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ags/tag4.xml" ContentType="application/vnd.openxmlformats-officedocument.presentationml.tags+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emf" ContentType="image/x-emf"/>
  <Default Extension="jpeg" ContentType="image/jpeg"/>
  <Override PartName="/ppt/tags/tag2.xml" ContentType="application/vnd.openxmlformats-officedocument.presentationml.tags+xml"/>
  <Override PartName="/ppt/tags/tag3.xml" ContentType="application/vnd.openxmlformats-officedocument.presentationml.tags+xml"/>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Default Extension="wdp" ContentType="image/vnd.ms-photo"/>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ags/tag5.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98" r:id="rId4"/>
    <p:sldId id="299" r:id="rId5"/>
    <p:sldId id="259" r:id="rId6"/>
    <p:sldId id="301" r:id="rId7"/>
    <p:sldId id="302" r:id="rId8"/>
    <p:sldId id="303" r:id="rId9"/>
    <p:sldId id="304" r:id="rId10"/>
    <p:sldId id="305" r:id="rId11"/>
    <p:sldId id="306" r:id="rId12"/>
    <p:sldId id="319" r:id="rId13"/>
    <p:sldId id="322" r:id="rId14"/>
    <p:sldId id="307" r:id="rId15"/>
    <p:sldId id="308" r:id="rId16"/>
    <p:sldId id="309" r:id="rId17"/>
    <p:sldId id="310" r:id="rId18"/>
    <p:sldId id="311" r:id="rId19"/>
    <p:sldId id="312" r:id="rId20"/>
    <p:sldId id="313" r:id="rId21"/>
    <p:sldId id="323" r:id="rId22"/>
    <p:sldId id="314" r:id="rId23"/>
    <p:sldId id="315" r:id="rId24"/>
    <p:sldId id="316" r:id="rId25"/>
    <p:sldId id="318" r:id="rId26"/>
  </p:sldIdLst>
  <p:sldSz cx="15119350" cy="10260013"/>
  <p:notesSz cx="6858000" cy="9144000"/>
  <p:defaultTextStyle>
    <a:defPPr>
      <a:defRPr lang="en-US"/>
    </a:defPPr>
    <a:lvl1pPr marL="0" algn="l" defTabSz="1218164" rtl="0" eaLnBrk="1" latinLnBrk="0" hangingPunct="1">
      <a:defRPr sz="2398" kern="1200">
        <a:solidFill>
          <a:schemeClr val="tx1"/>
        </a:solidFill>
        <a:latin typeface="+mn-lt"/>
        <a:ea typeface="+mn-ea"/>
        <a:cs typeface="+mn-cs"/>
      </a:defRPr>
    </a:lvl1pPr>
    <a:lvl2pPr marL="609082" algn="l" defTabSz="1218164" rtl="0" eaLnBrk="1" latinLnBrk="0" hangingPunct="1">
      <a:defRPr sz="2398" kern="1200">
        <a:solidFill>
          <a:schemeClr val="tx1"/>
        </a:solidFill>
        <a:latin typeface="+mn-lt"/>
        <a:ea typeface="+mn-ea"/>
        <a:cs typeface="+mn-cs"/>
      </a:defRPr>
    </a:lvl2pPr>
    <a:lvl3pPr marL="1218164" algn="l" defTabSz="1218164" rtl="0" eaLnBrk="1" latinLnBrk="0" hangingPunct="1">
      <a:defRPr sz="2398" kern="1200">
        <a:solidFill>
          <a:schemeClr val="tx1"/>
        </a:solidFill>
        <a:latin typeface="+mn-lt"/>
        <a:ea typeface="+mn-ea"/>
        <a:cs typeface="+mn-cs"/>
      </a:defRPr>
    </a:lvl3pPr>
    <a:lvl4pPr marL="1827246" algn="l" defTabSz="1218164" rtl="0" eaLnBrk="1" latinLnBrk="0" hangingPunct="1">
      <a:defRPr sz="2398" kern="1200">
        <a:solidFill>
          <a:schemeClr val="tx1"/>
        </a:solidFill>
        <a:latin typeface="+mn-lt"/>
        <a:ea typeface="+mn-ea"/>
        <a:cs typeface="+mn-cs"/>
      </a:defRPr>
    </a:lvl4pPr>
    <a:lvl5pPr marL="2436327" algn="l" defTabSz="1218164" rtl="0" eaLnBrk="1" latinLnBrk="0" hangingPunct="1">
      <a:defRPr sz="2398" kern="1200">
        <a:solidFill>
          <a:schemeClr val="tx1"/>
        </a:solidFill>
        <a:latin typeface="+mn-lt"/>
        <a:ea typeface="+mn-ea"/>
        <a:cs typeface="+mn-cs"/>
      </a:defRPr>
    </a:lvl5pPr>
    <a:lvl6pPr marL="3045409" algn="l" defTabSz="1218164" rtl="0" eaLnBrk="1" latinLnBrk="0" hangingPunct="1">
      <a:defRPr sz="2398" kern="1200">
        <a:solidFill>
          <a:schemeClr val="tx1"/>
        </a:solidFill>
        <a:latin typeface="+mn-lt"/>
        <a:ea typeface="+mn-ea"/>
        <a:cs typeface="+mn-cs"/>
      </a:defRPr>
    </a:lvl6pPr>
    <a:lvl7pPr marL="3654491" algn="l" defTabSz="1218164" rtl="0" eaLnBrk="1" latinLnBrk="0" hangingPunct="1">
      <a:defRPr sz="2398" kern="1200">
        <a:solidFill>
          <a:schemeClr val="tx1"/>
        </a:solidFill>
        <a:latin typeface="+mn-lt"/>
        <a:ea typeface="+mn-ea"/>
        <a:cs typeface="+mn-cs"/>
      </a:defRPr>
    </a:lvl7pPr>
    <a:lvl8pPr marL="4263573" algn="l" defTabSz="1218164" rtl="0" eaLnBrk="1" latinLnBrk="0" hangingPunct="1">
      <a:defRPr sz="2398" kern="1200">
        <a:solidFill>
          <a:schemeClr val="tx1"/>
        </a:solidFill>
        <a:latin typeface="+mn-lt"/>
        <a:ea typeface="+mn-ea"/>
        <a:cs typeface="+mn-cs"/>
      </a:defRPr>
    </a:lvl8pPr>
    <a:lvl9pPr marL="4872655" algn="l" defTabSz="1218164" rtl="0" eaLnBrk="1" latinLnBrk="0" hangingPunct="1">
      <a:defRPr sz="2398"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190" userDrawn="1">
          <p15:clr>
            <a:srgbClr val="A4A3A4"/>
          </p15:clr>
        </p15:guide>
        <p15:guide id="2" orient="horz" pos="465" userDrawn="1">
          <p15:clr>
            <a:srgbClr val="A4A3A4"/>
          </p15:clr>
        </p15:guide>
        <p15:guide id="3" pos="4762">
          <p15:clr>
            <a:srgbClr val="A4A3A4"/>
          </p15:clr>
        </p15:guide>
        <p15:guide id="4" pos="430" userDrawn="1">
          <p15:clr>
            <a:srgbClr val="A4A3A4"/>
          </p15:clr>
        </p15:guide>
        <p15:guide id="5" pos="52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BF5"/>
    <a:srgbClr val="CFD5EA"/>
    <a:srgbClr val="036EB8"/>
    <a:srgbClr val="3289C5"/>
    <a:srgbClr val="5F5F5F"/>
    <a:srgbClr val="808080"/>
    <a:srgbClr val="F39700"/>
    <a:srgbClr val="EEF1F4"/>
    <a:srgbClr val="FEFFFF"/>
    <a:srgbClr val="DEE8ED"/>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870" autoAdjust="0"/>
    <p:restoredTop sz="94660"/>
  </p:normalViewPr>
  <p:slideViewPr>
    <p:cSldViewPr snapToGrid="0">
      <p:cViewPr>
        <p:scale>
          <a:sx n="65" d="100"/>
          <a:sy n="65" d="100"/>
        </p:scale>
        <p:origin x="-678" y="192"/>
      </p:cViewPr>
      <p:guideLst>
        <p:guide orient="horz" pos="1190"/>
        <p:guide orient="horz" pos="465"/>
        <p:guide pos="4762"/>
        <p:guide pos="430"/>
        <p:guide pos="5261"/>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33951" y="1679128"/>
            <a:ext cx="12851448" cy="3572005"/>
          </a:xfrm>
        </p:spPr>
        <p:txBody>
          <a:bodyPr anchor="b"/>
          <a:lstStyle>
            <a:lvl1pPr algn="ctr">
              <a:defRPr sz="8977"/>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889919" y="5388883"/>
            <a:ext cx="11339513" cy="2477127"/>
          </a:xfrm>
        </p:spPr>
        <p:txBody>
          <a:bodyPr/>
          <a:lstStyle>
            <a:lvl1pPr marL="0" indent="0" algn="ctr">
              <a:buNone/>
              <a:defRPr sz="3591"/>
            </a:lvl1pPr>
            <a:lvl2pPr marL="684017" indent="0" algn="ctr">
              <a:buNone/>
              <a:defRPr sz="2992"/>
            </a:lvl2pPr>
            <a:lvl3pPr marL="1368034" indent="0" algn="ctr">
              <a:buNone/>
              <a:defRPr sz="2693"/>
            </a:lvl3pPr>
            <a:lvl4pPr marL="2052051" indent="0" algn="ctr">
              <a:buNone/>
              <a:defRPr sz="2394"/>
            </a:lvl4pPr>
            <a:lvl5pPr marL="2736068" indent="0" algn="ctr">
              <a:buNone/>
              <a:defRPr sz="2394"/>
            </a:lvl5pPr>
            <a:lvl6pPr marL="3420085" indent="0" algn="ctr">
              <a:buNone/>
              <a:defRPr sz="2394"/>
            </a:lvl6pPr>
            <a:lvl7pPr marL="4104102" indent="0" algn="ctr">
              <a:buNone/>
              <a:defRPr sz="2394"/>
            </a:lvl7pPr>
            <a:lvl8pPr marL="4788118" indent="0" algn="ctr">
              <a:buNone/>
              <a:defRPr sz="2394"/>
            </a:lvl8pPr>
            <a:lvl9pPr marL="5472135" indent="0" algn="ctr">
              <a:buNone/>
              <a:defRPr sz="2394"/>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7D331F5D-D710-454C-8A51-9ACC6800494C}" type="datetimeFigureOut">
              <a:rPr lang="en-US" smtClean="0"/>
              <a:pPr/>
              <a:t>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37EFC4-16FA-497C-BB3E-90FD714B7EE1}" type="slidenum">
              <a:rPr lang="en-US" smtClean="0"/>
              <a:pPr/>
              <a:t>‹#›</a:t>
            </a:fld>
            <a:endParaRPr lang="en-US"/>
          </a:p>
        </p:txBody>
      </p:sp>
    </p:spTree>
    <p:extLst>
      <p:ext uri="{BB962C8B-B14F-4D97-AF65-F5344CB8AC3E}">
        <p14:creationId xmlns="" xmlns:p14="http://schemas.microsoft.com/office/powerpoint/2010/main" val="1677143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D331F5D-D710-454C-8A51-9ACC6800494C}" type="datetimeFigureOut">
              <a:rPr lang="en-US" smtClean="0"/>
              <a:pPr/>
              <a:t>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37EFC4-16FA-497C-BB3E-90FD714B7EE1}" type="slidenum">
              <a:rPr lang="en-US" smtClean="0"/>
              <a:pPr/>
              <a:t>‹#›</a:t>
            </a:fld>
            <a:endParaRPr lang="en-US"/>
          </a:p>
        </p:txBody>
      </p:sp>
    </p:spTree>
    <p:extLst>
      <p:ext uri="{BB962C8B-B14F-4D97-AF65-F5344CB8AC3E}">
        <p14:creationId xmlns="" xmlns:p14="http://schemas.microsoft.com/office/powerpoint/2010/main" val="3422526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819786" y="546251"/>
            <a:ext cx="3260110" cy="8694887"/>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039456" y="546251"/>
            <a:ext cx="9591338" cy="869488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D331F5D-D710-454C-8A51-9ACC6800494C}" type="datetimeFigureOut">
              <a:rPr lang="en-US" smtClean="0"/>
              <a:pPr/>
              <a:t>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37EFC4-16FA-497C-BB3E-90FD714B7EE1}" type="slidenum">
              <a:rPr lang="en-US" smtClean="0"/>
              <a:pPr/>
              <a:t>‹#›</a:t>
            </a:fld>
            <a:endParaRPr lang="en-US"/>
          </a:p>
        </p:txBody>
      </p:sp>
    </p:spTree>
    <p:extLst>
      <p:ext uri="{BB962C8B-B14F-4D97-AF65-F5344CB8AC3E}">
        <p14:creationId xmlns="" xmlns:p14="http://schemas.microsoft.com/office/powerpoint/2010/main" val="420073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24391" y="-38100"/>
            <a:ext cx="15181841" cy="11753850"/>
          </a:xfrm>
          <a:prstGeom prst="rect">
            <a:avLst/>
          </a:prstGeom>
        </p:spPr>
      </p:pic>
      <p:pic>
        <p:nvPicPr>
          <p:cNvPr id="14" name="图片 13"/>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37270" y="8189116"/>
            <a:ext cx="15220784" cy="2166542"/>
          </a:xfrm>
          <a:prstGeom prst="rect">
            <a:avLst/>
          </a:prstGeom>
        </p:spPr>
      </p:pic>
      <p:sp>
        <p:nvSpPr>
          <p:cNvPr id="9" name="矩形 8"/>
          <p:cNvSpPr/>
          <p:nvPr userDrawn="1"/>
        </p:nvSpPr>
        <p:spPr>
          <a:xfrm>
            <a:off x="7195054" y="-38101"/>
            <a:ext cx="742950" cy="10368000"/>
          </a:xfrm>
          <a:prstGeom prst="rect">
            <a:avLst/>
          </a:prstGeom>
          <a:gradFill>
            <a:gsLst>
              <a:gs pos="0">
                <a:srgbClr val="F7F9FB">
                  <a:alpha val="50000"/>
                </a:srgbClr>
              </a:gs>
              <a:gs pos="49000">
                <a:srgbClr val="C9C6C5">
                  <a:alpha val="42000"/>
                </a:srgbClr>
              </a:gs>
              <a:gs pos="100000">
                <a:srgbClr val="F7F9FB">
                  <a:alpha val="50000"/>
                </a:srgbClr>
              </a:gs>
            </a:gsLst>
            <a:lin ang="10800000" scaled="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426775342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031582" y="2557881"/>
            <a:ext cx="13040439" cy="4267880"/>
          </a:xfrm>
        </p:spPr>
        <p:txBody>
          <a:bodyPr anchor="b"/>
          <a:lstStyle>
            <a:lvl1pPr>
              <a:defRPr sz="8977"/>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31582" y="6866137"/>
            <a:ext cx="13040439" cy="2244377"/>
          </a:xfrm>
        </p:spPr>
        <p:txBody>
          <a:bodyPr/>
          <a:lstStyle>
            <a:lvl1pPr marL="0" indent="0">
              <a:buNone/>
              <a:defRPr sz="3591">
                <a:solidFill>
                  <a:schemeClr val="tx1"/>
                </a:solidFill>
              </a:defRPr>
            </a:lvl1pPr>
            <a:lvl2pPr marL="684017" indent="0">
              <a:buNone/>
              <a:defRPr sz="2992">
                <a:solidFill>
                  <a:schemeClr val="tx1">
                    <a:tint val="75000"/>
                  </a:schemeClr>
                </a:solidFill>
              </a:defRPr>
            </a:lvl2pPr>
            <a:lvl3pPr marL="1368034" indent="0">
              <a:buNone/>
              <a:defRPr sz="2693">
                <a:solidFill>
                  <a:schemeClr val="tx1">
                    <a:tint val="75000"/>
                  </a:schemeClr>
                </a:solidFill>
              </a:defRPr>
            </a:lvl3pPr>
            <a:lvl4pPr marL="2052051" indent="0">
              <a:buNone/>
              <a:defRPr sz="2394">
                <a:solidFill>
                  <a:schemeClr val="tx1">
                    <a:tint val="75000"/>
                  </a:schemeClr>
                </a:solidFill>
              </a:defRPr>
            </a:lvl4pPr>
            <a:lvl5pPr marL="2736068" indent="0">
              <a:buNone/>
              <a:defRPr sz="2394">
                <a:solidFill>
                  <a:schemeClr val="tx1">
                    <a:tint val="75000"/>
                  </a:schemeClr>
                </a:solidFill>
              </a:defRPr>
            </a:lvl5pPr>
            <a:lvl6pPr marL="3420085" indent="0">
              <a:buNone/>
              <a:defRPr sz="2394">
                <a:solidFill>
                  <a:schemeClr val="tx1">
                    <a:tint val="75000"/>
                  </a:schemeClr>
                </a:solidFill>
              </a:defRPr>
            </a:lvl6pPr>
            <a:lvl7pPr marL="4104102" indent="0">
              <a:buNone/>
              <a:defRPr sz="2394">
                <a:solidFill>
                  <a:schemeClr val="tx1">
                    <a:tint val="75000"/>
                  </a:schemeClr>
                </a:solidFill>
              </a:defRPr>
            </a:lvl7pPr>
            <a:lvl8pPr marL="4788118" indent="0">
              <a:buNone/>
              <a:defRPr sz="2394">
                <a:solidFill>
                  <a:schemeClr val="tx1">
                    <a:tint val="75000"/>
                  </a:schemeClr>
                </a:solidFill>
              </a:defRPr>
            </a:lvl8pPr>
            <a:lvl9pPr marL="5472135" indent="0">
              <a:buNone/>
              <a:defRPr sz="2394">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7D331F5D-D710-454C-8A51-9ACC6800494C}" type="datetimeFigureOut">
              <a:rPr lang="en-US" smtClean="0"/>
              <a:pPr/>
              <a:t>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37EFC4-16FA-497C-BB3E-90FD714B7EE1}" type="slidenum">
              <a:rPr lang="en-US" smtClean="0"/>
              <a:pPr/>
              <a:t>‹#›</a:t>
            </a:fld>
            <a:endParaRPr lang="en-US"/>
          </a:p>
        </p:txBody>
      </p:sp>
    </p:spTree>
    <p:extLst>
      <p:ext uri="{BB962C8B-B14F-4D97-AF65-F5344CB8AC3E}">
        <p14:creationId xmlns="" xmlns:p14="http://schemas.microsoft.com/office/powerpoint/2010/main" val="3463056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039455" y="2731253"/>
            <a:ext cx="6425724" cy="65098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7654171" y="2731253"/>
            <a:ext cx="6425724" cy="65098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7D331F5D-D710-454C-8A51-9ACC6800494C}" type="datetimeFigureOut">
              <a:rPr lang="en-US" smtClean="0"/>
              <a:pPr/>
              <a:t>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37EFC4-16FA-497C-BB3E-90FD714B7EE1}" type="slidenum">
              <a:rPr lang="en-US" smtClean="0"/>
              <a:pPr/>
              <a:t>‹#›</a:t>
            </a:fld>
            <a:endParaRPr lang="en-US"/>
          </a:p>
        </p:txBody>
      </p:sp>
    </p:spTree>
    <p:extLst>
      <p:ext uri="{BB962C8B-B14F-4D97-AF65-F5344CB8AC3E}">
        <p14:creationId xmlns="" xmlns:p14="http://schemas.microsoft.com/office/powerpoint/2010/main" val="2659929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041425" y="546253"/>
            <a:ext cx="13040439" cy="1983128"/>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41426" y="2515129"/>
            <a:ext cx="6396193" cy="1232626"/>
          </a:xfrm>
        </p:spPr>
        <p:txBody>
          <a:bodyPr anchor="b"/>
          <a:lstStyle>
            <a:lvl1pPr marL="0" indent="0">
              <a:buNone/>
              <a:defRPr sz="3591" b="1"/>
            </a:lvl1pPr>
            <a:lvl2pPr marL="684017" indent="0">
              <a:buNone/>
              <a:defRPr sz="2992" b="1"/>
            </a:lvl2pPr>
            <a:lvl3pPr marL="1368034" indent="0">
              <a:buNone/>
              <a:defRPr sz="2693" b="1"/>
            </a:lvl3pPr>
            <a:lvl4pPr marL="2052051" indent="0">
              <a:buNone/>
              <a:defRPr sz="2394" b="1"/>
            </a:lvl4pPr>
            <a:lvl5pPr marL="2736068" indent="0">
              <a:buNone/>
              <a:defRPr sz="2394" b="1"/>
            </a:lvl5pPr>
            <a:lvl6pPr marL="3420085" indent="0">
              <a:buNone/>
              <a:defRPr sz="2394" b="1"/>
            </a:lvl6pPr>
            <a:lvl7pPr marL="4104102" indent="0">
              <a:buNone/>
              <a:defRPr sz="2394" b="1"/>
            </a:lvl7pPr>
            <a:lvl8pPr marL="4788118" indent="0">
              <a:buNone/>
              <a:defRPr sz="2394" b="1"/>
            </a:lvl8pPr>
            <a:lvl9pPr marL="5472135" indent="0">
              <a:buNone/>
              <a:defRPr sz="2394" b="1"/>
            </a:lvl9pPr>
          </a:lstStyle>
          <a:p>
            <a:pPr lvl="0"/>
            <a:r>
              <a:rPr lang="zh-CN" altLang="en-US" smtClean="0"/>
              <a:t>单击此处编辑母版文本样式</a:t>
            </a:r>
          </a:p>
        </p:txBody>
      </p:sp>
      <p:sp>
        <p:nvSpPr>
          <p:cNvPr id="4" name="Content Placeholder 3"/>
          <p:cNvSpPr>
            <a:spLocks noGrp="1"/>
          </p:cNvSpPr>
          <p:nvPr>
            <p:ph sz="half" idx="2"/>
          </p:nvPr>
        </p:nvSpPr>
        <p:spPr>
          <a:xfrm>
            <a:off x="1041426" y="3747755"/>
            <a:ext cx="6396193" cy="551238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7654172" y="2515129"/>
            <a:ext cx="6427693" cy="1232626"/>
          </a:xfrm>
        </p:spPr>
        <p:txBody>
          <a:bodyPr anchor="b"/>
          <a:lstStyle>
            <a:lvl1pPr marL="0" indent="0">
              <a:buNone/>
              <a:defRPr sz="3591" b="1"/>
            </a:lvl1pPr>
            <a:lvl2pPr marL="684017" indent="0">
              <a:buNone/>
              <a:defRPr sz="2992" b="1"/>
            </a:lvl2pPr>
            <a:lvl3pPr marL="1368034" indent="0">
              <a:buNone/>
              <a:defRPr sz="2693" b="1"/>
            </a:lvl3pPr>
            <a:lvl4pPr marL="2052051" indent="0">
              <a:buNone/>
              <a:defRPr sz="2394" b="1"/>
            </a:lvl4pPr>
            <a:lvl5pPr marL="2736068" indent="0">
              <a:buNone/>
              <a:defRPr sz="2394" b="1"/>
            </a:lvl5pPr>
            <a:lvl6pPr marL="3420085" indent="0">
              <a:buNone/>
              <a:defRPr sz="2394" b="1"/>
            </a:lvl6pPr>
            <a:lvl7pPr marL="4104102" indent="0">
              <a:buNone/>
              <a:defRPr sz="2394" b="1"/>
            </a:lvl7pPr>
            <a:lvl8pPr marL="4788118" indent="0">
              <a:buNone/>
              <a:defRPr sz="2394" b="1"/>
            </a:lvl8pPr>
            <a:lvl9pPr marL="5472135" indent="0">
              <a:buNone/>
              <a:defRPr sz="2394" b="1"/>
            </a:lvl9pPr>
          </a:lstStyle>
          <a:p>
            <a:pPr lvl="0"/>
            <a:r>
              <a:rPr lang="zh-CN" altLang="en-US" smtClean="0"/>
              <a:t>单击此处编辑母版文本样式</a:t>
            </a:r>
          </a:p>
        </p:txBody>
      </p:sp>
      <p:sp>
        <p:nvSpPr>
          <p:cNvPr id="6" name="Content Placeholder 5"/>
          <p:cNvSpPr>
            <a:spLocks noGrp="1"/>
          </p:cNvSpPr>
          <p:nvPr>
            <p:ph sz="quarter" idx="4"/>
          </p:nvPr>
        </p:nvSpPr>
        <p:spPr>
          <a:xfrm>
            <a:off x="7654172" y="3747755"/>
            <a:ext cx="6427693" cy="551238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7D331F5D-D710-454C-8A51-9ACC6800494C}" type="datetimeFigureOut">
              <a:rPr lang="en-US" smtClean="0"/>
              <a:pPr/>
              <a:t>3/1/2019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37EFC4-16FA-497C-BB3E-90FD714B7EE1}" type="slidenum">
              <a:rPr lang="en-US" smtClean="0"/>
              <a:pPr/>
              <a:t>‹#›</a:t>
            </a:fld>
            <a:endParaRPr lang="en-US"/>
          </a:p>
        </p:txBody>
      </p:sp>
    </p:spTree>
    <p:extLst>
      <p:ext uri="{BB962C8B-B14F-4D97-AF65-F5344CB8AC3E}">
        <p14:creationId xmlns="" xmlns:p14="http://schemas.microsoft.com/office/powerpoint/2010/main" val="2241147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7D331F5D-D710-454C-8A51-9ACC6800494C}" type="datetimeFigureOut">
              <a:rPr lang="en-US" smtClean="0"/>
              <a:pPr/>
              <a:t>3/1/2019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37EFC4-16FA-497C-BB3E-90FD714B7EE1}" type="slidenum">
              <a:rPr lang="en-US" smtClean="0"/>
              <a:pPr/>
              <a:t>‹#›</a:t>
            </a:fld>
            <a:endParaRPr lang="en-US"/>
          </a:p>
        </p:txBody>
      </p:sp>
    </p:spTree>
    <p:extLst>
      <p:ext uri="{BB962C8B-B14F-4D97-AF65-F5344CB8AC3E}">
        <p14:creationId xmlns="" xmlns:p14="http://schemas.microsoft.com/office/powerpoint/2010/main" val="73951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331F5D-D710-454C-8A51-9ACC6800494C}" type="datetimeFigureOut">
              <a:rPr lang="en-US" smtClean="0"/>
              <a:pPr/>
              <a:t>3/1/2019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37EFC4-16FA-497C-BB3E-90FD714B7EE1}" type="slidenum">
              <a:rPr lang="en-US" smtClean="0"/>
              <a:pPr/>
              <a:t>‹#›</a:t>
            </a:fld>
            <a:endParaRPr lang="en-US"/>
          </a:p>
        </p:txBody>
      </p:sp>
    </p:spTree>
    <p:extLst>
      <p:ext uri="{BB962C8B-B14F-4D97-AF65-F5344CB8AC3E}">
        <p14:creationId xmlns="" xmlns:p14="http://schemas.microsoft.com/office/powerpoint/2010/main" val="1734095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041425" y="684001"/>
            <a:ext cx="4876384" cy="2394003"/>
          </a:xfrm>
        </p:spPr>
        <p:txBody>
          <a:bodyPr anchor="b"/>
          <a:lstStyle>
            <a:lvl1pPr>
              <a:defRPr sz="4788"/>
            </a:lvl1pPr>
          </a:lstStyle>
          <a:p>
            <a:r>
              <a:rPr lang="zh-CN" altLang="en-US" smtClean="0"/>
              <a:t>单击此处编辑母版标题样式</a:t>
            </a:r>
            <a:endParaRPr lang="en-US" dirty="0"/>
          </a:p>
        </p:txBody>
      </p:sp>
      <p:sp>
        <p:nvSpPr>
          <p:cNvPr id="3" name="Content Placeholder 2"/>
          <p:cNvSpPr>
            <a:spLocks noGrp="1"/>
          </p:cNvSpPr>
          <p:nvPr>
            <p:ph idx="1"/>
          </p:nvPr>
        </p:nvSpPr>
        <p:spPr>
          <a:xfrm>
            <a:off x="6427693" y="1477254"/>
            <a:ext cx="7654171" cy="7291259"/>
          </a:xfrm>
        </p:spPr>
        <p:txBody>
          <a:bodyPr/>
          <a:lstStyle>
            <a:lvl1pPr>
              <a:defRPr sz="4788"/>
            </a:lvl1pPr>
            <a:lvl2pPr>
              <a:defRPr sz="4189"/>
            </a:lvl2pPr>
            <a:lvl3pPr>
              <a:defRPr sz="3591"/>
            </a:lvl3pPr>
            <a:lvl4pPr>
              <a:defRPr sz="2992"/>
            </a:lvl4pPr>
            <a:lvl5pPr>
              <a:defRPr sz="2992"/>
            </a:lvl5pPr>
            <a:lvl6pPr>
              <a:defRPr sz="2992"/>
            </a:lvl6pPr>
            <a:lvl7pPr>
              <a:defRPr sz="2992"/>
            </a:lvl7pPr>
            <a:lvl8pPr>
              <a:defRPr sz="2992"/>
            </a:lvl8pPr>
            <a:lvl9pPr>
              <a:defRPr sz="2992"/>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1041425" y="3078004"/>
            <a:ext cx="4876384" cy="5702383"/>
          </a:xfrm>
        </p:spPr>
        <p:txBody>
          <a:bodyPr/>
          <a:lstStyle>
            <a:lvl1pPr marL="0" indent="0">
              <a:buNone/>
              <a:defRPr sz="2394"/>
            </a:lvl1pPr>
            <a:lvl2pPr marL="684017" indent="0">
              <a:buNone/>
              <a:defRPr sz="2095"/>
            </a:lvl2pPr>
            <a:lvl3pPr marL="1368034" indent="0">
              <a:buNone/>
              <a:defRPr sz="1795"/>
            </a:lvl3pPr>
            <a:lvl4pPr marL="2052051" indent="0">
              <a:buNone/>
              <a:defRPr sz="1496"/>
            </a:lvl4pPr>
            <a:lvl5pPr marL="2736068" indent="0">
              <a:buNone/>
              <a:defRPr sz="1496"/>
            </a:lvl5pPr>
            <a:lvl6pPr marL="3420085" indent="0">
              <a:buNone/>
              <a:defRPr sz="1496"/>
            </a:lvl6pPr>
            <a:lvl7pPr marL="4104102" indent="0">
              <a:buNone/>
              <a:defRPr sz="1496"/>
            </a:lvl7pPr>
            <a:lvl8pPr marL="4788118" indent="0">
              <a:buNone/>
              <a:defRPr sz="1496"/>
            </a:lvl8pPr>
            <a:lvl9pPr marL="5472135" indent="0">
              <a:buNone/>
              <a:defRPr sz="1496"/>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D331F5D-D710-454C-8A51-9ACC6800494C}" type="datetimeFigureOut">
              <a:rPr lang="en-US" smtClean="0"/>
              <a:pPr/>
              <a:t>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37EFC4-16FA-497C-BB3E-90FD714B7EE1}" type="slidenum">
              <a:rPr lang="en-US" smtClean="0"/>
              <a:pPr/>
              <a:t>‹#›</a:t>
            </a:fld>
            <a:endParaRPr lang="en-US"/>
          </a:p>
        </p:txBody>
      </p:sp>
    </p:spTree>
    <p:extLst>
      <p:ext uri="{BB962C8B-B14F-4D97-AF65-F5344CB8AC3E}">
        <p14:creationId xmlns="" xmlns:p14="http://schemas.microsoft.com/office/powerpoint/2010/main" val="2306907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041425" y="684001"/>
            <a:ext cx="4876384" cy="2394003"/>
          </a:xfrm>
        </p:spPr>
        <p:txBody>
          <a:bodyPr anchor="b"/>
          <a:lstStyle>
            <a:lvl1pPr>
              <a:defRPr sz="4788"/>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6427693" y="1477254"/>
            <a:ext cx="7654171" cy="7291259"/>
          </a:xfrm>
        </p:spPr>
        <p:txBody>
          <a:bodyPr anchor="t"/>
          <a:lstStyle>
            <a:lvl1pPr marL="0" indent="0">
              <a:buNone/>
              <a:defRPr sz="4788"/>
            </a:lvl1pPr>
            <a:lvl2pPr marL="684017" indent="0">
              <a:buNone/>
              <a:defRPr sz="4189"/>
            </a:lvl2pPr>
            <a:lvl3pPr marL="1368034" indent="0">
              <a:buNone/>
              <a:defRPr sz="3591"/>
            </a:lvl3pPr>
            <a:lvl4pPr marL="2052051" indent="0">
              <a:buNone/>
              <a:defRPr sz="2992"/>
            </a:lvl4pPr>
            <a:lvl5pPr marL="2736068" indent="0">
              <a:buNone/>
              <a:defRPr sz="2992"/>
            </a:lvl5pPr>
            <a:lvl6pPr marL="3420085" indent="0">
              <a:buNone/>
              <a:defRPr sz="2992"/>
            </a:lvl6pPr>
            <a:lvl7pPr marL="4104102" indent="0">
              <a:buNone/>
              <a:defRPr sz="2992"/>
            </a:lvl7pPr>
            <a:lvl8pPr marL="4788118" indent="0">
              <a:buNone/>
              <a:defRPr sz="2992"/>
            </a:lvl8pPr>
            <a:lvl9pPr marL="5472135" indent="0">
              <a:buNone/>
              <a:defRPr sz="2992"/>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041425" y="3078004"/>
            <a:ext cx="4876384" cy="5702383"/>
          </a:xfrm>
        </p:spPr>
        <p:txBody>
          <a:bodyPr/>
          <a:lstStyle>
            <a:lvl1pPr marL="0" indent="0">
              <a:buNone/>
              <a:defRPr sz="2394"/>
            </a:lvl1pPr>
            <a:lvl2pPr marL="684017" indent="0">
              <a:buNone/>
              <a:defRPr sz="2095"/>
            </a:lvl2pPr>
            <a:lvl3pPr marL="1368034" indent="0">
              <a:buNone/>
              <a:defRPr sz="1795"/>
            </a:lvl3pPr>
            <a:lvl4pPr marL="2052051" indent="0">
              <a:buNone/>
              <a:defRPr sz="1496"/>
            </a:lvl4pPr>
            <a:lvl5pPr marL="2736068" indent="0">
              <a:buNone/>
              <a:defRPr sz="1496"/>
            </a:lvl5pPr>
            <a:lvl6pPr marL="3420085" indent="0">
              <a:buNone/>
              <a:defRPr sz="1496"/>
            </a:lvl6pPr>
            <a:lvl7pPr marL="4104102" indent="0">
              <a:buNone/>
              <a:defRPr sz="1496"/>
            </a:lvl7pPr>
            <a:lvl8pPr marL="4788118" indent="0">
              <a:buNone/>
              <a:defRPr sz="1496"/>
            </a:lvl8pPr>
            <a:lvl9pPr marL="5472135" indent="0">
              <a:buNone/>
              <a:defRPr sz="1496"/>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D331F5D-D710-454C-8A51-9ACC6800494C}" type="datetimeFigureOut">
              <a:rPr lang="en-US" smtClean="0"/>
              <a:pPr/>
              <a:t>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37EFC4-16FA-497C-BB3E-90FD714B7EE1}" type="slidenum">
              <a:rPr lang="en-US" smtClean="0"/>
              <a:pPr/>
              <a:t>‹#›</a:t>
            </a:fld>
            <a:endParaRPr lang="en-US"/>
          </a:p>
        </p:txBody>
      </p:sp>
    </p:spTree>
    <p:extLst>
      <p:ext uri="{BB962C8B-B14F-4D97-AF65-F5344CB8AC3E}">
        <p14:creationId xmlns="" xmlns:p14="http://schemas.microsoft.com/office/powerpoint/2010/main" val="2757418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39456" y="546253"/>
            <a:ext cx="13040439" cy="1983128"/>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39456" y="2731253"/>
            <a:ext cx="13040439" cy="6509884"/>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1039455" y="9509514"/>
            <a:ext cx="3401854" cy="546251"/>
          </a:xfrm>
          <a:prstGeom prst="rect">
            <a:avLst/>
          </a:prstGeom>
        </p:spPr>
        <p:txBody>
          <a:bodyPr vert="horz" lIns="91440" tIns="45720" rIns="91440" bIns="45720" rtlCol="0" anchor="ctr"/>
          <a:lstStyle>
            <a:lvl1pPr algn="l">
              <a:defRPr sz="1795">
                <a:solidFill>
                  <a:schemeClr val="tx1">
                    <a:tint val="75000"/>
                  </a:schemeClr>
                </a:solidFill>
              </a:defRPr>
            </a:lvl1pPr>
          </a:lstStyle>
          <a:p>
            <a:fld id="{7D331F5D-D710-454C-8A51-9ACC6800494C}" type="datetimeFigureOut">
              <a:rPr lang="en-US" smtClean="0"/>
              <a:pPr/>
              <a:t>3/1/2019</a:t>
            </a:fld>
            <a:endParaRPr lang="en-US"/>
          </a:p>
        </p:txBody>
      </p:sp>
      <p:sp>
        <p:nvSpPr>
          <p:cNvPr id="5" name="Footer Placeholder 4"/>
          <p:cNvSpPr>
            <a:spLocks noGrp="1"/>
          </p:cNvSpPr>
          <p:nvPr>
            <p:ph type="ftr" sz="quarter" idx="3"/>
          </p:nvPr>
        </p:nvSpPr>
        <p:spPr>
          <a:xfrm>
            <a:off x="5008285" y="9509514"/>
            <a:ext cx="5102781" cy="546251"/>
          </a:xfrm>
          <a:prstGeom prst="rect">
            <a:avLst/>
          </a:prstGeom>
        </p:spPr>
        <p:txBody>
          <a:bodyPr vert="horz" lIns="91440" tIns="45720" rIns="91440" bIns="45720" rtlCol="0" anchor="ctr"/>
          <a:lstStyle>
            <a:lvl1pPr algn="ctr">
              <a:defRPr sz="179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678041" y="9509514"/>
            <a:ext cx="3401854" cy="546251"/>
          </a:xfrm>
          <a:prstGeom prst="rect">
            <a:avLst/>
          </a:prstGeom>
        </p:spPr>
        <p:txBody>
          <a:bodyPr vert="horz" lIns="91440" tIns="45720" rIns="91440" bIns="45720" rtlCol="0" anchor="ctr"/>
          <a:lstStyle>
            <a:lvl1pPr algn="r">
              <a:defRPr sz="1795">
                <a:solidFill>
                  <a:schemeClr val="tx1">
                    <a:tint val="75000"/>
                  </a:schemeClr>
                </a:solidFill>
              </a:defRPr>
            </a:lvl1pPr>
          </a:lstStyle>
          <a:p>
            <a:fld id="{D537EFC4-16FA-497C-BB3E-90FD714B7EE1}" type="slidenum">
              <a:rPr lang="en-US" smtClean="0"/>
              <a:pPr/>
              <a:t>‹#›</a:t>
            </a:fld>
            <a:endParaRPr lang="en-US"/>
          </a:p>
        </p:txBody>
      </p:sp>
    </p:spTree>
    <p:extLst>
      <p:ext uri="{BB962C8B-B14F-4D97-AF65-F5344CB8AC3E}">
        <p14:creationId xmlns="" xmlns:p14="http://schemas.microsoft.com/office/powerpoint/2010/main" val="14161151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368034" rtl="0" eaLnBrk="1" latinLnBrk="0" hangingPunct="1">
        <a:lnSpc>
          <a:spcPct val="90000"/>
        </a:lnSpc>
        <a:spcBef>
          <a:spcPct val="0"/>
        </a:spcBef>
        <a:buNone/>
        <a:defRPr sz="6583" kern="1200">
          <a:solidFill>
            <a:schemeClr val="tx1"/>
          </a:solidFill>
          <a:latin typeface="+mj-lt"/>
          <a:ea typeface="+mj-ea"/>
          <a:cs typeface="+mj-cs"/>
        </a:defRPr>
      </a:lvl1pPr>
    </p:titleStyle>
    <p:bodyStyle>
      <a:lvl1pPr marL="342008" indent="-342008" algn="l" defTabSz="1368034" rtl="0" eaLnBrk="1" latinLnBrk="0" hangingPunct="1">
        <a:lnSpc>
          <a:spcPct val="90000"/>
        </a:lnSpc>
        <a:spcBef>
          <a:spcPts val="1496"/>
        </a:spcBef>
        <a:buFont typeface="Arial" panose="020B0604020202020204" pitchFamily="34" charset="0"/>
        <a:buChar char="•"/>
        <a:defRPr sz="4189" kern="1200">
          <a:solidFill>
            <a:schemeClr val="tx1"/>
          </a:solidFill>
          <a:latin typeface="+mn-lt"/>
          <a:ea typeface="+mn-ea"/>
          <a:cs typeface="+mn-cs"/>
        </a:defRPr>
      </a:lvl1pPr>
      <a:lvl2pPr marL="1026025" indent="-342008" algn="l" defTabSz="1368034" rtl="0" eaLnBrk="1" latinLnBrk="0" hangingPunct="1">
        <a:lnSpc>
          <a:spcPct val="90000"/>
        </a:lnSpc>
        <a:spcBef>
          <a:spcPts val="748"/>
        </a:spcBef>
        <a:buFont typeface="Arial" panose="020B0604020202020204" pitchFamily="34" charset="0"/>
        <a:buChar char="•"/>
        <a:defRPr sz="3591" kern="1200">
          <a:solidFill>
            <a:schemeClr val="tx1"/>
          </a:solidFill>
          <a:latin typeface="+mn-lt"/>
          <a:ea typeface="+mn-ea"/>
          <a:cs typeface="+mn-cs"/>
        </a:defRPr>
      </a:lvl2pPr>
      <a:lvl3pPr marL="1710042" indent="-342008" algn="l" defTabSz="1368034" rtl="0" eaLnBrk="1" latinLnBrk="0" hangingPunct="1">
        <a:lnSpc>
          <a:spcPct val="90000"/>
        </a:lnSpc>
        <a:spcBef>
          <a:spcPts val="748"/>
        </a:spcBef>
        <a:buFont typeface="Arial" panose="020B0604020202020204" pitchFamily="34" charset="0"/>
        <a:buChar char="•"/>
        <a:defRPr sz="2992" kern="1200">
          <a:solidFill>
            <a:schemeClr val="tx1"/>
          </a:solidFill>
          <a:latin typeface="+mn-lt"/>
          <a:ea typeface="+mn-ea"/>
          <a:cs typeface="+mn-cs"/>
        </a:defRPr>
      </a:lvl3pPr>
      <a:lvl4pPr marL="2394059" indent="-342008" algn="l" defTabSz="1368034" rtl="0" eaLnBrk="1" latinLnBrk="0" hangingPunct="1">
        <a:lnSpc>
          <a:spcPct val="90000"/>
        </a:lnSpc>
        <a:spcBef>
          <a:spcPts val="748"/>
        </a:spcBef>
        <a:buFont typeface="Arial" panose="020B0604020202020204" pitchFamily="34" charset="0"/>
        <a:buChar char="•"/>
        <a:defRPr sz="2693" kern="1200">
          <a:solidFill>
            <a:schemeClr val="tx1"/>
          </a:solidFill>
          <a:latin typeface="+mn-lt"/>
          <a:ea typeface="+mn-ea"/>
          <a:cs typeface="+mn-cs"/>
        </a:defRPr>
      </a:lvl4pPr>
      <a:lvl5pPr marL="3078076" indent="-342008" algn="l" defTabSz="1368034" rtl="0" eaLnBrk="1" latinLnBrk="0" hangingPunct="1">
        <a:lnSpc>
          <a:spcPct val="90000"/>
        </a:lnSpc>
        <a:spcBef>
          <a:spcPts val="748"/>
        </a:spcBef>
        <a:buFont typeface="Arial" panose="020B0604020202020204" pitchFamily="34" charset="0"/>
        <a:buChar char="•"/>
        <a:defRPr sz="2693" kern="1200">
          <a:solidFill>
            <a:schemeClr val="tx1"/>
          </a:solidFill>
          <a:latin typeface="+mn-lt"/>
          <a:ea typeface="+mn-ea"/>
          <a:cs typeface="+mn-cs"/>
        </a:defRPr>
      </a:lvl5pPr>
      <a:lvl6pPr marL="3762093" indent="-342008" algn="l" defTabSz="1368034" rtl="0" eaLnBrk="1" latinLnBrk="0" hangingPunct="1">
        <a:lnSpc>
          <a:spcPct val="90000"/>
        </a:lnSpc>
        <a:spcBef>
          <a:spcPts val="748"/>
        </a:spcBef>
        <a:buFont typeface="Arial" panose="020B0604020202020204" pitchFamily="34" charset="0"/>
        <a:buChar char="•"/>
        <a:defRPr sz="2693" kern="1200">
          <a:solidFill>
            <a:schemeClr val="tx1"/>
          </a:solidFill>
          <a:latin typeface="+mn-lt"/>
          <a:ea typeface="+mn-ea"/>
          <a:cs typeface="+mn-cs"/>
        </a:defRPr>
      </a:lvl6pPr>
      <a:lvl7pPr marL="4446110" indent="-342008" algn="l" defTabSz="1368034" rtl="0" eaLnBrk="1" latinLnBrk="0" hangingPunct="1">
        <a:lnSpc>
          <a:spcPct val="90000"/>
        </a:lnSpc>
        <a:spcBef>
          <a:spcPts val="748"/>
        </a:spcBef>
        <a:buFont typeface="Arial" panose="020B0604020202020204" pitchFamily="34" charset="0"/>
        <a:buChar char="•"/>
        <a:defRPr sz="2693" kern="1200">
          <a:solidFill>
            <a:schemeClr val="tx1"/>
          </a:solidFill>
          <a:latin typeface="+mn-lt"/>
          <a:ea typeface="+mn-ea"/>
          <a:cs typeface="+mn-cs"/>
        </a:defRPr>
      </a:lvl7pPr>
      <a:lvl8pPr marL="5130127" indent="-342008" algn="l" defTabSz="1368034" rtl="0" eaLnBrk="1" latinLnBrk="0" hangingPunct="1">
        <a:lnSpc>
          <a:spcPct val="90000"/>
        </a:lnSpc>
        <a:spcBef>
          <a:spcPts val="748"/>
        </a:spcBef>
        <a:buFont typeface="Arial" panose="020B0604020202020204" pitchFamily="34" charset="0"/>
        <a:buChar char="•"/>
        <a:defRPr sz="2693" kern="1200">
          <a:solidFill>
            <a:schemeClr val="tx1"/>
          </a:solidFill>
          <a:latin typeface="+mn-lt"/>
          <a:ea typeface="+mn-ea"/>
          <a:cs typeface="+mn-cs"/>
        </a:defRPr>
      </a:lvl8pPr>
      <a:lvl9pPr marL="5814144" indent="-342008" algn="l" defTabSz="1368034" rtl="0" eaLnBrk="1" latinLnBrk="0" hangingPunct="1">
        <a:lnSpc>
          <a:spcPct val="90000"/>
        </a:lnSpc>
        <a:spcBef>
          <a:spcPts val="748"/>
        </a:spcBef>
        <a:buFont typeface="Arial" panose="020B0604020202020204" pitchFamily="34" charset="0"/>
        <a:buChar char="•"/>
        <a:defRPr sz="2693" kern="1200">
          <a:solidFill>
            <a:schemeClr val="tx1"/>
          </a:solidFill>
          <a:latin typeface="+mn-lt"/>
          <a:ea typeface="+mn-ea"/>
          <a:cs typeface="+mn-cs"/>
        </a:defRPr>
      </a:lvl9pPr>
    </p:bodyStyle>
    <p:otherStyle>
      <a:defPPr>
        <a:defRPr lang="en-US"/>
      </a:defPPr>
      <a:lvl1pPr marL="0" algn="l" defTabSz="1368034" rtl="0" eaLnBrk="1" latinLnBrk="0" hangingPunct="1">
        <a:defRPr sz="2693" kern="1200">
          <a:solidFill>
            <a:schemeClr val="tx1"/>
          </a:solidFill>
          <a:latin typeface="+mn-lt"/>
          <a:ea typeface="+mn-ea"/>
          <a:cs typeface="+mn-cs"/>
        </a:defRPr>
      </a:lvl1pPr>
      <a:lvl2pPr marL="684017" algn="l" defTabSz="1368034" rtl="0" eaLnBrk="1" latinLnBrk="0" hangingPunct="1">
        <a:defRPr sz="2693" kern="1200">
          <a:solidFill>
            <a:schemeClr val="tx1"/>
          </a:solidFill>
          <a:latin typeface="+mn-lt"/>
          <a:ea typeface="+mn-ea"/>
          <a:cs typeface="+mn-cs"/>
        </a:defRPr>
      </a:lvl2pPr>
      <a:lvl3pPr marL="1368034" algn="l" defTabSz="1368034" rtl="0" eaLnBrk="1" latinLnBrk="0" hangingPunct="1">
        <a:defRPr sz="2693" kern="1200">
          <a:solidFill>
            <a:schemeClr val="tx1"/>
          </a:solidFill>
          <a:latin typeface="+mn-lt"/>
          <a:ea typeface="+mn-ea"/>
          <a:cs typeface="+mn-cs"/>
        </a:defRPr>
      </a:lvl3pPr>
      <a:lvl4pPr marL="2052051" algn="l" defTabSz="1368034" rtl="0" eaLnBrk="1" latinLnBrk="0" hangingPunct="1">
        <a:defRPr sz="2693" kern="1200">
          <a:solidFill>
            <a:schemeClr val="tx1"/>
          </a:solidFill>
          <a:latin typeface="+mn-lt"/>
          <a:ea typeface="+mn-ea"/>
          <a:cs typeface="+mn-cs"/>
        </a:defRPr>
      </a:lvl4pPr>
      <a:lvl5pPr marL="2736068" algn="l" defTabSz="1368034" rtl="0" eaLnBrk="1" latinLnBrk="0" hangingPunct="1">
        <a:defRPr sz="2693" kern="1200">
          <a:solidFill>
            <a:schemeClr val="tx1"/>
          </a:solidFill>
          <a:latin typeface="+mn-lt"/>
          <a:ea typeface="+mn-ea"/>
          <a:cs typeface="+mn-cs"/>
        </a:defRPr>
      </a:lvl5pPr>
      <a:lvl6pPr marL="3420085" algn="l" defTabSz="1368034" rtl="0" eaLnBrk="1" latinLnBrk="0" hangingPunct="1">
        <a:defRPr sz="2693" kern="1200">
          <a:solidFill>
            <a:schemeClr val="tx1"/>
          </a:solidFill>
          <a:latin typeface="+mn-lt"/>
          <a:ea typeface="+mn-ea"/>
          <a:cs typeface="+mn-cs"/>
        </a:defRPr>
      </a:lvl6pPr>
      <a:lvl7pPr marL="4104102" algn="l" defTabSz="1368034" rtl="0" eaLnBrk="1" latinLnBrk="0" hangingPunct="1">
        <a:defRPr sz="2693" kern="1200">
          <a:solidFill>
            <a:schemeClr val="tx1"/>
          </a:solidFill>
          <a:latin typeface="+mn-lt"/>
          <a:ea typeface="+mn-ea"/>
          <a:cs typeface="+mn-cs"/>
        </a:defRPr>
      </a:lvl7pPr>
      <a:lvl8pPr marL="4788118" algn="l" defTabSz="1368034" rtl="0" eaLnBrk="1" latinLnBrk="0" hangingPunct="1">
        <a:defRPr sz="2693" kern="1200">
          <a:solidFill>
            <a:schemeClr val="tx1"/>
          </a:solidFill>
          <a:latin typeface="+mn-lt"/>
          <a:ea typeface="+mn-ea"/>
          <a:cs typeface="+mn-cs"/>
        </a:defRPr>
      </a:lvl8pPr>
      <a:lvl9pPr marL="5472135" algn="l" defTabSz="1368034" rtl="0" eaLnBrk="1" latinLnBrk="0" hangingPunct="1">
        <a:defRPr sz="269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9" Type="http://schemas.openxmlformats.org/officeDocument/2006/relationships/image" Target="../media/image11.png"/><Relationship Id="rId51" Type="http://schemas.openxmlformats.org/officeDocument/2006/relationships/image" Target="../media/image21.png"/><Relationship Id="rId3" Type="http://schemas.openxmlformats.org/officeDocument/2006/relationships/tags" Target="../tags/tag3.xml"/><Relationship Id="rId42" Type="http://schemas.openxmlformats.org/officeDocument/2006/relationships/image" Target="../media/image13.png"/><Relationship Id="rId47" Type="http://schemas.openxmlformats.org/officeDocument/2006/relationships/image" Target="../media/image17.png"/><Relationship Id="rId50" Type="http://schemas.openxmlformats.org/officeDocument/2006/relationships/image" Target="../media/image20.png"/><Relationship Id="rId55" Type="http://schemas.openxmlformats.org/officeDocument/2006/relationships/image" Target="../media/image25.png"/><Relationship Id="rId63" Type="http://schemas.openxmlformats.org/officeDocument/2006/relationships/image" Target="../media/image33.jpeg"/><Relationship Id="rId7" Type="http://schemas.openxmlformats.org/officeDocument/2006/relationships/image" Target="../media/image7.png"/><Relationship Id="rId38" Type="http://schemas.microsoft.com/office/2007/relationships/hdphoto" Target="../media/hdphoto1.wdp"/><Relationship Id="rId46" Type="http://schemas.openxmlformats.org/officeDocument/2006/relationships/image" Target="../media/image16.png"/><Relationship Id="rId59" Type="http://schemas.openxmlformats.org/officeDocument/2006/relationships/image" Target="../media/image29.png"/><Relationship Id="rId67" Type="http://schemas.openxmlformats.org/officeDocument/2006/relationships/image" Target="../media/image37.jpeg"/><Relationship Id="rId2" Type="http://schemas.openxmlformats.org/officeDocument/2006/relationships/tags" Target="../tags/tag2.xml"/><Relationship Id="rId41" Type="http://schemas.microsoft.com/office/2007/relationships/hdphoto" Target="../media/hdphoto2.wdp"/><Relationship Id="rId54" Type="http://schemas.openxmlformats.org/officeDocument/2006/relationships/image" Target="../media/image24.png"/><Relationship Id="rId62" Type="http://schemas.openxmlformats.org/officeDocument/2006/relationships/image" Target="../media/image32.jpeg"/><Relationship Id="rId1" Type="http://schemas.openxmlformats.org/officeDocument/2006/relationships/tags" Target="../tags/tag1.xml"/><Relationship Id="rId6" Type="http://schemas.openxmlformats.org/officeDocument/2006/relationships/slideLayout" Target="../slideLayouts/slideLayout2.xml"/><Relationship Id="rId40" Type="http://schemas.openxmlformats.org/officeDocument/2006/relationships/image" Target="../media/image12.png"/><Relationship Id="rId45" Type="http://schemas.openxmlformats.org/officeDocument/2006/relationships/image" Target="../media/image15.png"/><Relationship Id="rId53" Type="http://schemas.openxmlformats.org/officeDocument/2006/relationships/image" Target="../media/image23.wmf"/><Relationship Id="rId58" Type="http://schemas.openxmlformats.org/officeDocument/2006/relationships/image" Target="../media/image28.png"/><Relationship Id="rId66" Type="http://schemas.openxmlformats.org/officeDocument/2006/relationships/image" Target="../media/image36.emf"/><Relationship Id="rId5" Type="http://schemas.openxmlformats.org/officeDocument/2006/relationships/tags" Target="../tags/tag5.xml"/><Relationship Id="rId49" Type="http://schemas.openxmlformats.org/officeDocument/2006/relationships/image" Target="../media/image19.png"/><Relationship Id="rId57" Type="http://schemas.openxmlformats.org/officeDocument/2006/relationships/image" Target="../media/image27.png"/><Relationship Id="rId61" Type="http://schemas.openxmlformats.org/officeDocument/2006/relationships/image" Target="../media/image31.png"/><Relationship Id="rId10" Type="http://schemas.openxmlformats.org/officeDocument/2006/relationships/image" Target="../media/image10.png"/><Relationship Id="rId44" Type="http://schemas.openxmlformats.org/officeDocument/2006/relationships/image" Target="../media/image14.png"/><Relationship Id="rId52" Type="http://schemas.openxmlformats.org/officeDocument/2006/relationships/image" Target="../media/image22.png"/><Relationship Id="rId60" Type="http://schemas.openxmlformats.org/officeDocument/2006/relationships/image" Target="../media/image30.png"/><Relationship Id="rId65" Type="http://schemas.openxmlformats.org/officeDocument/2006/relationships/image" Target="../media/image35.jpeg"/><Relationship Id="rId4" Type="http://schemas.openxmlformats.org/officeDocument/2006/relationships/tags" Target="../tags/tag4.xml"/><Relationship Id="rId9" Type="http://schemas.openxmlformats.org/officeDocument/2006/relationships/image" Target="../media/image9.emf"/><Relationship Id="rId43" Type="http://schemas.microsoft.com/office/2007/relationships/hdphoto" Target="../media/hdphoto3.wdp"/><Relationship Id="rId48" Type="http://schemas.openxmlformats.org/officeDocument/2006/relationships/image" Target="../media/image18.jpeg"/><Relationship Id="rId56" Type="http://schemas.openxmlformats.org/officeDocument/2006/relationships/image" Target="../media/image26.png"/><Relationship Id="rId64" Type="http://schemas.openxmlformats.org/officeDocument/2006/relationships/image" Target="../media/image34.png"/></Relationships>
</file>

<file path=ppt/slides/_rels/slide2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19.png"/><Relationship Id="rId18" Type="http://schemas.openxmlformats.org/officeDocument/2006/relationships/image" Target="../media/image72.png"/><Relationship Id="rId3" Type="http://schemas.openxmlformats.org/officeDocument/2006/relationships/image" Target="../media/image59.png"/><Relationship Id="rId21" Type="http://schemas.openxmlformats.org/officeDocument/2006/relationships/image" Target="../media/image74.png"/><Relationship Id="rId7" Type="http://schemas.openxmlformats.org/officeDocument/2006/relationships/image" Target="../media/image63.emf"/><Relationship Id="rId12" Type="http://schemas.openxmlformats.org/officeDocument/2006/relationships/image" Target="../media/image24.png"/><Relationship Id="rId17" Type="http://schemas.openxmlformats.org/officeDocument/2006/relationships/image" Target="../media/image71.jpeg"/><Relationship Id="rId2" Type="http://schemas.openxmlformats.org/officeDocument/2006/relationships/image" Target="../media/image58.png"/><Relationship Id="rId16" Type="http://schemas.openxmlformats.org/officeDocument/2006/relationships/image" Target="../media/image70.png"/><Relationship Id="rId20"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emf"/><Relationship Id="rId15" Type="http://schemas.openxmlformats.org/officeDocument/2006/relationships/image" Target="../media/image69.png"/><Relationship Id="rId10" Type="http://schemas.openxmlformats.org/officeDocument/2006/relationships/image" Target="../media/image66.png"/><Relationship Id="rId19" Type="http://schemas.openxmlformats.org/officeDocument/2006/relationships/image" Target="../media/image73.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68.png"/><Relationship Id="rId22"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6658" y="-19050"/>
            <a:ext cx="15170458" cy="10329445"/>
          </a:xfrm>
          <a:prstGeom prst="rect">
            <a:avLst/>
          </a:prstGeom>
        </p:spPr>
      </p:pic>
      <p:sp>
        <p:nvSpPr>
          <p:cNvPr id="6" name="矩形 5"/>
          <p:cNvSpPr/>
          <p:nvPr/>
        </p:nvSpPr>
        <p:spPr>
          <a:xfrm>
            <a:off x="8571335" y="2659713"/>
            <a:ext cx="3416320" cy="646331"/>
          </a:xfrm>
          <a:prstGeom prst="rect">
            <a:avLst/>
          </a:prstGeom>
        </p:spPr>
        <p:txBody>
          <a:bodyPr wrap="none">
            <a:spAutoFit/>
          </a:bodyPr>
          <a:lstStyle/>
          <a:p>
            <a:r>
              <a:rPr lang="zh-CN" altLang="en-US" sz="3600" b="1" dirty="0" smtClean="0">
                <a:solidFill>
                  <a:srgbClr val="036EB8"/>
                </a:solidFill>
                <a:latin typeface="微软雅黑" panose="020B0503020204020204" pitchFamily="34" charset="-122"/>
                <a:ea typeface="微软雅黑" panose="020B0503020204020204" pitchFamily="34" charset="-122"/>
              </a:rPr>
              <a:t>引领新信息时代</a:t>
            </a:r>
            <a:endParaRPr lang="en-US" sz="3600" b="1" dirty="0">
              <a:solidFill>
                <a:srgbClr val="036EB8"/>
              </a:solidFill>
              <a:latin typeface="微软雅黑" panose="020B0503020204020204" pitchFamily="34" charset="-122"/>
              <a:ea typeface="微软雅黑" panose="020B0503020204020204" pitchFamily="34" charset="-122"/>
            </a:endParaRPr>
          </a:p>
        </p:txBody>
      </p:sp>
      <p:sp>
        <p:nvSpPr>
          <p:cNvPr id="7" name="矩形 6"/>
          <p:cNvSpPr/>
          <p:nvPr/>
        </p:nvSpPr>
        <p:spPr>
          <a:xfrm>
            <a:off x="8949022" y="3547713"/>
            <a:ext cx="1877437" cy="430887"/>
          </a:xfrm>
          <a:prstGeom prst="rect">
            <a:avLst/>
          </a:prstGeom>
        </p:spPr>
        <p:txBody>
          <a:bodyPr wrap="none">
            <a:spAutoFit/>
          </a:bodyPr>
          <a:lstStyle/>
          <a:p>
            <a:r>
              <a:rPr lang="zh-CN" altLang="en-US" sz="2200" b="0" i="0" u="none" strike="noStrike" baseline="0" dirty="0" smtClean="0">
                <a:solidFill>
                  <a:srgbClr val="036EB8"/>
                </a:solidFill>
                <a:latin typeface="微软雅黑" panose="020B0503020204020204" pitchFamily="34" charset="-122"/>
                <a:ea typeface="微软雅黑" panose="020B0503020204020204" pitchFamily="34" charset="-122"/>
              </a:rPr>
              <a:t>点亮智慧城市</a:t>
            </a:r>
            <a:endParaRPr lang="en-US" sz="2200" dirty="0">
              <a:solidFill>
                <a:srgbClr val="036EB8"/>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8271078" y="372225"/>
            <a:ext cx="1223619" cy="1240395"/>
          </a:xfrm>
          <a:prstGeom prst="rect">
            <a:avLst/>
          </a:prstGeom>
        </p:spPr>
      </p:pic>
      <p:sp>
        <p:nvSpPr>
          <p:cNvPr id="11" name="文本框 10"/>
          <p:cNvSpPr txBox="1"/>
          <p:nvPr/>
        </p:nvSpPr>
        <p:spPr>
          <a:xfrm>
            <a:off x="241300" y="5410200"/>
            <a:ext cx="5702300" cy="1404167"/>
          </a:xfrm>
          <a:prstGeom prst="rect">
            <a:avLst/>
          </a:prstGeom>
          <a:noFill/>
        </p:spPr>
        <p:txBody>
          <a:bodyPr wrap="square" rtlCol="0">
            <a:spAutoFit/>
          </a:bodyPr>
          <a:lstStyle/>
          <a:p>
            <a:pPr>
              <a:lnSpc>
                <a:spcPct val="120000"/>
              </a:lnSpc>
            </a:pPr>
            <a:r>
              <a:rPr lang="zh-CN" altLang="en-US" sz="1200" dirty="0">
                <a:latin typeface="微软雅黑" panose="020B0503020204020204" pitchFamily="34" charset="-122"/>
                <a:ea typeface="微软雅黑" panose="020B0503020204020204" pitchFamily="34" charset="-122"/>
              </a:rPr>
              <a:t>本手册的内容 “按现状” 提供。除适用法律要求外， 不明示或默示任何</a:t>
            </a:r>
          </a:p>
          <a:p>
            <a:pPr>
              <a:lnSpc>
                <a:spcPct val="120000"/>
              </a:lnSpc>
            </a:pPr>
            <a:r>
              <a:rPr lang="zh-CN" altLang="en-US" sz="1200" dirty="0">
                <a:latin typeface="微软雅黑" panose="020B0503020204020204" pitchFamily="34" charset="-122"/>
                <a:ea typeface="微软雅黑" panose="020B0503020204020204" pitchFamily="34" charset="-122"/>
              </a:rPr>
              <a:t>种类的担保，包括但不限于，适销性和特定用途适用性的隐含保证，与本</a:t>
            </a:r>
          </a:p>
          <a:p>
            <a:pPr>
              <a:lnSpc>
                <a:spcPct val="120000"/>
              </a:lnSpc>
            </a:pPr>
            <a:r>
              <a:rPr lang="zh-CN" altLang="en-US" sz="1200" dirty="0">
                <a:latin typeface="微软雅黑" panose="020B0503020204020204" pitchFamily="34" charset="-122"/>
                <a:ea typeface="微软雅黑" panose="020B0503020204020204" pitchFamily="34" charset="-122"/>
              </a:rPr>
              <a:t>手册的准确性、可靠性或内容有关。</a:t>
            </a:r>
          </a:p>
          <a:p>
            <a:pPr>
              <a:lnSpc>
                <a:spcPct val="120000"/>
              </a:lnSpc>
            </a:pPr>
            <a:r>
              <a:rPr lang="zh-CN" altLang="en-US" sz="1200" dirty="0">
                <a:latin typeface="微软雅黑" panose="020B0503020204020204" pitchFamily="34" charset="-122"/>
                <a:ea typeface="微软雅黑" panose="020B0503020204020204" pitchFamily="34" charset="-122"/>
              </a:rPr>
              <a:t>在适用法律规定的最大范围内，华为技术有限公司在任何情况下均不得使用。</a:t>
            </a:r>
          </a:p>
          <a:p>
            <a:pPr>
              <a:lnSpc>
                <a:spcPct val="120000"/>
              </a:lnSpc>
            </a:pPr>
            <a:r>
              <a:rPr lang="zh-CN" altLang="en-US" sz="1200" dirty="0">
                <a:latin typeface="微软雅黑" panose="020B0503020204020204" pitchFamily="34" charset="-122"/>
                <a:ea typeface="微软雅黑" panose="020B0503020204020204" pitchFamily="34" charset="-122"/>
              </a:rPr>
              <a:t>使用本手册需承担任何特殊的、附带的、间接的或间接的损害、或利润损失、</a:t>
            </a:r>
          </a:p>
          <a:p>
            <a:pPr>
              <a:lnSpc>
                <a:spcPct val="120000"/>
              </a:lnSpc>
            </a:pPr>
            <a:r>
              <a:rPr lang="zh-CN" altLang="en-US" sz="1200" dirty="0">
                <a:latin typeface="微软雅黑" panose="020B0503020204020204" pitchFamily="34" charset="-122"/>
                <a:ea typeface="微软雅黑" panose="020B0503020204020204" pitchFamily="34" charset="-122"/>
              </a:rPr>
              <a:t>业务收入、数据、商誉或预期储蓄引起的或有关的。</a:t>
            </a:r>
            <a:endParaRPr lang="en-US" sz="1200"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241300" y="5040868"/>
            <a:ext cx="3175000" cy="369332"/>
          </a:xfrm>
          <a:prstGeom prst="rect">
            <a:avLst/>
          </a:prstGeom>
          <a:noFill/>
        </p:spPr>
        <p:txBody>
          <a:bodyPr wrap="square" rtlCol="0">
            <a:spAutoFit/>
          </a:bodyPr>
          <a:lstStyle/>
          <a:p>
            <a:r>
              <a:rPr lang="zh-CN" altLang="en-US" sz="1800" b="1" i="0" u="none" strike="noStrike" baseline="0" dirty="0" smtClean="0">
                <a:solidFill>
                  <a:srgbClr val="3F3B3A"/>
                </a:solidFill>
                <a:latin typeface="微软雅黑" panose="020B0503020204020204" pitchFamily="34" charset="-122"/>
                <a:ea typeface="微软雅黑" panose="020B0503020204020204" pitchFamily="34" charset="-122"/>
              </a:rPr>
              <a:t>无担保</a:t>
            </a:r>
            <a:endParaRPr lang="en-US" sz="1800"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241300" y="3990545"/>
            <a:ext cx="3175000" cy="369332"/>
          </a:xfrm>
          <a:prstGeom prst="rect">
            <a:avLst/>
          </a:prstGeom>
          <a:noFill/>
        </p:spPr>
        <p:txBody>
          <a:bodyPr wrap="square" rtlCol="0">
            <a:spAutoFit/>
          </a:bodyPr>
          <a:lstStyle>
            <a:defPPr>
              <a:defRPr lang="en-US"/>
            </a:defPPr>
            <a:lvl1pPr>
              <a:defRPr sz="1800" b="1" i="0" u="none" strike="noStrike" baseline="0">
                <a:solidFill>
                  <a:srgbClr val="3F3B3A"/>
                </a:solidFill>
                <a:latin typeface="微软雅黑" panose="020B0503020204020204" pitchFamily="34" charset="-122"/>
                <a:ea typeface="微软雅黑" panose="020B0503020204020204" pitchFamily="34" charset="-122"/>
              </a:defRPr>
            </a:lvl1pPr>
          </a:lstStyle>
          <a:p>
            <a:r>
              <a:rPr lang="zh-CN" altLang="en-US" dirty="0"/>
              <a:t>商标通告</a:t>
            </a:r>
            <a:endParaRPr lang="en-US" dirty="0"/>
          </a:p>
        </p:txBody>
      </p:sp>
      <p:sp>
        <p:nvSpPr>
          <p:cNvPr id="14" name="文本框 13"/>
          <p:cNvSpPr txBox="1"/>
          <p:nvPr/>
        </p:nvSpPr>
        <p:spPr>
          <a:xfrm>
            <a:off x="241300" y="4359877"/>
            <a:ext cx="4993047" cy="535531"/>
          </a:xfrm>
          <a:prstGeom prst="rect">
            <a:avLst/>
          </a:prstGeom>
          <a:noFill/>
        </p:spPr>
        <p:txBody>
          <a:bodyPr wrap="square" rtlCol="0">
            <a:spAutoFit/>
          </a:bodyPr>
          <a:lstStyle>
            <a:defPPr>
              <a:defRPr lang="en-US"/>
            </a:defPPr>
            <a:lvl1pPr>
              <a:lnSpc>
                <a:spcPct val="120000"/>
              </a:lnSpc>
              <a:defRPr sz="1200">
                <a:latin typeface="微软雅黑" panose="020B0503020204020204" pitchFamily="34" charset="-122"/>
                <a:ea typeface="微软雅黑" panose="020B0503020204020204" pitchFamily="34" charset="-122"/>
              </a:defRPr>
            </a:lvl1pPr>
          </a:lstStyle>
          <a:p>
            <a:r>
              <a:rPr lang="zh-CN" altLang="en-US" dirty="0" smtClean="0"/>
              <a:t>       ，         ，和          是</a:t>
            </a:r>
            <a:r>
              <a:rPr lang="zh-CN" altLang="en-US" dirty="0"/>
              <a:t>华为科技有限公司的商标或注册商标。</a:t>
            </a:r>
          </a:p>
          <a:p>
            <a:r>
              <a:rPr lang="zh-CN" altLang="en-US" dirty="0"/>
              <a:t>所提及的其他商标、产品、服务和公司名称是其各自所有者的财产。</a:t>
            </a:r>
            <a:endParaRPr lang="en-US" dirty="0"/>
          </a:p>
        </p:txBody>
      </p:sp>
      <p:sp>
        <p:nvSpPr>
          <p:cNvPr id="15" name="文本框 14"/>
          <p:cNvSpPr txBox="1"/>
          <p:nvPr/>
        </p:nvSpPr>
        <p:spPr>
          <a:xfrm>
            <a:off x="241300" y="3246412"/>
            <a:ext cx="4993047" cy="516745"/>
          </a:xfrm>
          <a:prstGeom prst="rect">
            <a:avLst/>
          </a:prstGeom>
          <a:noFill/>
        </p:spPr>
        <p:txBody>
          <a:bodyPr wrap="square" rtlCol="0">
            <a:spAutoFit/>
          </a:bodyPr>
          <a:lstStyle>
            <a:defPPr>
              <a:defRPr lang="en-US"/>
            </a:defPPr>
            <a:lvl1pPr>
              <a:lnSpc>
                <a:spcPct val="120000"/>
              </a:lnSpc>
              <a:defRPr sz="1200">
                <a:latin typeface="微软雅黑" panose="020B0503020204020204" pitchFamily="34" charset="-122"/>
                <a:ea typeface="微软雅黑" panose="020B0503020204020204" pitchFamily="34" charset="-122"/>
              </a:defRPr>
            </a:lvl1pPr>
          </a:lstStyle>
          <a:p>
            <a:r>
              <a:rPr lang="zh-CN" altLang="en-US" dirty="0"/>
              <a:t>事先未经华为科技有限公司书面同意。本文件任何部分不得以任何方式转载或传送。</a:t>
            </a:r>
            <a:endParaRPr lang="en-US" dirty="0"/>
          </a:p>
        </p:txBody>
      </p:sp>
      <p:sp>
        <p:nvSpPr>
          <p:cNvPr id="16" name="文本框 15"/>
          <p:cNvSpPr txBox="1"/>
          <p:nvPr/>
        </p:nvSpPr>
        <p:spPr>
          <a:xfrm>
            <a:off x="241300" y="2835128"/>
            <a:ext cx="4864100" cy="338554"/>
          </a:xfrm>
          <a:prstGeom prst="rect">
            <a:avLst/>
          </a:prstGeom>
          <a:noFill/>
        </p:spPr>
        <p:txBody>
          <a:bodyPr wrap="square" rtlCol="0">
            <a:spAutoFit/>
          </a:bodyPr>
          <a:lstStyle/>
          <a:p>
            <a:r>
              <a:rPr lang="zh-CN" altLang="en-US" sz="1600" dirty="0" smtClean="0">
                <a:latin typeface="微软雅黑" panose="020B0503020204020204" pitchFamily="34" charset="-122"/>
                <a:ea typeface="微软雅黑" panose="020B0503020204020204" pitchFamily="34" charset="-122"/>
              </a:rPr>
              <a:t>版权</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华为技术有限公司</a:t>
            </a:r>
            <a:r>
              <a:rPr lang="en-US" altLang="zh-CN" sz="1600" dirty="0" smtClean="0">
                <a:latin typeface="微软雅黑" panose="020B0503020204020204" pitchFamily="34" charset="-122"/>
                <a:ea typeface="微软雅黑" panose="020B0503020204020204" pitchFamily="34" charset="-122"/>
              </a:rPr>
              <a:t>.2019.</a:t>
            </a:r>
            <a:r>
              <a:rPr lang="zh-CN" altLang="en-US" sz="1600" dirty="0" smtClean="0">
                <a:latin typeface="微软雅黑" panose="020B0503020204020204" pitchFamily="34" charset="-122"/>
                <a:ea typeface="微软雅黑" panose="020B0503020204020204" pitchFamily="34" charset="-122"/>
              </a:rPr>
              <a:t>保留所有权利。</a:t>
            </a:r>
            <a:endParaRPr lang="en-US" sz="1600"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9150032" y="4055313"/>
            <a:ext cx="2807335" cy="338554"/>
          </a:xfrm>
          <a:prstGeom prst="rect">
            <a:avLst/>
          </a:prstGeom>
          <a:noFill/>
        </p:spPr>
        <p:txBody>
          <a:bodyPr wrap="square" rtlCol="0">
            <a:spAutoFit/>
          </a:bodyPr>
          <a:lstStyle/>
          <a:p>
            <a:pPr algn="l"/>
            <a:r>
              <a:rPr lang="en-US" altLang="zh-CN" sz="1600" dirty="0" smtClean="0">
                <a:solidFill>
                  <a:schemeClr val="bg1">
                    <a:lumMod val="50000"/>
                  </a:schemeClr>
                </a:solidFill>
                <a:latin typeface="微软雅黑" panose="020B0503020204020204" pitchFamily="34" charset="-122"/>
                <a:ea typeface="微软雅黑" panose="020B0503020204020204" pitchFamily="34" charset="-122"/>
                <a:sym typeface="+mn-ea"/>
              </a:rPr>
              <a:t>1. </a:t>
            </a:r>
            <a:r>
              <a:rPr lang="zh-CN" altLang="en-US" sz="1600" dirty="0" smtClean="0">
                <a:solidFill>
                  <a:schemeClr val="bg1">
                    <a:lumMod val="50000"/>
                  </a:schemeClr>
                </a:solidFill>
                <a:latin typeface="微软雅黑" panose="020B0503020204020204" pitchFamily="34" charset="-122"/>
                <a:ea typeface="微软雅黑" panose="020B0503020204020204" pitchFamily="34" charset="-122"/>
                <a:sym typeface="+mn-ea"/>
              </a:rPr>
              <a:t>智慧灯杆管理</a:t>
            </a:r>
          </a:p>
        </p:txBody>
      </p:sp>
      <p:sp>
        <p:nvSpPr>
          <p:cNvPr id="18" name="文本框 17"/>
          <p:cNvSpPr txBox="1"/>
          <p:nvPr/>
        </p:nvSpPr>
        <p:spPr>
          <a:xfrm>
            <a:off x="9150032" y="4408373"/>
            <a:ext cx="2807335" cy="338554"/>
          </a:xfrm>
          <a:prstGeom prst="rect">
            <a:avLst/>
          </a:prstGeom>
          <a:noFill/>
        </p:spPr>
        <p:txBody>
          <a:bodyPr wrap="square" rtlCol="0">
            <a:spAutoFit/>
          </a:bodyPr>
          <a:lstStyle/>
          <a:p>
            <a:pPr algn="l"/>
            <a:r>
              <a:rPr lang="en-US" altLang="zh-CN" sz="1600" dirty="0" smtClean="0">
                <a:solidFill>
                  <a:schemeClr val="bg1">
                    <a:lumMod val="50000"/>
                  </a:schemeClr>
                </a:solidFill>
                <a:latin typeface="微软雅黑" panose="020B0503020204020204" pitchFamily="34" charset="-122"/>
                <a:ea typeface="微软雅黑" panose="020B0503020204020204" pitchFamily="34" charset="-122"/>
                <a:sym typeface="+mn-ea"/>
              </a:rPr>
              <a:t>2. </a:t>
            </a:r>
            <a:r>
              <a:rPr lang="zh-CN" altLang="en-US" sz="1600" dirty="0" smtClean="0">
                <a:solidFill>
                  <a:schemeClr val="bg1">
                    <a:lumMod val="50000"/>
                  </a:schemeClr>
                </a:solidFill>
                <a:latin typeface="微软雅黑" panose="020B0503020204020204" pitchFamily="34" charset="-122"/>
                <a:ea typeface="微软雅黑" panose="020B0503020204020204" pitchFamily="34" charset="-122"/>
                <a:sym typeface="+mn-ea"/>
              </a:rPr>
              <a:t>智慧照明</a:t>
            </a:r>
          </a:p>
        </p:txBody>
      </p:sp>
      <p:sp>
        <p:nvSpPr>
          <p:cNvPr id="19" name="文本框 18"/>
          <p:cNvSpPr txBox="1"/>
          <p:nvPr/>
        </p:nvSpPr>
        <p:spPr>
          <a:xfrm>
            <a:off x="9150032" y="4761433"/>
            <a:ext cx="2807335" cy="338554"/>
          </a:xfrm>
          <a:prstGeom prst="rect">
            <a:avLst/>
          </a:prstGeom>
          <a:noFill/>
        </p:spPr>
        <p:txBody>
          <a:bodyPr wrap="square" rtlCol="0">
            <a:spAutoFit/>
          </a:bodyPr>
          <a:lstStyle/>
          <a:p>
            <a:pPr algn="l"/>
            <a:r>
              <a:rPr lang="en-US" altLang="zh-CN" sz="1600" dirty="0" smtClean="0">
                <a:solidFill>
                  <a:schemeClr val="bg1">
                    <a:lumMod val="50000"/>
                  </a:schemeClr>
                </a:solidFill>
                <a:latin typeface="微软雅黑" panose="020B0503020204020204" pitchFamily="34" charset="-122"/>
                <a:ea typeface="微软雅黑" panose="020B0503020204020204" pitchFamily="34" charset="-122"/>
                <a:sym typeface="+mn-ea"/>
              </a:rPr>
              <a:t>3. </a:t>
            </a:r>
            <a:r>
              <a:rPr lang="zh-CN" altLang="en-US" sz="1600" dirty="0" smtClean="0">
                <a:solidFill>
                  <a:schemeClr val="bg1">
                    <a:lumMod val="50000"/>
                  </a:schemeClr>
                </a:solidFill>
                <a:latin typeface="微软雅黑" panose="020B0503020204020204" pitchFamily="34" charset="-122"/>
                <a:ea typeface="微软雅黑" panose="020B0503020204020204" pitchFamily="34" charset="-122"/>
                <a:sym typeface="+mn-ea"/>
              </a:rPr>
              <a:t>信息发布</a:t>
            </a:r>
          </a:p>
        </p:txBody>
      </p:sp>
      <p:pic>
        <p:nvPicPr>
          <p:cNvPr id="20" name="图片 19"/>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331965" y="4357882"/>
            <a:ext cx="284105" cy="288000"/>
          </a:xfrm>
          <a:prstGeom prst="rect">
            <a:avLst/>
          </a:prstGeom>
        </p:spPr>
      </p:pic>
      <p:pic>
        <p:nvPicPr>
          <p:cNvPr id="21" name="图片 20"/>
          <p:cNvPicPr>
            <a:picLocks noChangeAspect="1"/>
          </p:cNvPicPr>
          <p:nvPr/>
        </p:nvPicPr>
        <p:blipFill rotWithShape="1">
          <a:blip r:embed="rId5" cstate="print">
            <a:extLst>
              <a:ext uri="{28A0092B-C50C-407E-A947-70E740481C1C}">
                <a14:useLocalDpi xmlns="" xmlns:a14="http://schemas.microsoft.com/office/drawing/2010/main" val="0"/>
              </a:ext>
            </a:extLst>
          </a:blip>
          <a:srcRect t="73675"/>
          <a:stretch/>
        </p:blipFill>
        <p:spPr>
          <a:xfrm>
            <a:off x="749304" y="4489408"/>
            <a:ext cx="539607" cy="144000"/>
          </a:xfrm>
          <a:prstGeom prst="rect">
            <a:avLst/>
          </a:prstGeom>
        </p:spPr>
      </p:pic>
      <p:pic>
        <p:nvPicPr>
          <p:cNvPr id="22" name="图片 21"/>
          <p:cNvPicPr>
            <a:picLocks noChangeAspect="1"/>
          </p:cNvPicPr>
          <p:nvPr/>
        </p:nvPicPr>
        <p:blipFill rotWithShape="1">
          <a:blip r:embed="rId5" cstate="print">
            <a:extLst>
              <a:ext uri="{28A0092B-C50C-407E-A947-70E740481C1C}">
                <a14:useLocalDpi xmlns="" xmlns:a14="http://schemas.microsoft.com/office/drawing/2010/main" val="0"/>
              </a:ext>
            </a:extLst>
          </a:blip>
          <a:srcRect b="31121"/>
          <a:stretch/>
        </p:blipFill>
        <p:spPr>
          <a:xfrm>
            <a:off x="1554783" y="4372813"/>
            <a:ext cx="333975" cy="233193"/>
          </a:xfrm>
          <a:prstGeom prst="rect">
            <a:avLst/>
          </a:prstGeom>
        </p:spPr>
      </p:pic>
      <p:sp>
        <p:nvSpPr>
          <p:cNvPr id="23" name="文本框 16"/>
          <p:cNvSpPr txBox="1"/>
          <p:nvPr/>
        </p:nvSpPr>
        <p:spPr>
          <a:xfrm>
            <a:off x="9150032" y="5114493"/>
            <a:ext cx="2807335" cy="338554"/>
          </a:xfrm>
          <a:prstGeom prst="rect">
            <a:avLst/>
          </a:prstGeom>
          <a:noFill/>
        </p:spPr>
        <p:txBody>
          <a:bodyPr wrap="square" rtlCol="0">
            <a:spAutoFit/>
          </a:bodyPr>
          <a:lstStyle/>
          <a:p>
            <a:pPr algn="l"/>
            <a:r>
              <a:rPr lang="en-US" altLang="zh-CN" sz="1600" dirty="0" smtClean="0">
                <a:solidFill>
                  <a:schemeClr val="bg1">
                    <a:lumMod val="50000"/>
                  </a:schemeClr>
                </a:solidFill>
                <a:latin typeface="微软雅黑" panose="020B0503020204020204" pitchFamily="34" charset="-122"/>
                <a:ea typeface="微软雅黑" panose="020B0503020204020204" pitchFamily="34" charset="-122"/>
                <a:sym typeface="+mn-ea"/>
              </a:rPr>
              <a:t>4. </a:t>
            </a:r>
            <a:r>
              <a:rPr lang="zh-CN" altLang="en-US" sz="1600" dirty="0" smtClean="0">
                <a:solidFill>
                  <a:schemeClr val="bg1">
                    <a:lumMod val="50000"/>
                  </a:schemeClr>
                </a:solidFill>
                <a:latin typeface="微软雅黑" panose="020B0503020204020204" pitchFamily="34" charset="-122"/>
                <a:ea typeface="微软雅黑" panose="020B0503020204020204" pitchFamily="34" charset="-122"/>
                <a:sym typeface="+mn-ea"/>
              </a:rPr>
              <a:t>紧急呼叫与广播</a:t>
            </a:r>
          </a:p>
        </p:txBody>
      </p:sp>
      <p:sp>
        <p:nvSpPr>
          <p:cNvPr id="24" name="文本框 17"/>
          <p:cNvSpPr txBox="1"/>
          <p:nvPr/>
        </p:nvSpPr>
        <p:spPr>
          <a:xfrm>
            <a:off x="9150032" y="5467553"/>
            <a:ext cx="2807335" cy="338554"/>
          </a:xfrm>
          <a:prstGeom prst="rect">
            <a:avLst/>
          </a:prstGeom>
          <a:noFill/>
        </p:spPr>
        <p:txBody>
          <a:bodyPr wrap="square" rtlCol="0">
            <a:spAutoFit/>
          </a:bodyPr>
          <a:lstStyle/>
          <a:p>
            <a:pPr algn="l"/>
            <a:r>
              <a:rPr lang="en-US" altLang="zh-CN" sz="1600" dirty="0" smtClean="0">
                <a:solidFill>
                  <a:schemeClr val="bg1">
                    <a:lumMod val="50000"/>
                  </a:schemeClr>
                </a:solidFill>
                <a:latin typeface="微软雅黑" panose="020B0503020204020204" pitchFamily="34" charset="-122"/>
                <a:ea typeface="微软雅黑" panose="020B0503020204020204" pitchFamily="34" charset="-122"/>
                <a:sym typeface="+mn-ea"/>
              </a:rPr>
              <a:t>5. </a:t>
            </a:r>
            <a:r>
              <a:rPr lang="zh-CN" altLang="en-US" sz="1600" dirty="0" smtClean="0">
                <a:solidFill>
                  <a:schemeClr val="bg1">
                    <a:lumMod val="50000"/>
                  </a:schemeClr>
                </a:solidFill>
                <a:latin typeface="微软雅黑" panose="020B0503020204020204" pitchFamily="34" charset="-122"/>
                <a:ea typeface="微软雅黑" panose="020B0503020204020204" pitchFamily="34" charset="-122"/>
                <a:sym typeface="+mn-ea"/>
              </a:rPr>
              <a:t>环境监测</a:t>
            </a:r>
          </a:p>
        </p:txBody>
      </p:sp>
      <p:sp>
        <p:nvSpPr>
          <p:cNvPr id="25" name="文本框 18"/>
          <p:cNvSpPr txBox="1"/>
          <p:nvPr/>
        </p:nvSpPr>
        <p:spPr>
          <a:xfrm>
            <a:off x="9150032" y="5820613"/>
            <a:ext cx="2807335" cy="338554"/>
          </a:xfrm>
          <a:prstGeom prst="rect">
            <a:avLst/>
          </a:prstGeom>
          <a:noFill/>
        </p:spPr>
        <p:txBody>
          <a:bodyPr wrap="square" rtlCol="0">
            <a:spAutoFit/>
          </a:bodyPr>
          <a:lstStyle/>
          <a:p>
            <a:pPr algn="l"/>
            <a:r>
              <a:rPr lang="en-US" altLang="zh-CN" sz="1600" dirty="0" smtClean="0">
                <a:solidFill>
                  <a:schemeClr val="bg1">
                    <a:lumMod val="50000"/>
                  </a:schemeClr>
                </a:solidFill>
                <a:latin typeface="微软雅黑" panose="020B0503020204020204" pitchFamily="34" charset="-122"/>
                <a:ea typeface="微软雅黑" panose="020B0503020204020204" pitchFamily="34" charset="-122"/>
                <a:sym typeface="+mn-ea"/>
              </a:rPr>
              <a:t>6. </a:t>
            </a:r>
            <a:r>
              <a:rPr lang="zh-CN" altLang="en-US" sz="1600" dirty="0" smtClean="0">
                <a:solidFill>
                  <a:schemeClr val="bg1">
                    <a:lumMod val="50000"/>
                  </a:schemeClr>
                </a:solidFill>
                <a:latin typeface="微软雅黑" panose="020B0503020204020204" pitchFamily="34" charset="-122"/>
                <a:ea typeface="微软雅黑" panose="020B0503020204020204" pitchFamily="34" charset="-122"/>
                <a:sym typeface="+mn-ea"/>
              </a:rPr>
              <a:t>视频监控</a:t>
            </a:r>
          </a:p>
        </p:txBody>
      </p:sp>
      <p:sp>
        <p:nvSpPr>
          <p:cNvPr id="26" name="文本框 17"/>
          <p:cNvSpPr txBox="1"/>
          <p:nvPr/>
        </p:nvSpPr>
        <p:spPr>
          <a:xfrm>
            <a:off x="9150032" y="6173673"/>
            <a:ext cx="2807335" cy="338554"/>
          </a:xfrm>
          <a:prstGeom prst="rect">
            <a:avLst/>
          </a:prstGeom>
          <a:noFill/>
        </p:spPr>
        <p:txBody>
          <a:bodyPr wrap="square" rtlCol="0">
            <a:spAutoFit/>
          </a:bodyPr>
          <a:lstStyle/>
          <a:p>
            <a:pPr algn="l"/>
            <a:r>
              <a:rPr lang="en-US" altLang="zh-CN" sz="1600" dirty="0" smtClean="0">
                <a:solidFill>
                  <a:schemeClr val="bg1">
                    <a:lumMod val="50000"/>
                  </a:schemeClr>
                </a:solidFill>
                <a:latin typeface="微软雅黑" panose="020B0503020204020204" pitchFamily="34" charset="-122"/>
                <a:ea typeface="微软雅黑" panose="020B0503020204020204" pitchFamily="34" charset="-122"/>
                <a:sym typeface="+mn-ea"/>
              </a:rPr>
              <a:t>7. </a:t>
            </a:r>
            <a:r>
              <a:rPr lang="zh-CN" altLang="en-US" sz="1600" dirty="0" smtClean="0">
                <a:solidFill>
                  <a:schemeClr val="bg1">
                    <a:lumMod val="50000"/>
                  </a:schemeClr>
                </a:solidFill>
                <a:latin typeface="微软雅黑" panose="020B0503020204020204" pitchFamily="34" charset="-122"/>
                <a:ea typeface="微软雅黑" panose="020B0503020204020204" pitchFamily="34" charset="-122"/>
                <a:sym typeface="+mn-ea"/>
              </a:rPr>
              <a:t>无线网络</a:t>
            </a:r>
          </a:p>
        </p:txBody>
      </p:sp>
      <p:sp>
        <p:nvSpPr>
          <p:cNvPr id="27" name="文本框 18"/>
          <p:cNvSpPr txBox="1"/>
          <p:nvPr/>
        </p:nvSpPr>
        <p:spPr>
          <a:xfrm>
            <a:off x="9150032" y="6526733"/>
            <a:ext cx="2807335" cy="338554"/>
          </a:xfrm>
          <a:prstGeom prst="rect">
            <a:avLst/>
          </a:prstGeom>
          <a:noFill/>
        </p:spPr>
        <p:txBody>
          <a:bodyPr wrap="square" rtlCol="0">
            <a:spAutoFit/>
          </a:bodyPr>
          <a:lstStyle/>
          <a:p>
            <a:pPr algn="l"/>
            <a:r>
              <a:rPr lang="en-US" altLang="zh-CN" sz="1600" dirty="0" smtClean="0">
                <a:solidFill>
                  <a:schemeClr val="bg1">
                    <a:lumMod val="50000"/>
                  </a:schemeClr>
                </a:solidFill>
                <a:latin typeface="微软雅黑" panose="020B0503020204020204" pitchFamily="34" charset="-122"/>
                <a:ea typeface="微软雅黑" panose="020B0503020204020204" pitchFamily="34" charset="-122"/>
                <a:sym typeface="+mn-ea"/>
              </a:rPr>
              <a:t>8. </a:t>
            </a:r>
            <a:r>
              <a:rPr lang="zh-CN" altLang="en-US" sz="1600" dirty="0" smtClean="0">
                <a:solidFill>
                  <a:schemeClr val="bg1">
                    <a:lumMod val="50000"/>
                  </a:schemeClr>
                </a:solidFill>
                <a:latin typeface="微软雅黑" panose="020B0503020204020204" pitchFamily="34" charset="-122"/>
                <a:ea typeface="微软雅黑" panose="020B0503020204020204" pitchFamily="34" charset="-122"/>
                <a:sym typeface="+mn-ea"/>
              </a:rPr>
              <a:t>智能配电</a:t>
            </a:r>
          </a:p>
        </p:txBody>
      </p:sp>
      <p:sp>
        <p:nvSpPr>
          <p:cNvPr id="28" name="文本框 18"/>
          <p:cNvSpPr txBox="1"/>
          <p:nvPr/>
        </p:nvSpPr>
        <p:spPr>
          <a:xfrm>
            <a:off x="9150032" y="6879793"/>
            <a:ext cx="2807335" cy="338554"/>
          </a:xfrm>
          <a:prstGeom prst="rect">
            <a:avLst/>
          </a:prstGeom>
          <a:noFill/>
        </p:spPr>
        <p:txBody>
          <a:bodyPr wrap="square" rtlCol="0">
            <a:spAutoFit/>
          </a:bodyPr>
          <a:lstStyle/>
          <a:p>
            <a:pPr algn="l"/>
            <a:r>
              <a:rPr lang="en-US" altLang="zh-CN" sz="1600" dirty="0" smtClean="0">
                <a:solidFill>
                  <a:schemeClr val="bg1">
                    <a:lumMod val="50000"/>
                  </a:schemeClr>
                </a:solidFill>
                <a:latin typeface="微软雅黑" panose="020B0503020204020204" pitchFamily="34" charset="-122"/>
                <a:ea typeface="微软雅黑" panose="020B0503020204020204" pitchFamily="34" charset="-122"/>
                <a:sym typeface="+mn-ea"/>
              </a:rPr>
              <a:t>9. </a:t>
            </a:r>
            <a:r>
              <a:rPr lang="zh-CN" altLang="en-US" sz="1600" dirty="0" smtClean="0">
                <a:solidFill>
                  <a:schemeClr val="bg1">
                    <a:lumMod val="50000"/>
                  </a:schemeClr>
                </a:solidFill>
                <a:latin typeface="微软雅黑" panose="020B0503020204020204" pitchFamily="34" charset="-122"/>
                <a:ea typeface="微软雅黑" panose="020B0503020204020204" pitchFamily="34" charset="-122"/>
                <a:sym typeface="+mn-ea"/>
              </a:rPr>
              <a:t>网络回传</a:t>
            </a:r>
          </a:p>
        </p:txBody>
      </p:sp>
    </p:spTree>
    <p:extLst>
      <p:ext uri="{BB962C8B-B14F-4D97-AF65-F5344CB8AC3E}">
        <p14:creationId xmlns="" xmlns:p14="http://schemas.microsoft.com/office/powerpoint/2010/main" val="27003628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450" y="533399"/>
            <a:ext cx="731542" cy="144781"/>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9"/>
          <p:cNvSpPr txBox="1"/>
          <p:nvPr/>
        </p:nvSpPr>
        <p:spPr>
          <a:xfrm>
            <a:off x="657132" y="478896"/>
            <a:ext cx="358140" cy="253916"/>
          </a:xfrm>
          <a:prstGeom prst="rect">
            <a:avLst/>
          </a:prstGeom>
          <a:noFill/>
        </p:spPr>
        <p:txBody>
          <a:bodyPr wrap="square" rtlCol="0">
            <a:spAutoFit/>
          </a:bodyPr>
          <a:lstStyle/>
          <a:p>
            <a:r>
              <a:rPr lang="en-US" altLang="zh-CN" sz="1050" b="1" dirty="0" smtClean="0">
                <a:solidFill>
                  <a:srgbClr val="036EB8"/>
                </a:solidFill>
                <a:latin typeface="微软雅黑" panose="020B0503020204020204" pitchFamily="34" charset="-122"/>
                <a:ea typeface="微软雅黑" panose="020B0503020204020204" pitchFamily="34" charset="-122"/>
              </a:rPr>
              <a:t>17</a:t>
            </a:r>
            <a:endParaRPr lang="en-US" sz="1050" b="1" dirty="0">
              <a:solidFill>
                <a:srgbClr val="036EB8"/>
              </a:solidFill>
              <a:latin typeface="微软雅黑" panose="020B0503020204020204" pitchFamily="34" charset="-122"/>
              <a:ea typeface="微软雅黑" panose="020B0503020204020204" pitchFamily="34" charset="-122"/>
            </a:endParaRPr>
          </a:p>
        </p:txBody>
      </p:sp>
      <p:sp>
        <p:nvSpPr>
          <p:cNvPr id="4" name="文本框 10"/>
          <p:cNvSpPr txBox="1"/>
          <p:nvPr/>
        </p:nvSpPr>
        <p:spPr>
          <a:xfrm>
            <a:off x="866704" y="457125"/>
            <a:ext cx="1653540" cy="261610"/>
          </a:xfrm>
          <a:prstGeom prst="rect">
            <a:avLst/>
          </a:prstGeom>
          <a:noFill/>
        </p:spPr>
        <p:txBody>
          <a:bodyPr wrap="square" rtlCol="0">
            <a:spAutoFit/>
          </a:bodyPr>
          <a:lstStyle/>
          <a:p>
            <a:r>
              <a:rPr lang="zh-CN" altLang="en-US" sz="1100" b="1" dirty="0">
                <a:solidFill>
                  <a:schemeClr val="bg1">
                    <a:lumMod val="50000"/>
                  </a:schemeClr>
                </a:solidFill>
                <a:latin typeface="微软雅黑" panose="020B0503020204020204" pitchFamily="34" charset="-122"/>
                <a:ea typeface="微软雅黑" panose="020B0503020204020204" pitchFamily="34" charset="-122"/>
              </a:rPr>
              <a:t>华为智慧灯</a:t>
            </a:r>
            <a:r>
              <a:rPr lang="zh-CN" altLang="en-US" sz="1100" b="1" dirty="0" smtClean="0">
                <a:solidFill>
                  <a:schemeClr val="bg1">
                    <a:lumMod val="50000"/>
                  </a:schemeClr>
                </a:solidFill>
                <a:latin typeface="微软雅黑" panose="020B0503020204020204" pitchFamily="34" charset="-122"/>
                <a:ea typeface="微软雅黑" panose="020B0503020204020204" pitchFamily="34" charset="-122"/>
              </a:rPr>
              <a:t>杆解决方案</a:t>
            </a:r>
            <a:endParaRPr lang="en-US" sz="11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14400145" y="533399"/>
            <a:ext cx="731542" cy="144781"/>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12"/>
          <p:cNvSpPr txBox="1"/>
          <p:nvPr/>
        </p:nvSpPr>
        <p:spPr>
          <a:xfrm>
            <a:off x="12645005" y="476175"/>
            <a:ext cx="1653540" cy="261610"/>
          </a:xfrm>
          <a:prstGeom prst="rect">
            <a:avLst/>
          </a:prstGeom>
          <a:noFill/>
        </p:spPr>
        <p:txBody>
          <a:bodyPr wrap="square" rtlCol="0">
            <a:spAutoFit/>
          </a:bodyPr>
          <a:lstStyle/>
          <a:p>
            <a:r>
              <a:rPr lang="zh-CN" altLang="en-US" sz="1100" b="1" dirty="0">
                <a:solidFill>
                  <a:schemeClr val="bg1">
                    <a:lumMod val="50000"/>
                  </a:schemeClr>
                </a:solidFill>
                <a:latin typeface="微软雅黑" panose="020B0503020204020204" pitchFamily="34" charset="-122"/>
                <a:ea typeface="微软雅黑" panose="020B0503020204020204" pitchFamily="34" charset="-122"/>
              </a:rPr>
              <a:t>华为智慧灯</a:t>
            </a:r>
            <a:r>
              <a:rPr lang="zh-CN" altLang="en-US" sz="1100" b="1" dirty="0" smtClean="0">
                <a:solidFill>
                  <a:schemeClr val="bg1">
                    <a:lumMod val="50000"/>
                  </a:schemeClr>
                </a:solidFill>
                <a:latin typeface="微软雅黑" panose="020B0503020204020204" pitchFamily="34" charset="-122"/>
                <a:ea typeface="微软雅黑" panose="020B0503020204020204" pitchFamily="34" charset="-122"/>
              </a:rPr>
              <a:t>杆解决方案</a:t>
            </a:r>
            <a:endParaRPr lang="en-US" sz="11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 name="文本框 13"/>
          <p:cNvSpPr txBox="1"/>
          <p:nvPr/>
        </p:nvSpPr>
        <p:spPr>
          <a:xfrm>
            <a:off x="14088814" y="488421"/>
            <a:ext cx="358140" cy="253916"/>
          </a:xfrm>
          <a:prstGeom prst="rect">
            <a:avLst/>
          </a:prstGeom>
          <a:noFill/>
        </p:spPr>
        <p:txBody>
          <a:bodyPr wrap="square" rtlCol="0">
            <a:spAutoFit/>
          </a:bodyPr>
          <a:lstStyle/>
          <a:p>
            <a:r>
              <a:rPr lang="en-US" altLang="zh-CN" sz="1050" b="1" dirty="0" smtClean="0">
                <a:solidFill>
                  <a:srgbClr val="036EB8"/>
                </a:solidFill>
                <a:latin typeface="微软雅黑" panose="020B0503020204020204" pitchFamily="34" charset="-122"/>
                <a:ea typeface="微软雅黑" panose="020B0503020204020204" pitchFamily="34" charset="-122"/>
              </a:rPr>
              <a:t>18</a:t>
            </a:r>
            <a:endParaRPr lang="en-US" sz="1050" b="1" dirty="0">
              <a:solidFill>
                <a:srgbClr val="036EB8"/>
              </a:solidFill>
              <a:latin typeface="微软雅黑" panose="020B0503020204020204" pitchFamily="34" charset="-122"/>
              <a:ea typeface="微软雅黑" panose="020B0503020204020204" pitchFamily="34" charset="-122"/>
            </a:endParaRPr>
          </a:p>
        </p:txBody>
      </p:sp>
      <p:pic>
        <p:nvPicPr>
          <p:cNvPr id="10" name="Picture 9"/>
          <p:cNvPicPr/>
          <p:nvPr/>
        </p:nvPicPr>
        <p:blipFill>
          <a:blip r:embed="rId2" cstate="print">
            <a:clrChange>
              <a:clrFrom>
                <a:srgbClr val="FFFFFF"/>
              </a:clrFrom>
              <a:clrTo>
                <a:srgbClr val="FFFFFF">
                  <a:alpha val="0"/>
                </a:srgbClr>
              </a:clrTo>
            </a:clrChange>
          </a:blip>
          <a:srcRect/>
          <a:stretch>
            <a:fillRect/>
          </a:stretch>
        </p:blipFill>
        <p:spPr>
          <a:xfrm>
            <a:off x="12335760" y="2483079"/>
            <a:ext cx="2272030" cy="1642110"/>
          </a:xfrm>
          <a:prstGeom prst="rect">
            <a:avLst/>
          </a:prstGeom>
          <a:noFill/>
        </p:spPr>
      </p:pic>
      <p:sp>
        <p:nvSpPr>
          <p:cNvPr id="11" name="矩形 10"/>
          <p:cNvSpPr/>
          <p:nvPr/>
        </p:nvSpPr>
        <p:spPr>
          <a:xfrm>
            <a:off x="8262215" y="1181100"/>
            <a:ext cx="528320" cy="758825"/>
          </a:xfrm>
          <a:prstGeom prst="rect">
            <a:avLst/>
          </a:prstGeom>
          <a:noFill/>
          <a:ln w="34925">
            <a:solidFill>
              <a:srgbClr val="CED1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组合 11"/>
          <p:cNvGrpSpPr/>
          <p:nvPr/>
        </p:nvGrpSpPr>
        <p:grpSpPr>
          <a:xfrm>
            <a:off x="8403207" y="1299684"/>
            <a:ext cx="5879463" cy="589441"/>
            <a:chOff x="876937" y="2070100"/>
            <a:chExt cx="5879463" cy="457200"/>
          </a:xfrm>
        </p:grpSpPr>
        <p:sp>
          <p:nvSpPr>
            <p:cNvPr id="13" name="任意多边形 12"/>
            <p:cNvSpPr/>
            <p:nvPr/>
          </p:nvSpPr>
          <p:spPr>
            <a:xfrm>
              <a:off x="966644" y="2070100"/>
              <a:ext cx="5789756" cy="457200"/>
            </a:xfrm>
            <a:custGeom>
              <a:avLst/>
              <a:gdLst>
                <a:gd name="connsiteX0" fmla="*/ 0 w 5789756"/>
                <a:gd name="connsiteY0" fmla="*/ 0 h 457200"/>
                <a:gd name="connsiteX1" fmla="*/ 5789756 w 5789756"/>
                <a:gd name="connsiteY1" fmla="*/ 0 h 457200"/>
                <a:gd name="connsiteX2" fmla="*/ 5789756 w 5789756"/>
                <a:gd name="connsiteY2" fmla="*/ 457200 h 457200"/>
                <a:gd name="connsiteX3" fmla="*/ 93428 w 578975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5789756" h="457200">
                  <a:moveTo>
                    <a:pt x="0" y="0"/>
                  </a:moveTo>
                  <a:lnTo>
                    <a:pt x="5789756" y="0"/>
                  </a:lnTo>
                  <a:lnTo>
                    <a:pt x="5789756" y="457200"/>
                  </a:lnTo>
                  <a:lnTo>
                    <a:pt x="93428" y="457200"/>
                  </a:lnTo>
                  <a:close/>
                </a:path>
              </a:pathLst>
            </a:cu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任意多边形 13"/>
            <p:cNvSpPr/>
            <p:nvPr/>
          </p:nvSpPr>
          <p:spPr>
            <a:xfrm>
              <a:off x="876937" y="2070100"/>
              <a:ext cx="145501" cy="457200"/>
            </a:xfrm>
            <a:custGeom>
              <a:avLst/>
              <a:gdLst>
                <a:gd name="connsiteX0" fmla="*/ 0 w 145501"/>
                <a:gd name="connsiteY0" fmla="*/ 0 h 457200"/>
                <a:gd name="connsiteX1" fmla="*/ 45763 w 145501"/>
                <a:gd name="connsiteY1" fmla="*/ 0 h 457200"/>
                <a:gd name="connsiteX2" fmla="*/ 145501 w 145501"/>
                <a:gd name="connsiteY2" fmla="*/ 457200 h 457200"/>
                <a:gd name="connsiteX3" fmla="*/ 0 w 145501"/>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145501" h="457200">
                  <a:moveTo>
                    <a:pt x="0" y="0"/>
                  </a:moveTo>
                  <a:lnTo>
                    <a:pt x="45763" y="0"/>
                  </a:lnTo>
                  <a:lnTo>
                    <a:pt x="145501" y="457200"/>
                  </a:lnTo>
                  <a:lnTo>
                    <a:pt x="0" y="457200"/>
                  </a:lnTo>
                  <a:close/>
                </a:path>
              </a:pathLst>
            </a:custGeom>
            <a:solidFill>
              <a:srgbClr val="F39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等腰三角形 14"/>
          <p:cNvSpPr/>
          <p:nvPr/>
        </p:nvSpPr>
        <p:spPr>
          <a:xfrm rot="5400000">
            <a:off x="696756" y="1814512"/>
            <a:ext cx="309372" cy="266700"/>
          </a:xfrm>
          <a:prstGeom prst="triangle">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文本框 21"/>
          <p:cNvSpPr txBox="1"/>
          <p:nvPr/>
        </p:nvSpPr>
        <p:spPr>
          <a:xfrm>
            <a:off x="1031054" y="1775813"/>
            <a:ext cx="1562100" cy="338554"/>
          </a:xfrm>
          <a:prstGeom prst="rect">
            <a:avLst/>
          </a:prstGeom>
          <a:noFill/>
        </p:spPr>
        <p:txBody>
          <a:bodyPr wrap="square" rtlCol="0">
            <a:spAutoFit/>
          </a:bodyPr>
          <a:lstStyle/>
          <a:p>
            <a:r>
              <a:rPr lang="zh-CN" altLang="en-US" sz="1600" b="1" dirty="0" smtClean="0">
                <a:solidFill>
                  <a:srgbClr val="036EB8"/>
                </a:solidFill>
                <a:latin typeface="微软雅黑" panose="020B0503020204020204" pitchFamily="34" charset="-122"/>
                <a:ea typeface="微软雅黑" panose="020B0503020204020204" pitchFamily="34" charset="-122"/>
              </a:rPr>
              <a:t>性能参数</a:t>
            </a:r>
            <a:endParaRPr lang="en-US" sz="1600" b="1" dirty="0">
              <a:solidFill>
                <a:srgbClr val="036EB8"/>
              </a:solidFill>
              <a:latin typeface="微软雅黑" panose="020B0503020204020204" pitchFamily="34" charset="-122"/>
              <a:ea typeface="微软雅黑" panose="020B0503020204020204" pitchFamily="34" charset="-122"/>
            </a:endParaRPr>
          </a:p>
        </p:txBody>
      </p:sp>
      <p:graphicFrame>
        <p:nvGraphicFramePr>
          <p:cNvPr id="17" name="表格 16"/>
          <p:cNvGraphicFramePr>
            <a:graphicFrameLocks noGrp="1"/>
          </p:cNvGraphicFramePr>
          <p:nvPr>
            <p:extLst>
              <p:ext uri="{D42A27DB-BD31-4B8C-83A1-F6EECF244321}">
                <p14:modId xmlns="" xmlns:p14="http://schemas.microsoft.com/office/powerpoint/2010/main" val="2257998439"/>
              </p:ext>
            </p:extLst>
          </p:nvPr>
        </p:nvGraphicFramePr>
        <p:xfrm>
          <a:off x="682625" y="2397870"/>
          <a:ext cx="5947431" cy="6337935"/>
        </p:xfrm>
        <a:graphic>
          <a:graphicData uri="http://schemas.openxmlformats.org/drawingml/2006/table">
            <a:tbl>
              <a:tblPr firstRow="1" bandRow="1">
                <a:tableStyleId>{073A0DAA-6AF3-43AB-8588-CEC1D06C72B9}</a:tableStyleId>
              </a:tblPr>
              <a:tblGrid>
                <a:gridCol w="1982477"/>
                <a:gridCol w="1982477"/>
                <a:gridCol w="1982477"/>
              </a:tblGrid>
              <a:tr h="314325">
                <a:tc>
                  <a:txBody>
                    <a:bodyPr/>
                    <a:lstStyle/>
                    <a:p>
                      <a:pPr algn="ctr">
                        <a:lnSpc>
                          <a:spcPct val="150000"/>
                        </a:lnSpc>
                      </a:pPr>
                      <a:r>
                        <a:rPr lang="zh-CN" altLang="en-US" sz="1200" dirty="0" smtClean="0">
                          <a:latin typeface="微软雅黑" panose="020B0503020204020204" pitchFamily="34" charset="-122"/>
                          <a:ea typeface="微软雅黑" panose="020B0503020204020204" pitchFamily="34" charset="-122"/>
                        </a:rPr>
                        <a:t>参数</a:t>
                      </a:r>
                    </a:p>
                  </a:txBody>
                  <a:tcPr anchor="ctr">
                    <a:solidFill>
                      <a:srgbClr val="036EB8"/>
                    </a:solidFill>
                  </a:tcPr>
                </a:tc>
                <a:tc gridSpan="2">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en-US" altLang="zh-CN" sz="1200" dirty="0" smtClean="0">
                          <a:latin typeface="微软雅黑" panose="020B0503020204020204" pitchFamily="34" charset="-122"/>
                          <a:ea typeface="微软雅黑" panose="020B0503020204020204" pitchFamily="34" charset="-122"/>
                        </a:rPr>
                        <a:t>NAS-8507B</a:t>
                      </a:r>
                    </a:p>
                  </a:txBody>
                  <a:tcPr anchor="ctr">
                    <a:solidFill>
                      <a:srgbClr val="036EB8"/>
                    </a:solidFill>
                  </a:tcPr>
                </a:tc>
                <a:tc hMerge="1">
                  <a:txBody>
                    <a:bodyPr/>
                    <a:lstStyle/>
                    <a:p>
                      <a:endParaRPr lang="en-US"/>
                    </a:p>
                  </a:txBody>
                  <a:tcPr/>
                </a:tc>
              </a:tr>
              <a:tr h="314325">
                <a:tc>
                  <a:txBody>
                    <a:bodyPr/>
                    <a:lstStyle/>
                    <a:p>
                      <a:pPr algn="ctr" fontAlgn="ctr"/>
                      <a:r>
                        <a:rPr lang="zh-CN" sz="1200" u="none" strike="noStrike" dirty="0">
                          <a:effectLst/>
                          <a:latin typeface="微软雅黑" panose="020B0503020204020204" pitchFamily="34" charset="-122"/>
                          <a:ea typeface="微软雅黑" panose="020B0503020204020204" pitchFamily="34" charset="-122"/>
                        </a:rPr>
                        <a:t>功率</a:t>
                      </a:r>
                    </a:p>
                  </a:txBody>
                  <a:tcPr marL="9525" marR="9525" marT="9525" marB="0" anchor="ctr"/>
                </a:tc>
                <a:tc>
                  <a:txBody>
                    <a:bodyPr/>
                    <a:lstStyle/>
                    <a:p>
                      <a:pPr algn="ctr" fontAlgn="ctr"/>
                      <a:r>
                        <a:rPr lang="en-US" sz="1200" u="none" strike="noStrike">
                          <a:effectLst/>
                          <a:latin typeface="微软雅黑" panose="020B0503020204020204" pitchFamily="34" charset="-122"/>
                          <a:ea typeface="微软雅黑" panose="020B0503020204020204" pitchFamily="34" charset="-122"/>
                        </a:rPr>
                        <a:t>30W</a:t>
                      </a:r>
                    </a:p>
                  </a:txBody>
                  <a:tcPr marL="9525" marR="9525" marT="9525" marB="0" anchor="ctr"/>
                </a:tc>
                <a:tc>
                  <a:txBody>
                    <a:bodyPr/>
                    <a:lstStyle/>
                    <a:p>
                      <a:pPr algn="ctr" fontAlgn="ctr"/>
                      <a:r>
                        <a:rPr lang="en-US" sz="1200" u="none" strike="noStrike">
                          <a:effectLst/>
                          <a:latin typeface="微软雅黑" panose="020B0503020204020204" pitchFamily="34" charset="-122"/>
                          <a:ea typeface="微软雅黑" panose="020B0503020204020204" pitchFamily="34" charset="-122"/>
                        </a:rPr>
                        <a:t>40W </a:t>
                      </a:r>
                    </a:p>
                  </a:txBody>
                  <a:tcPr marL="9525" marR="9525" marT="9525" marB="0" anchor="ctr"/>
                </a:tc>
              </a:tr>
              <a:tr h="314325">
                <a:tc>
                  <a:txBody>
                    <a:bodyPr/>
                    <a:lstStyle/>
                    <a:p>
                      <a:pPr algn="ctr" fontAlgn="ctr"/>
                      <a:r>
                        <a:rPr lang="zh-CN" sz="1200" u="none" strike="noStrike">
                          <a:effectLst/>
                          <a:latin typeface="微软雅黑" panose="020B0503020204020204" pitchFamily="34" charset="-122"/>
                          <a:ea typeface="微软雅黑" panose="020B0503020204020204" pitchFamily="34" charset="-122"/>
                        </a:rPr>
                        <a:t>外观尺寸</a:t>
                      </a:r>
                    </a:p>
                  </a:txBody>
                  <a:tcPr marL="9525" marR="9525" marT="9525" marB="0" anchor="ctr"/>
                </a:tc>
                <a:tc>
                  <a:txBody>
                    <a:bodyPr/>
                    <a:lstStyle/>
                    <a:p>
                      <a:pPr algn="ctr" fontAlgn="ctr"/>
                      <a:r>
                        <a:rPr lang="en-US" sz="1200" u="none" strike="noStrike" dirty="0">
                          <a:effectLst/>
                          <a:latin typeface="微软雅黑" panose="020B0503020204020204" pitchFamily="34" charset="-122"/>
                          <a:ea typeface="微软雅黑" panose="020B0503020204020204" pitchFamily="34" charset="-122"/>
                        </a:rPr>
                        <a:t>450*83.2*88.1mm</a:t>
                      </a:r>
                    </a:p>
                  </a:txBody>
                  <a:tcPr marL="9525" marR="9525" marT="9525" marB="0" anchor="ctr"/>
                </a:tc>
                <a:tc>
                  <a:txBody>
                    <a:bodyPr/>
                    <a:lstStyle/>
                    <a:p>
                      <a:pPr algn="ctr" fontAlgn="ctr"/>
                      <a:r>
                        <a:rPr lang="en-US" sz="1200" u="none" strike="noStrike">
                          <a:effectLst/>
                          <a:latin typeface="微软雅黑" panose="020B0503020204020204" pitchFamily="34" charset="-122"/>
                          <a:ea typeface="微软雅黑" panose="020B0503020204020204" pitchFamily="34" charset="-122"/>
                        </a:rPr>
                        <a:t>600*83.2*88.1mm</a:t>
                      </a:r>
                    </a:p>
                  </a:txBody>
                  <a:tcPr marL="9525" marR="9525" marT="9525" marB="0" anchor="ctr"/>
                </a:tc>
              </a:tr>
              <a:tr h="314325">
                <a:tc>
                  <a:txBody>
                    <a:bodyPr/>
                    <a:lstStyle/>
                    <a:p>
                      <a:pPr algn="ctr" fontAlgn="ctr"/>
                      <a:r>
                        <a:rPr lang="zh-CN" sz="1200" u="none" strike="noStrike">
                          <a:effectLst/>
                          <a:latin typeface="微软雅黑" panose="020B0503020204020204" pitchFamily="34" charset="-122"/>
                          <a:ea typeface="微软雅黑" panose="020B0503020204020204" pitchFamily="34" charset="-122"/>
                        </a:rPr>
                        <a:t>输入电源</a:t>
                      </a:r>
                    </a:p>
                  </a:txBody>
                  <a:tcPr marL="9525" marR="9525" marT="9525" marB="0" anchor="ctr"/>
                </a:tc>
                <a:tc gridSpan="2">
                  <a:txBody>
                    <a:bodyPr/>
                    <a:lstStyle/>
                    <a:p>
                      <a:pPr algn="ctr" fontAlgn="ctr"/>
                      <a:r>
                        <a:rPr lang="en-US" sz="1200" u="none" strike="noStrike">
                          <a:effectLst/>
                          <a:latin typeface="微软雅黑" panose="020B0503020204020204" pitchFamily="34" charset="-122"/>
                          <a:ea typeface="微软雅黑" panose="020B0503020204020204" pitchFamily="34" charset="-122"/>
                        </a:rPr>
                        <a:t>24V</a:t>
                      </a:r>
                    </a:p>
                  </a:txBody>
                  <a:tcPr marL="9525" marR="9525" marT="9525" marB="0" anchor="ctr"/>
                </a:tc>
                <a:tc hMerge="1">
                  <a:txBody>
                    <a:bodyPr/>
                    <a:lstStyle/>
                    <a:p>
                      <a:endParaRPr lang="en-US"/>
                    </a:p>
                  </a:txBody>
                  <a:tcPr/>
                </a:tc>
              </a:tr>
              <a:tr h="314325">
                <a:tc>
                  <a:txBody>
                    <a:bodyPr/>
                    <a:lstStyle/>
                    <a:p>
                      <a:pPr algn="ctr" fontAlgn="ctr"/>
                      <a:r>
                        <a:rPr lang="zh-CN" sz="1200" u="none" strike="noStrike">
                          <a:effectLst/>
                          <a:latin typeface="微软雅黑" panose="020B0503020204020204" pitchFamily="34" charset="-122"/>
                          <a:ea typeface="微软雅黑" panose="020B0503020204020204" pitchFamily="34" charset="-122"/>
                        </a:rPr>
                        <a:t>网络接口</a:t>
                      </a:r>
                    </a:p>
                  </a:txBody>
                  <a:tcPr marL="9525" marR="9525" marT="9525" marB="0" anchor="ctr"/>
                </a:tc>
                <a:tc gridSpan="2">
                  <a:txBody>
                    <a:bodyPr/>
                    <a:lstStyle/>
                    <a:p>
                      <a:pPr algn="ctr" fontAlgn="ctr"/>
                      <a:r>
                        <a:rPr lang="en-US" sz="1200" u="none" strike="noStrike">
                          <a:effectLst/>
                          <a:latin typeface="微软雅黑" panose="020B0503020204020204" pitchFamily="34" charset="-122"/>
                          <a:ea typeface="微软雅黑" panose="020B0503020204020204" pitchFamily="34" charset="-122"/>
                        </a:rPr>
                        <a:t>RJ45</a:t>
                      </a:r>
                    </a:p>
                  </a:txBody>
                  <a:tcPr marL="9525" marR="9525" marT="9525" marB="0" anchor="ctr"/>
                </a:tc>
                <a:tc hMerge="1">
                  <a:txBody>
                    <a:bodyPr/>
                    <a:lstStyle/>
                    <a:p>
                      <a:endParaRPr lang="en-US"/>
                    </a:p>
                  </a:txBody>
                  <a:tcPr/>
                </a:tc>
              </a:tr>
              <a:tr h="314325">
                <a:tc>
                  <a:txBody>
                    <a:bodyPr/>
                    <a:lstStyle/>
                    <a:p>
                      <a:pPr algn="ctr" fontAlgn="ctr"/>
                      <a:r>
                        <a:rPr lang="zh-CN" sz="1200" u="none" strike="noStrike" dirty="0">
                          <a:effectLst/>
                          <a:latin typeface="微软雅黑" panose="020B0503020204020204" pitchFamily="34" charset="-122"/>
                          <a:ea typeface="微软雅黑" panose="020B0503020204020204" pitchFamily="34" charset="-122"/>
                        </a:rPr>
                        <a:t>音频输入接口</a:t>
                      </a:r>
                    </a:p>
                  </a:txBody>
                  <a:tcPr marL="9525" marR="9525" marT="9525" marB="0" anchor="ctr"/>
                </a:tc>
                <a:tc gridSpan="2">
                  <a:txBody>
                    <a:bodyPr/>
                    <a:lstStyle/>
                    <a:p>
                      <a:pPr algn="ctr" fontAlgn="ctr"/>
                      <a:r>
                        <a:rPr lang="en-US" sz="1200" u="none" strike="noStrike">
                          <a:effectLst/>
                          <a:latin typeface="微软雅黑" panose="020B0503020204020204" pitchFamily="34" charset="-122"/>
                          <a:ea typeface="微软雅黑" panose="020B0503020204020204" pitchFamily="34" charset="-122"/>
                        </a:rPr>
                        <a:t>3.5mm立体声插座</a:t>
                      </a:r>
                    </a:p>
                  </a:txBody>
                  <a:tcPr marL="9525" marR="9525" marT="9525" marB="0" anchor="ctr"/>
                </a:tc>
                <a:tc hMerge="1">
                  <a:txBody>
                    <a:bodyPr/>
                    <a:lstStyle/>
                    <a:p>
                      <a:endParaRPr lang="en-US"/>
                    </a:p>
                  </a:txBody>
                  <a:tcPr/>
                </a:tc>
              </a:tr>
              <a:tr h="314325">
                <a:tc>
                  <a:txBody>
                    <a:bodyPr/>
                    <a:lstStyle/>
                    <a:p>
                      <a:pPr algn="ctr" fontAlgn="ctr"/>
                      <a:r>
                        <a:rPr lang="zh-CN" sz="1200" u="none" strike="noStrike">
                          <a:effectLst/>
                          <a:latin typeface="微软雅黑" panose="020B0503020204020204" pitchFamily="34" charset="-122"/>
                          <a:ea typeface="微软雅黑" panose="020B0503020204020204" pitchFamily="34" charset="-122"/>
                        </a:rPr>
                        <a:t>音频输入灵敏度</a:t>
                      </a:r>
                    </a:p>
                  </a:txBody>
                  <a:tcPr marL="9525" marR="9525" marT="9525" marB="0" anchor="ctr"/>
                </a:tc>
                <a:tc gridSpan="2">
                  <a:txBody>
                    <a:bodyPr/>
                    <a:lstStyle/>
                    <a:p>
                      <a:pPr algn="ctr" fontAlgn="ctr"/>
                      <a:r>
                        <a:rPr lang="en-US" sz="1200" u="none" strike="noStrike">
                          <a:effectLst/>
                          <a:latin typeface="微软雅黑" panose="020B0503020204020204" pitchFamily="34" charset="-122"/>
                          <a:ea typeface="微软雅黑" panose="020B0503020204020204" pitchFamily="34" charset="-122"/>
                        </a:rPr>
                        <a:t>0.775V</a:t>
                      </a:r>
                    </a:p>
                  </a:txBody>
                  <a:tcPr marL="9525" marR="9525" marT="9525" marB="0" anchor="ctr"/>
                </a:tc>
                <a:tc hMerge="1">
                  <a:txBody>
                    <a:bodyPr/>
                    <a:lstStyle/>
                    <a:p>
                      <a:endParaRPr lang="en-US"/>
                    </a:p>
                  </a:txBody>
                  <a:tcPr/>
                </a:tc>
              </a:tr>
              <a:tr h="314325">
                <a:tc>
                  <a:txBody>
                    <a:bodyPr/>
                    <a:lstStyle/>
                    <a:p>
                      <a:pPr algn="ctr" fontAlgn="ctr"/>
                      <a:r>
                        <a:rPr lang="zh-CN" sz="1200" u="none" strike="noStrike">
                          <a:effectLst/>
                          <a:latin typeface="微软雅黑" panose="020B0503020204020204" pitchFamily="34" charset="-122"/>
                          <a:ea typeface="微软雅黑" panose="020B0503020204020204" pitchFamily="34" charset="-122"/>
                        </a:rPr>
                        <a:t>音量调节</a:t>
                      </a:r>
                    </a:p>
                  </a:txBody>
                  <a:tcPr marL="9525" marR="9525" marT="9525" marB="0" anchor="ctr"/>
                </a:tc>
                <a:tc gridSpan="2">
                  <a:txBody>
                    <a:bodyPr/>
                    <a:lstStyle/>
                    <a:p>
                      <a:pPr algn="ctr" fontAlgn="ctr"/>
                      <a:r>
                        <a:rPr lang="zh-CN" sz="1200" u="none" strike="noStrike">
                          <a:effectLst/>
                          <a:latin typeface="微软雅黑" panose="020B0503020204020204" pitchFamily="34" charset="-122"/>
                          <a:ea typeface="微软雅黑" panose="020B0503020204020204" pitchFamily="34" charset="-122"/>
                        </a:rPr>
                        <a:t>线路输入模拟调节，总音量数字调节</a:t>
                      </a:r>
                    </a:p>
                  </a:txBody>
                  <a:tcPr marL="9525" marR="9525" marT="9525" marB="0" anchor="ctr"/>
                </a:tc>
                <a:tc hMerge="1">
                  <a:txBody>
                    <a:bodyPr/>
                    <a:lstStyle/>
                    <a:p>
                      <a:endParaRPr lang="en-US"/>
                    </a:p>
                  </a:txBody>
                  <a:tcPr/>
                </a:tc>
              </a:tr>
              <a:tr h="314325">
                <a:tc>
                  <a:txBody>
                    <a:bodyPr/>
                    <a:lstStyle/>
                    <a:p>
                      <a:pPr algn="ctr" fontAlgn="ctr"/>
                      <a:r>
                        <a:rPr lang="zh-CN" sz="1200" u="none" strike="noStrike">
                          <a:effectLst/>
                          <a:latin typeface="微软雅黑" panose="020B0503020204020204" pitchFamily="34" charset="-122"/>
                          <a:ea typeface="微软雅黑" panose="020B0503020204020204" pitchFamily="34" charset="-122"/>
                        </a:rPr>
                        <a:t>工作状态指示灯</a:t>
                      </a:r>
                    </a:p>
                  </a:txBody>
                  <a:tcPr marL="9525" marR="9525" marT="9525" marB="0" anchor="ctr"/>
                </a:tc>
                <a:tc gridSpan="2">
                  <a:txBody>
                    <a:bodyPr/>
                    <a:lstStyle/>
                    <a:p>
                      <a:pPr algn="ctr" fontAlgn="ctr"/>
                      <a:r>
                        <a:rPr lang="zh-CN" sz="1200" u="none" strike="noStrike">
                          <a:effectLst/>
                          <a:latin typeface="微软雅黑" panose="020B0503020204020204" pitchFamily="34" charset="-122"/>
                          <a:ea typeface="微软雅黑" panose="020B0503020204020204" pitchFamily="34" charset="-122"/>
                        </a:rPr>
                        <a:t>双色LED</a:t>
                      </a:r>
                    </a:p>
                  </a:txBody>
                  <a:tcPr marL="9525" marR="9525" marT="9525" marB="0" anchor="ctr"/>
                </a:tc>
                <a:tc hMerge="1">
                  <a:txBody>
                    <a:bodyPr/>
                    <a:lstStyle/>
                    <a:p>
                      <a:endParaRPr lang="en-US"/>
                    </a:p>
                  </a:txBody>
                  <a:tcPr/>
                </a:tc>
              </a:tr>
              <a:tr h="314325">
                <a:tc>
                  <a:txBody>
                    <a:bodyPr/>
                    <a:lstStyle/>
                    <a:p>
                      <a:pPr algn="ctr" fontAlgn="ctr"/>
                      <a:r>
                        <a:rPr lang="zh-CN" sz="1200" u="none" strike="noStrike">
                          <a:effectLst/>
                          <a:latin typeface="微软雅黑" panose="020B0503020204020204" pitchFamily="34" charset="-122"/>
                          <a:ea typeface="微软雅黑" panose="020B0503020204020204" pitchFamily="34" charset="-122"/>
                        </a:rPr>
                        <a:t>功耗</a:t>
                      </a:r>
                    </a:p>
                  </a:txBody>
                  <a:tcPr marL="9525" marR="9525" marT="9525" marB="0" anchor="ctr"/>
                </a:tc>
                <a:tc gridSpan="2">
                  <a:txBody>
                    <a:bodyPr/>
                    <a:lstStyle/>
                    <a:p>
                      <a:pPr algn="ctr" fontAlgn="ctr"/>
                      <a:r>
                        <a:rPr lang="zh-CN" sz="1200" u="none" strike="noStrike">
                          <a:effectLst/>
                          <a:latin typeface="微软雅黑" panose="020B0503020204020204" pitchFamily="34" charset="-122"/>
                          <a:ea typeface="微软雅黑" panose="020B0503020204020204" pitchFamily="34" charset="-122"/>
                        </a:rPr>
                        <a:t>≤35W,待机≤1W</a:t>
                      </a:r>
                    </a:p>
                  </a:txBody>
                  <a:tcPr marL="9525" marR="9525" marT="9525" marB="0" anchor="ctr"/>
                </a:tc>
                <a:tc hMerge="1">
                  <a:txBody>
                    <a:bodyPr/>
                    <a:lstStyle/>
                    <a:p>
                      <a:endParaRPr lang="en-US"/>
                    </a:p>
                  </a:txBody>
                  <a:tcPr/>
                </a:tc>
              </a:tr>
              <a:tr h="314325">
                <a:tc>
                  <a:txBody>
                    <a:bodyPr/>
                    <a:lstStyle/>
                    <a:p>
                      <a:pPr algn="ctr" fontAlgn="ctr"/>
                      <a:r>
                        <a:rPr lang="zh-CN" sz="1200" u="none" strike="noStrike">
                          <a:effectLst/>
                          <a:latin typeface="微软雅黑" panose="020B0503020204020204" pitchFamily="34" charset="-122"/>
                          <a:ea typeface="微软雅黑" panose="020B0503020204020204" pitchFamily="34" charset="-122"/>
                        </a:rPr>
                        <a:t>频率响应</a:t>
                      </a:r>
                    </a:p>
                  </a:txBody>
                  <a:tcPr marL="9525" marR="9525" marT="9525" marB="0" anchor="ctr"/>
                </a:tc>
                <a:tc gridSpan="2">
                  <a:txBody>
                    <a:bodyPr/>
                    <a:lstStyle/>
                    <a:p>
                      <a:pPr algn="ctr" fontAlgn="ctr"/>
                      <a:r>
                        <a:rPr lang="en-US" sz="1200" u="none" strike="noStrike" dirty="0">
                          <a:effectLst/>
                          <a:latin typeface="微软雅黑" panose="020B0503020204020204" pitchFamily="34" charset="-122"/>
                          <a:ea typeface="微软雅黑" panose="020B0503020204020204" pitchFamily="34" charset="-122"/>
                        </a:rPr>
                        <a:t>50HZ-15KHZ(±3dB)</a:t>
                      </a:r>
                    </a:p>
                  </a:txBody>
                  <a:tcPr marL="9525" marR="9525" marT="9525" marB="0" anchor="ctr"/>
                </a:tc>
                <a:tc hMerge="1">
                  <a:txBody>
                    <a:bodyPr/>
                    <a:lstStyle/>
                    <a:p>
                      <a:endParaRPr lang="en-US"/>
                    </a:p>
                  </a:txBody>
                  <a:tcPr/>
                </a:tc>
              </a:tr>
              <a:tr h="314325">
                <a:tc>
                  <a:txBody>
                    <a:bodyPr/>
                    <a:lstStyle/>
                    <a:p>
                      <a:pPr algn="ctr" fontAlgn="ctr"/>
                      <a:r>
                        <a:rPr lang="zh-CN" sz="1200" u="none" strike="noStrike" dirty="0">
                          <a:effectLst/>
                          <a:latin typeface="微软雅黑" panose="020B0503020204020204" pitchFamily="34" charset="-122"/>
                          <a:ea typeface="微软雅黑" panose="020B0503020204020204" pitchFamily="34" charset="-122"/>
                        </a:rPr>
                        <a:t>信噪比</a:t>
                      </a:r>
                    </a:p>
                  </a:txBody>
                  <a:tcPr marL="9525" marR="9525" marT="9525" marB="0" anchor="ctr"/>
                </a:tc>
                <a:tc gridSpan="2">
                  <a:txBody>
                    <a:bodyPr/>
                    <a:lstStyle/>
                    <a:p>
                      <a:pPr algn="ctr" fontAlgn="ctr"/>
                      <a:r>
                        <a:rPr lang="zh-CN" sz="1200" u="none" strike="noStrike">
                          <a:effectLst/>
                          <a:latin typeface="微软雅黑" panose="020B0503020204020204" pitchFamily="34" charset="-122"/>
                          <a:ea typeface="微软雅黑" panose="020B0503020204020204" pitchFamily="34" charset="-122"/>
                        </a:rPr>
                        <a:t>≥70dB</a:t>
                      </a:r>
                    </a:p>
                  </a:txBody>
                  <a:tcPr marL="9525" marR="9525" marT="9525" marB="0" anchor="ctr"/>
                </a:tc>
                <a:tc hMerge="1">
                  <a:txBody>
                    <a:bodyPr/>
                    <a:lstStyle/>
                    <a:p>
                      <a:endParaRPr lang="en-US"/>
                    </a:p>
                  </a:txBody>
                  <a:tcPr/>
                </a:tc>
              </a:tr>
              <a:tr h="314325">
                <a:tc>
                  <a:txBody>
                    <a:bodyPr/>
                    <a:lstStyle/>
                    <a:p>
                      <a:pPr algn="ctr" fontAlgn="ctr"/>
                      <a:r>
                        <a:rPr lang="zh-CN" sz="1200" u="none" strike="noStrike">
                          <a:effectLst/>
                          <a:latin typeface="微软雅黑" panose="020B0503020204020204" pitchFamily="34" charset="-122"/>
                          <a:ea typeface="微软雅黑" panose="020B0503020204020204" pitchFamily="34" charset="-122"/>
                        </a:rPr>
                        <a:t>采样率</a:t>
                      </a:r>
                    </a:p>
                  </a:txBody>
                  <a:tcPr marL="9525" marR="9525" marT="9525" marB="0" anchor="ctr"/>
                </a:tc>
                <a:tc gridSpan="2">
                  <a:txBody>
                    <a:bodyPr/>
                    <a:lstStyle/>
                    <a:p>
                      <a:pPr algn="ctr" fontAlgn="ctr"/>
                      <a:r>
                        <a:rPr lang="en-US" sz="1200" u="none" strike="noStrike">
                          <a:effectLst/>
                          <a:latin typeface="微软雅黑" panose="020B0503020204020204" pitchFamily="34" charset="-122"/>
                          <a:ea typeface="微软雅黑" panose="020B0503020204020204" pitchFamily="34" charset="-122"/>
                        </a:rPr>
                        <a:t>8K</a:t>
                      </a:r>
                    </a:p>
                  </a:txBody>
                  <a:tcPr marL="9525" marR="9525" marT="9525" marB="0" anchor="ctr"/>
                </a:tc>
                <a:tc hMerge="1">
                  <a:txBody>
                    <a:bodyPr/>
                    <a:lstStyle/>
                    <a:p>
                      <a:endParaRPr lang="en-US"/>
                    </a:p>
                  </a:txBody>
                  <a:tcPr/>
                </a:tc>
              </a:tr>
              <a:tr h="314325">
                <a:tc>
                  <a:txBody>
                    <a:bodyPr/>
                    <a:lstStyle/>
                    <a:p>
                      <a:pPr algn="ctr" fontAlgn="ctr"/>
                      <a:r>
                        <a:rPr lang="zh-CN" sz="1200" u="none" strike="noStrike">
                          <a:effectLst/>
                          <a:latin typeface="微软雅黑" panose="020B0503020204020204" pitchFamily="34" charset="-122"/>
                          <a:ea typeface="微软雅黑" panose="020B0503020204020204" pitchFamily="34" charset="-122"/>
                        </a:rPr>
                        <a:t>音频格式</a:t>
                      </a:r>
                    </a:p>
                  </a:txBody>
                  <a:tcPr marL="9525" marR="9525" marT="9525" marB="0" anchor="ctr"/>
                </a:tc>
                <a:tc gridSpan="2">
                  <a:txBody>
                    <a:bodyPr/>
                    <a:lstStyle/>
                    <a:p>
                      <a:pPr algn="ctr" fontAlgn="ctr"/>
                      <a:r>
                        <a:rPr lang="en-US" sz="1200" u="none" strike="noStrike">
                          <a:effectLst/>
                          <a:latin typeface="微软雅黑" panose="020B0503020204020204" pitchFamily="34" charset="-122"/>
                          <a:ea typeface="微软雅黑" panose="020B0503020204020204" pitchFamily="34" charset="-122"/>
                        </a:rPr>
                        <a:t>WAV(8K，22K)     MP3(32kbps~192kbps)</a:t>
                      </a:r>
                    </a:p>
                  </a:txBody>
                  <a:tcPr marL="9525" marR="9525" marT="9525" marB="0" anchor="ctr"/>
                </a:tc>
                <a:tc hMerge="1">
                  <a:txBody>
                    <a:bodyPr/>
                    <a:lstStyle/>
                    <a:p>
                      <a:endParaRPr lang="en-US"/>
                    </a:p>
                  </a:txBody>
                  <a:tcPr/>
                </a:tc>
              </a:tr>
              <a:tr h="314325">
                <a:tc>
                  <a:txBody>
                    <a:bodyPr/>
                    <a:lstStyle/>
                    <a:p>
                      <a:pPr algn="ctr" fontAlgn="ctr"/>
                      <a:r>
                        <a:rPr lang="zh-CN" sz="1200" u="none" strike="noStrike">
                          <a:effectLst/>
                          <a:latin typeface="微软雅黑" panose="020B0503020204020204" pitchFamily="34" charset="-122"/>
                          <a:ea typeface="微软雅黑" panose="020B0503020204020204" pitchFamily="34" charset="-122"/>
                        </a:rPr>
                        <a:t>谐波失真</a:t>
                      </a:r>
                    </a:p>
                  </a:txBody>
                  <a:tcPr marL="9525" marR="9525" marT="9525" marB="0" anchor="ctr"/>
                </a:tc>
                <a:tc gridSpan="2">
                  <a:txBody>
                    <a:bodyPr/>
                    <a:lstStyle/>
                    <a:p>
                      <a:pPr algn="ctr" fontAlgn="ctr"/>
                      <a:r>
                        <a:rPr lang="zh-CN" sz="1200" u="none" strike="noStrike">
                          <a:effectLst/>
                          <a:latin typeface="微软雅黑" panose="020B0503020204020204" pitchFamily="34" charset="-122"/>
                          <a:ea typeface="微软雅黑" panose="020B0503020204020204" pitchFamily="34" charset="-122"/>
                        </a:rPr>
                        <a:t>≤0.3%</a:t>
                      </a:r>
                    </a:p>
                  </a:txBody>
                  <a:tcPr marL="9525" marR="9525" marT="9525" marB="0" anchor="ctr"/>
                </a:tc>
                <a:tc hMerge="1">
                  <a:txBody>
                    <a:bodyPr/>
                    <a:lstStyle/>
                    <a:p>
                      <a:endParaRPr lang="en-US"/>
                    </a:p>
                  </a:txBody>
                  <a:tcPr/>
                </a:tc>
              </a:tr>
              <a:tr h="314325">
                <a:tc>
                  <a:txBody>
                    <a:bodyPr/>
                    <a:lstStyle/>
                    <a:p>
                      <a:pPr algn="ctr" fontAlgn="ctr"/>
                      <a:r>
                        <a:rPr lang="zh-CN" sz="1200" u="none" strike="noStrike">
                          <a:effectLst/>
                          <a:latin typeface="微软雅黑" panose="020B0503020204020204" pitchFamily="34" charset="-122"/>
                          <a:ea typeface="微软雅黑" panose="020B0503020204020204" pitchFamily="34" charset="-122"/>
                        </a:rPr>
                        <a:t>支持网络速率</a:t>
                      </a:r>
                    </a:p>
                  </a:txBody>
                  <a:tcPr marL="9525" marR="9525" marT="9525" marB="0" anchor="ctr"/>
                </a:tc>
                <a:tc gridSpan="2">
                  <a:txBody>
                    <a:bodyPr/>
                    <a:lstStyle/>
                    <a:p>
                      <a:pPr algn="ctr" fontAlgn="ctr"/>
                      <a:r>
                        <a:rPr lang="en-US" sz="1200" u="none" strike="noStrike">
                          <a:effectLst/>
                          <a:latin typeface="微软雅黑" panose="020B0503020204020204" pitchFamily="34" charset="-122"/>
                          <a:ea typeface="微软雅黑" panose="020B0503020204020204" pitchFamily="34" charset="-122"/>
                        </a:rPr>
                        <a:t>10/100Mbps</a:t>
                      </a:r>
                    </a:p>
                  </a:txBody>
                  <a:tcPr marL="9525" marR="9525" marT="9525" marB="0" anchor="ctr"/>
                </a:tc>
                <a:tc hMerge="1">
                  <a:txBody>
                    <a:bodyPr/>
                    <a:lstStyle/>
                    <a:p>
                      <a:endParaRPr lang="en-US"/>
                    </a:p>
                  </a:txBody>
                  <a:tcPr/>
                </a:tc>
              </a:tr>
              <a:tr h="314325">
                <a:tc>
                  <a:txBody>
                    <a:bodyPr/>
                    <a:lstStyle/>
                    <a:p>
                      <a:pPr algn="ctr" fontAlgn="ctr"/>
                      <a:r>
                        <a:rPr lang="zh-CN" sz="1200" u="none" strike="noStrike">
                          <a:effectLst/>
                          <a:latin typeface="微软雅黑" panose="020B0503020204020204" pitchFamily="34" charset="-122"/>
                          <a:ea typeface="微软雅黑" panose="020B0503020204020204" pitchFamily="34" charset="-122"/>
                        </a:rPr>
                        <a:t>支持的网络通讯协议</a:t>
                      </a:r>
                    </a:p>
                  </a:txBody>
                  <a:tcPr marL="9525" marR="9525" marT="9525" marB="0" anchor="ctr"/>
                </a:tc>
                <a:tc gridSpan="2">
                  <a:txBody>
                    <a:bodyPr/>
                    <a:lstStyle/>
                    <a:p>
                      <a:pPr algn="ctr" fontAlgn="ctr"/>
                      <a:r>
                        <a:rPr lang="en-US" sz="1200" u="none" strike="noStrike">
                          <a:effectLst/>
                          <a:latin typeface="微软雅黑" panose="020B0503020204020204" pitchFamily="34" charset="-122"/>
                          <a:ea typeface="微软雅黑" panose="020B0503020204020204" pitchFamily="34" charset="-122"/>
                        </a:rPr>
                        <a:t>ARP、UDP、TCP/IP、ICMP、IGMP</a:t>
                      </a:r>
                    </a:p>
                  </a:txBody>
                  <a:tcPr marL="9525" marR="9525" marT="9525" marB="0" anchor="ctr"/>
                </a:tc>
                <a:tc hMerge="1">
                  <a:txBody>
                    <a:bodyPr/>
                    <a:lstStyle/>
                    <a:p>
                      <a:endParaRPr lang="en-US"/>
                    </a:p>
                  </a:txBody>
                  <a:tcPr/>
                </a:tc>
              </a:tr>
              <a:tr h="314325">
                <a:tc>
                  <a:txBody>
                    <a:bodyPr/>
                    <a:lstStyle/>
                    <a:p>
                      <a:pPr algn="ctr" fontAlgn="ctr"/>
                      <a:r>
                        <a:rPr lang="zh-CN" sz="1200" u="none" strike="noStrike">
                          <a:effectLst/>
                          <a:latin typeface="微软雅黑" panose="020B0503020204020204" pitchFamily="34" charset="-122"/>
                          <a:ea typeface="微软雅黑" panose="020B0503020204020204" pitchFamily="34" charset="-122"/>
                        </a:rPr>
                        <a:t>网络延时</a:t>
                      </a:r>
                    </a:p>
                  </a:txBody>
                  <a:tcPr marL="9525" marR="9525" marT="9525" marB="0" anchor="ctr"/>
                </a:tc>
                <a:tc gridSpan="2">
                  <a:txBody>
                    <a:bodyPr/>
                    <a:lstStyle/>
                    <a:p>
                      <a:pPr algn="ctr" fontAlgn="ctr"/>
                      <a:r>
                        <a:rPr lang="zh-CN" sz="1200" u="none" strike="noStrike">
                          <a:effectLst/>
                          <a:latin typeface="微软雅黑" panose="020B0503020204020204" pitchFamily="34" charset="-122"/>
                          <a:ea typeface="微软雅黑" panose="020B0503020204020204" pitchFamily="34" charset="-122"/>
                        </a:rPr>
                        <a:t>≤50ms</a:t>
                      </a:r>
                    </a:p>
                  </a:txBody>
                  <a:tcPr marL="9525" marR="9525" marT="9525" marB="0" anchor="ctr"/>
                </a:tc>
                <a:tc hMerge="1">
                  <a:txBody>
                    <a:bodyPr/>
                    <a:lstStyle/>
                    <a:p>
                      <a:endParaRPr lang="en-US"/>
                    </a:p>
                  </a:txBody>
                  <a:tcPr/>
                </a:tc>
              </a:tr>
              <a:tr h="314325">
                <a:tc>
                  <a:txBody>
                    <a:bodyPr/>
                    <a:lstStyle/>
                    <a:p>
                      <a:pPr algn="ctr" fontAlgn="ctr"/>
                      <a:r>
                        <a:rPr lang="zh-CN" sz="1200" u="none" strike="noStrike" dirty="0">
                          <a:effectLst/>
                          <a:latin typeface="微软雅黑" panose="020B0503020204020204" pitchFamily="34" charset="-122"/>
                          <a:ea typeface="微软雅黑" panose="020B0503020204020204" pitchFamily="34" charset="-122"/>
                        </a:rPr>
                        <a:t>工作温度</a:t>
                      </a:r>
                    </a:p>
                  </a:txBody>
                  <a:tcPr marL="9525" marR="9525" marT="9525" marB="0" anchor="ctr"/>
                </a:tc>
                <a:tc gridSpan="2">
                  <a:txBody>
                    <a:bodyPr/>
                    <a:lstStyle/>
                    <a:p>
                      <a:pPr algn="ctr" fontAlgn="ctr"/>
                      <a:r>
                        <a:rPr lang="en-US" sz="1200" u="none" strike="noStrike">
                          <a:effectLst/>
                          <a:latin typeface="微软雅黑" panose="020B0503020204020204" pitchFamily="34" charset="-122"/>
                          <a:ea typeface="微软雅黑" panose="020B0503020204020204" pitchFamily="34" charset="-122"/>
                        </a:rPr>
                        <a:t>-10℃~70℃</a:t>
                      </a:r>
                    </a:p>
                  </a:txBody>
                  <a:tcPr marL="9525" marR="9525" marT="9525" marB="0" anchor="ctr"/>
                </a:tc>
                <a:tc hMerge="1">
                  <a:txBody>
                    <a:bodyPr/>
                    <a:lstStyle/>
                    <a:p>
                      <a:endParaRPr lang="en-US"/>
                    </a:p>
                  </a:txBody>
                  <a:tcPr/>
                </a:tc>
              </a:tr>
              <a:tr h="314325">
                <a:tc>
                  <a:txBody>
                    <a:bodyPr/>
                    <a:lstStyle/>
                    <a:p>
                      <a:pPr algn="ctr" fontAlgn="ctr"/>
                      <a:r>
                        <a:rPr lang="zh-CN" sz="1200" u="none" strike="noStrike">
                          <a:effectLst/>
                          <a:latin typeface="微软雅黑" panose="020B0503020204020204" pitchFamily="34" charset="-122"/>
                          <a:ea typeface="微软雅黑" panose="020B0503020204020204" pitchFamily="34" charset="-122"/>
                        </a:rPr>
                        <a:t>工作湿度</a:t>
                      </a:r>
                    </a:p>
                  </a:txBody>
                  <a:tcPr marL="9525" marR="9525" marT="9525" marB="0" anchor="ctr"/>
                </a:tc>
                <a:tc gridSpan="2">
                  <a:txBody>
                    <a:bodyPr/>
                    <a:lstStyle/>
                    <a:p>
                      <a:pPr algn="ctr" fontAlgn="ctr"/>
                      <a:r>
                        <a:rPr lang="en-US" sz="1200" u="none" strike="noStrike" dirty="0">
                          <a:effectLst/>
                          <a:latin typeface="微软雅黑" panose="020B0503020204020204" pitchFamily="34" charset="-122"/>
                          <a:ea typeface="微软雅黑" panose="020B0503020204020204" pitchFamily="34" charset="-122"/>
                        </a:rPr>
                        <a:t>10%~90%</a:t>
                      </a:r>
                    </a:p>
                  </a:txBody>
                  <a:tcPr marL="9525" marR="9525" marT="9525" marB="0" anchor="ctr"/>
                </a:tc>
                <a:tc hMerge="1">
                  <a:txBody>
                    <a:bodyPr/>
                    <a:lstStyle/>
                    <a:p>
                      <a:endParaRPr lang="en-US"/>
                    </a:p>
                  </a:txBody>
                  <a:tcPr/>
                </a:tc>
              </a:tr>
            </a:tbl>
          </a:graphicData>
        </a:graphic>
      </p:graphicFrame>
      <p:sp>
        <p:nvSpPr>
          <p:cNvPr id="18" name="文本框 30"/>
          <p:cNvSpPr txBox="1"/>
          <p:nvPr/>
        </p:nvSpPr>
        <p:spPr>
          <a:xfrm>
            <a:off x="8931527" y="1394349"/>
            <a:ext cx="5351143" cy="400110"/>
          </a:xfrm>
          <a:prstGeom prst="rect">
            <a:avLst/>
          </a:prstGeom>
          <a:noFill/>
        </p:spPr>
        <p:txBody>
          <a:bodyPr wrap="square" rtlCol="0">
            <a:spAutoFit/>
          </a:bodyPr>
          <a:lstStyle/>
          <a:p>
            <a:r>
              <a:rPr lang="zh-CN" altLang="en-US" sz="2000" b="1" kern="5000" dirty="0" smtClean="0">
                <a:solidFill>
                  <a:schemeClr val="bg1"/>
                </a:solidFill>
                <a:latin typeface="微软雅黑" panose="020B0503020204020204" pitchFamily="34" charset="-122"/>
                <a:ea typeface="微软雅黑" panose="020B0503020204020204" pitchFamily="34" charset="-122"/>
                <a:sym typeface="+mn-ea"/>
              </a:rPr>
              <a:t>可视控制台</a:t>
            </a:r>
            <a:endParaRPr lang="zh-CN" altLang="en-US" sz="2000" b="1" kern="5000" dirty="0">
              <a:solidFill>
                <a:schemeClr val="bg1"/>
              </a:solidFill>
              <a:latin typeface="微软雅黑" panose="020B0503020204020204" pitchFamily="34" charset="-122"/>
              <a:ea typeface="微软雅黑" panose="020B0503020204020204" pitchFamily="34" charset="-122"/>
              <a:sym typeface="+mn-ea"/>
            </a:endParaRPr>
          </a:p>
        </p:txBody>
      </p:sp>
      <p:sp>
        <p:nvSpPr>
          <p:cNvPr id="19" name="等腰三角形 18"/>
          <p:cNvSpPr/>
          <p:nvPr/>
        </p:nvSpPr>
        <p:spPr>
          <a:xfrm rot="5400000">
            <a:off x="8609113" y="1507173"/>
            <a:ext cx="202375" cy="174461"/>
          </a:xfrm>
          <a:prstGeom prst="triangle">
            <a:avLst/>
          </a:prstGeom>
          <a:solidFill>
            <a:srgbClr val="F39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等腰三角形 19"/>
          <p:cNvSpPr/>
          <p:nvPr/>
        </p:nvSpPr>
        <p:spPr>
          <a:xfrm rot="5400000">
            <a:off x="8336463" y="2183224"/>
            <a:ext cx="309372" cy="266700"/>
          </a:xfrm>
          <a:prstGeom prst="triangle">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文本框 33"/>
          <p:cNvSpPr txBox="1"/>
          <p:nvPr/>
        </p:nvSpPr>
        <p:spPr>
          <a:xfrm>
            <a:off x="8670761" y="2144525"/>
            <a:ext cx="1562100" cy="338554"/>
          </a:xfrm>
          <a:prstGeom prst="rect">
            <a:avLst/>
          </a:prstGeom>
          <a:noFill/>
        </p:spPr>
        <p:txBody>
          <a:bodyPr wrap="square" rtlCol="0">
            <a:spAutoFit/>
          </a:bodyPr>
          <a:lstStyle/>
          <a:p>
            <a:r>
              <a:rPr lang="zh-CN" altLang="en-US" sz="1600" b="1" dirty="0" smtClean="0">
                <a:solidFill>
                  <a:srgbClr val="036EB8"/>
                </a:solidFill>
                <a:latin typeface="微软雅黑" panose="020B0503020204020204" pitchFamily="34" charset="-122"/>
                <a:ea typeface="微软雅黑" panose="020B0503020204020204" pitchFamily="34" charset="-122"/>
              </a:rPr>
              <a:t>概述</a:t>
            </a:r>
            <a:endParaRPr lang="en-US" sz="1600" b="1" dirty="0">
              <a:solidFill>
                <a:srgbClr val="036EB8"/>
              </a:solidFill>
              <a:latin typeface="微软雅黑" panose="020B0503020204020204" pitchFamily="34" charset="-122"/>
              <a:ea typeface="微软雅黑" panose="020B0503020204020204" pitchFamily="34" charset="-122"/>
            </a:endParaRPr>
          </a:p>
        </p:txBody>
      </p:sp>
      <p:sp>
        <p:nvSpPr>
          <p:cNvPr id="22" name="TextBox 6"/>
          <p:cNvSpPr txBox="1"/>
          <p:nvPr/>
        </p:nvSpPr>
        <p:spPr>
          <a:xfrm>
            <a:off x="8315325" y="2571567"/>
            <a:ext cx="3851275" cy="1643527"/>
          </a:xfrm>
          <a:prstGeom prst="rect">
            <a:avLst/>
          </a:prstGeom>
          <a:noFill/>
        </p:spPr>
        <p:txBody>
          <a:bodyPr wrap="square" rtlCol="0">
            <a:spAutoFit/>
          </a:bodyPr>
          <a:lstStyle/>
          <a:p>
            <a:pPr>
              <a:lnSpc>
                <a:spcPct val="120000"/>
              </a:lnSpc>
            </a:pPr>
            <a:r>
              <a:rPr lang="zh-CN" altLang="en-US" sz="1400" dirty="0" smtClean="0">
                <a:solidFill>
                  <a:srgbClr val="5F5F5F"/>
                </a:solidFill>
                <a:latin typeface="微软雅黑" panose="020B0503020204020204" pitchFamily="34" charset="-122"/>
                <a:ea typeface="微软雅黑" panose="020B0503020204020204" pitchFamily="34" charset="-122"/>
              </a:rPr>
              <a:t>可视控制台可</a:t>
            </a:r>
            <a:r>
              <a:rPr lang="zh-CN" altLang="en-US" sz="1400" dirty="0">
                <a:solidFill>
                  <a:srgbClr val="5F5F5F"/>
                </a:solidFill>
                <a:latin typeface="微软雅黑" panose="020B0503020204020204" pitchFamily="34" charset="-122"/>
                <a:ea typeface="微软雅黑" panose="020B0503020204020204" pitchFamily="34" charset="-122"/>
              </a:rPr>
              <a:t>以对网络中心的各种终端进行单向（对</a:t>
            </a:r>
            <a:r>
              <a:rPr lang="zh-CN" altLang="en-US" sz="1400" dirty="0" smtClean="0">
                <a:solidFill>
                  <a:srgbClr val="5F5F5F"/>
                </a:solidFill>
                <a:latin typeface="微软雅黑" panose="020B0503020204020204" pitchFamily="34" charset="-122"/>
                <a:ea typeface="微软雅黑" panose="020B0503020204020204" pitchFamily="34" charset="-122"/>
              </a:rPr>
              <a:t>点、分</a:t>
            </a:r>
            <a:r>
              <a:rPr lang="zh-CN" altLang="en-US" sz="1400" dirty="0">
                <a:solidFill>
                  <a:srgbClr val="5F5F5F"/>
                </a:solidFill>
                <a:latin typeface="微软雅黑" panose="020B0503020204020204" pitchFamily="34" charset="-122"/>
                <a:ea typeface="微软雅黑" panose="020B0503020204020204" pitchFamily="34" charset="-122"/>
              </a:rPr>
              <a:t>区或者全区）喊</a:t>
            </a:r>
            <a:r>
              <a:rPr lang="zh-CN" altLang="en-US" sz="1400" dirty="0" smtClean="0">
                <a:solidFill>
                  <a:srgbClr val="5F5F5F"/>
                </a:solidFill>
                <a:latin typeface="微软雅黑" panose="020B0503020204020204" pitchFamily="34" charset="-122"/>
                <a:ea typeface="微软雅黑" panose="020B0503020204020204" pitchFamily="34" charset="-122"/>
              </a:rPr>
              <a:t>话、双</a:t>
            </a:r>
            <a:r>
              <a:rPr lang="zh-CN" altLang="en-US" sz="1400" dirty="0">
                <a:solidFill>
                  <a:srgbClr val="5F5F5F"/>
                </a:solidFill>
                <a:latin typeface="微软雅黑" panose="020B0503020204020204" pitchFamily="34" charset="-122"/>
                <a:ea typeface="微软雅黑" panose="020B0503020204020204" pitchFamily="34" charset="-122"/>
              </a:rPr>
              <a:t>向对讲和监听。适用于各种呼叫中心、报警中心、值班室、领导办公室、会议室等场合。集成</a:t>
            </a:r>
            <a:r>
              <a:rPr lang="zh-CN" altLang="en-US" sz="1400" dirty="0" smtClean="0">
                <a:solidFill>
                  <a:srgbClr val="5F5F5F"/>
                </a:solidFill>
                <a:latin typeface="微软雅黑" panose="020B0503020204020204" pitchFamily="34" charset="-122"/>
                <a:ea typeface="微软雅黑" panose="020B0503020204020204" pitchFamily="34" charset="-122"/>
              </a:rPr>
              <a:t>在智慧灯杆上</a:t>
            </a:r>
            <a:r>
              <a:rPr lang="zh-CN" altLang="en-US" sz="1400" dirty="0">
                <a:solidFill>
                  <a:srgbClr val="5F5F5F"/>
                </a:solidFill>
                <a:latin typeface="微软雅黑" panose="020B0503020204020204" pitchFamily="34" charset="-122"/>
                <a:ea typeface="微软雅黑" panose="020B0503020204020204" pitchFamily="34" charset="-122"/>
              </a:rPr>
              <a:t>，用</a:t>
            </a:r>
            <a:r>
              <a:rPr lang="zh-CN" altLang="en-US" sz="1400" dirty="0" smtClean="0">
                <a:solidFill>
                  <a:srgbClr val="5F5F5F"/>
                </a:solidFill>
                <a:latin typeface="微软雅黑" panose="020B0503020204020204" pitchFamily="34" charset="-122"/>
                <a:ea typeface="微软雅黑" panose="020B0503020204020204" pitchFamily="34" charset="-122"/>
              </a:rPr>
              <a:t>于智慧灯杆的</a:t>
            </a:r>
            <a:r>
              <a:rPr lang="zh-CN" altLang="en-US" sz="1400" dirty="0">
                <a:solidFill>
                  <a:srgbClr val="5F5F5F"/>
                </a:solidFill>
                <a:latin typeface="微软雅黑" panose="020B0503020204020204" pitchFamily="34" charset="-122"/>
                <a:ea typeface="微软雅黑" panose="020B0503020204020204" pitchFamily="34" charset="-122"/>
              </a:rPr>
              <a:t>监控中心对外广播进行信息发布。</a:t>
            </a:r>
          </a:p>
        </p:txBody>
      </p:sp>
      <p:sp>
        <p:nvSpPr>
          <p:cNvPr id="23" name="等腰三角形 22"/>
          <p:cNvSpPr/>
          <p:nvPr/>
        </p:nvSpPr>
        <p:spPr>
          <a:xfrm rot="5400000">
            <a:off x="8336463" y="4320505"/>
            <a:ext cx="309372" cy="266700"/>
          </a:xfrm>
          <a:prstGeom prst="triangle">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文本框 37"/>
          <p:cNvSpPr txBox="1"/>
          <p:nvPr/>
        </p:nvSpPr>
        <p:spPr>
          <a:xfrm>
            <a:off x="8670761" y="4281806"/>
            <a:ext cx="1562100" cy="338554"/>
          </a:xfrm>
          <a:prstGeom prst="rect">
            <a:avLst/>
          </a:prstGeom>
          <a:noFill/>
        </p:spPr>
        <p:txBody>
          <a:bodyPr wrap="square" rtlCol="0">
            <a:spAutoFit/>
          </a:bodyPr>
          <a:lstStyle/>
          <a:p>
            <a:r>
              <a:rPr lang="zh-CN" altLang="en-US" sz="1600" b="1" dirty="0" smtClean="0">
                <a:solidFill>
                  <a:srgbClr val="036EB8"/>
                </a:solidFill>
                <a:latin typeface="微软雅黑" panose="020B0503020204020204" pitchFamily="34" charset="-122"/>
                <a:ea typeface="微软雅黑" panose="020B0503020204020204" pitchFamily="34" charset="-122"/>
              </a:rPr>
              <a:t>产品特色</a:t>
            </a:r>
            <a:endParaRPr lang="en-US" sz="1600" b="1" dirty="0">
              <a:solidFill>
                <a:srgbClr val="036EB8"/>
              </a:solidFill>
              <a:latin typeface="微软雅黑" panose="020B0503020204020204" pitchFamily="34" charset="-122"/>
              <a:ea typeface="微软雅黑" panose="020B0503020204020204" pitchFamily="34" charset="-122"/>
            </a:endParaRPr>
          </a:p>
        </p:txBody>
      </p:sp>
      <p:sp>
        <p:nvSpPr>
          <p:cNvPr id="25" name="文本框 38"/>
          <p:cNvSpPr txBox="1"/>
          <p:nvPr/>
        </p:nvSpPr>
        <p:spPr>
          <a:xfrm>
            <a:off x="8279464" y="4712526"/>
            <a:ext cx="6328325" cy="4487382"/>
          </a:xfrm>
          <a:prstGeom prst="rect">
            <a:avLst/>
          </a:prstGeom>
          <a:noFill/>
        </p:spPr>
        <p:txBody>
          <a:bodyPr wrap="square" rtlCol="0">
            <a:spAutoFit/>
          </a:bodyPr>
          <a:lstStyle>
            <a:defPPr>
              <a:defRPr lang="en-US"/>
            </a:defPPr>
            <a:lvl1pPr>
              <a:lnSpc>
                <a:spcPct val="120000"/>
              </a:lnSpc>
              <a:defRPr sz="1400">
                <a:solidFill>
                  <a:schemeClr val="bg1">
                    <a:lumMod val="50000"/>
                  </a:schemeClr>
                </a:solidFill>
                <a:latin typeface="微软雅黑" panose="020B0503020204020204" pitchFamily="34" charset="-122"/>
                <a:ea typeface="微软雅黑" panose="020B0503020204020204" pitchFamily="34" charset="-122"/>
              </a:defRPr>
            </a:lvl1pPr>
          </a:lstStyle>
          <a:p>
            <a:pPr marL="285750" indent="-285750">
              <a:buFont typeface="Arial" panose="020B0604020202020204" pitchFamily="34" charset="0"/>
              <a:buChar char="•"/>
            </a:pPr>
            <a:r>
              <a:rPr lang="zh-CN" altLang="en-US" dirty="0">
                <a:solidFill>
                  <a:srgbClr val="5F5F5F"/>
                </a:solidFill>
              </a:rPr>
              <a:t>专业控制台设计，可桌面放置、壁挂安装和嵌入式安装；</a:t>
            </a:r>
            <a:r>
              <a:rPr lang="en-US" dirty="0">
                <a:solidFill>
                  <a:srgbClr val="5F5F5F"/>
                </a:solidFill>
              </a:rPr>
              <a:t> </a:t>
            </a:r>
          </a:p>
          <a:p>
            <a:pPr marL="285750" indent="-285750">
              <a:buFont typeface="Arial" panose="020B0604020202020204" pitchFamily="34" charset="0"/>
              <a:buChar char="•"/>
            </a:pPr>
            <a:r>
              <a:rPr lang="zh-CN" altLang="en-US" dirty="0">
                <a:solidFill>
                  <a:srgbClr val="5F5F5F"/>
                </a:solidFill>
              </a:rPr>
              <a:t>具有</a:t>
            </a:r>
            <a:r>
              <a:rPr lang="en-US" dirty="0">
                <a:solidFill>
                  <a:srgbClr val="5F5F5F"/>
                </a:solidFill>
              </a:rPr>
              <a:t> 10.1 </a:t>
            </a:r>
            <a:r>
              <a:rPr lang="zh-CN" altLang="en-US" dirty="0">
                <a:solidFill>
                  <a:srgbClr val="5F5F5F"/>
                </a:solidFill>
              </a:rPr>
              <a:t>寸数字真彩显示屏，电容式触摸屏，分辨率</a:t>
            </a:r>
            <a:r>
              <a:rPr lang="zh-CN" altLang="en-US" dirty="0" smtClean="0">
                <a:solidFill>
                  <a:srgbClr val="5F5F5F"/>
                </a:solidFill>
              </a:rPr>
              <a:t>达</a:t>
            </a:r>
            <a:r>
              <a:rPr lang="en-US" dirty="0" smtClean="0">
                <a:solidFill>
                  <a:srgbClr val="5F5F5F"/>
                </a:solidFill>
              </a:rPr>
              <a:t>1280</a:t>
            </a:r>
            <a:r>
              <a:rPr lang="en-US" altLang="zh-CN" dirty="0" smtClean="0">
                <a:solidFill>
                  <a:srgbClr val="5F5F5F"/>
                </a:solidFill>
              </a:rPr>
              <a:t>×</a:t>
            </a:r>
            <a:r>
              <a:rPr lang="en-US" dirty="0" smtClean="0">
                <a:solidFill>
                  <a:srgbClr val="5F5F5F"/>
                </a:solidFill>
              </a:rPr>
              <a:t>800</a:t>
            </a:r>
            <a:r>
              <a:rPr lang="zh-CN" altLang="en-US" dirty="0">
                <a:solidFill>
                  <a:srgbClr val="5F5F5F"/>
                </a:solidFill>
              </a:rPr>
              <a:t>；</a:t>
            </a:r>
            <a:r>
              <a:rPr lang="en-US" dirty="0">
                <a:solidFill>
                  <a:srgbClr val="5F5F5F"/>
                </a:solidFill>
              </a:rPr>
              <a:t> </a:t>
            </a:r>
          </a:p>
          <a:p>
            <a:pPr marL="285750" indent="-285750">
              <a:buFont typeface="Arial" panose="020B0604020202020204" pitchFamily="34" charset="0"/>
              <a:buChar char="•"/>
            </a:pPr>
            <a:r>
              <a:rPr lang="zh-CN" altLang="en-US" dirty="0">
                <a:solidFill>
                  <a:srgbClr val="5F5F5F"/>
                </a:solidFill>
              </a:rPr>
              <a:t>内置</a:t>
            </a:r>
            <a:r>
              <a:rPr lang="en-US" dirty="0">
                <a:solidFill>
                  <a:srgbClr val="5F5F5F"/>
                </a:solidFill>
              </a:rPr>
              <a:t> 500 </a:t>
            </a:r>
            <a:r>
              <a:rPr lang="zh-CN" altLang="en-US" dirty="0">
                <a:solidFill>
                  <a:srgbClr val="5F5F5F"/>
                </a:solidFill>
              </a:rPr>
              <a:t>万像素高清数字摄像头，支持双向视频通话，采用</a:t>
            </a:r>
            <a:r>
              <a:rPr lang="en-US" dirty="0">
                <a:solidFill>
                  <a:srgbClr val="5F5F5F"/>
                </a:solidFill>
              </a:rPr>
              <a:t> H.264 </a:t>
            </a:r>
            <a:r>
              <a:rPr lang="zh-CN" altLang="en-US" dirty="0">
                <a:solidFill>
                  <a:srgbClr val="5F5F5F"/>
                </a:solidFill>
              </a:rPr>
              <a:t>编码；</a:t>
            </a:r>
            <a:r>
              <a:rPr lang="en-US" dirty="0">
                <a:solidFill>
                  <a:srgbClr val="5F5F5F"/>
                </a:solidFill>
              </a:rPr>
              <a:t> </a:t>
            </a:r>
          </a:p>
          <a:p>
            <a:pPr marL="285750" indent="-285750">
              <a:buFont typeface="Arial" panose="020B0604020202020204" pitchFamily="34" charset="0"/>
              <a:buChar char="•"/>
            </a:pPr>
            <a:r>
              <a:rPr lang="zh-CN" altLang="en-US" dirty="0">
                <a:solidFill>
                  <a:srgbClr val="5F5F5F"/>
                </a:solidFill>
              </a:rPr>
              <a:t>内置</a:t>
            </a:r>
            <a:r>
              <a:rPr lang="en-US" dirty="0">
                <a:solidFill>
                  <a:srgbClr val="5F5F5F"/>
                </a:solidFill>
              </a:rPr>
              <a:t> 3W </a:t>
            </a:r>
            <a:r>
              <a:rPr lang="zh-CN" altLang="en-US" dirty="0">
                <a:solidFill>
                  <a:srgbClr val="5F5F5F"/>
                </a:solidFill>
              </a:rPr>
              <a:t>扬声器和话</a:t>
            </a:r>
            <a:r>
              <a:rPr lang="zh-CN" altLang="en-US" dirty="0" smtClean="0">
                <a:solidFill>
                  <a:srgbClr val="5F5F5F"/>
                </a:solidFill>
              </a:rPr>
              <a:t>筒，</a:t>
            </a:r>
            <a:r>
              <a:rPr lang="zh-CN" altLang="en-US" dirty="0">
                <a:solidFill>
                  <a:srgbClr val="5F5F5F"/>
                </a:solidFill>
              </a:rPr>
              <a:t>用于免提通话、接收广播和监听</a:t>
            </a:r>
            <a:r>
              <a:rPr lang="en-US" dirty="0">
                <a:solidFill>
                  <a:srgbClr val="5F5F5F"/>
                </a:solidFill>
              </a:rPr>
              <a:t>(</a:t>
            </a:r>
            <a:r>
              <a:rPr lang="zh-CN" altLang="en-US" dirty="0">
                <a:solidFill>
                  <a:srgbClr val="5F5F5F"/>
                </a:solidFill>
              </a:rPr>
              <a:t>数字降噪</a:t>
            </a:r>
            <a:r>
              <a:rPr lang="en-US" dirty="0">
                <a:solidFill>
                  <a:srgbClr val="5F5F5F"/>
                </a:solidFill>
              </a:rPr>
              <a:t>)</a:t>
            </a:r>
            <a:r>
              <a:rPr lang="zh-CN" altLang="en-US" dirty="0">
                <a:solidFill>
                  <a:srgbClr val="5F5F5F"/>
                </a:solidFill>
              </a:rPr>
              <a:t>；</a:t>
            </a:r>
            <a:r>
              <a:rPr lang="en-US" dirty="0">
                <a:solidFill>
                  <a:srgbClr val="5F5F5F"/>
                </a:solidFill>
              </a:rPr>
              <a:t> </a:t>
            </a:r>
          </a:p>
          <a:p>
            <a:pPr marL="285750" indent="-285750">
              <a:buFont typeface="Arial" panose="020B0604020202020204" pitchFamily="34" charset="0"/>
              <a:buChar char="•"/>
            </a:pPr>
            <a:r>
              <a:rPr lang="zh-CN" altLang="en-US" dirty="0">
                <a:solidFill>
                  <a:srgbClr val="5F5F5F"/>
                </a:solidFill>
              </a:rPr>
              <a:t>可查看其他终端的工作状态</a:t>
            </a:r>
            <a:r>
              <a:rPr lang="en-US" dirty="0">
                <a:solidFill>
                  <a:srgbClr val="5F5F5F"/>
                </a:solidFill>
              </a:rPr>
              <a:t>(</a:t>
            </a:r>
            <a:r>
              <a:rPr lang="zh-CN" altLang="en-US" dirty="0">
                <a:solidFill>
                  <a:srgbClr val="5F5F5F"/>
                </a:solidFill>
              </a:rPr>
              <a:t>登录状态、对讲状态、任务状态</a:t>
            </a:r>
            <a:r>
              <a:rPr lang="en-US" dirty="0">
                <a:solidFill>
                  <a:srgbClr val="5F5F5F"/>
                </a:solidFill>
              </a:rPr>
              <a:t>)</a:t>
            </a:r>
            <a:r>
              <a:rPr lang="zh-CN" altLang="en-US" dirty="0">
                <a:solidFill>
                  <a:srgbClr val="5F5F5F"/>
                </a:solidFill>
              </a:rPr>
              <a:t>；</a:t>
            </a:r>
            <a:r>
              <a:rPr lang="en-US" dirty="0">
                <a:solidFill>
                  <a:srgbClr val="5F5F5F"/>
                </a:solidFill>
              </a:rPr>
              <a:t> </a:t>
            </a:r>
          </a:p>
          <a:p>
            <a:pPr marL="285750" indent="-285750">
              <a:buFont typeface="Arial" panose="020B0604020202020204" pitchFamily="34" charset="0"/>
              <a:buChar char="•"/>
            </a:pPr>
            <a:r>
              <a:rPr lang="zh-CN" altLang="en-US" dirty="0">
                <a:solidFill>
                  <a:srgbClr val="5F5F5F"/>
                </a:solidFill>
              </a:rPr>
              <a:t>可对全区、分区、个别终端进行喊话广播；</a:t>
            </a:r>
            <a:r>
              <a:rPr lang="en-US" dirty="0">
                <a:solidFill>
                  <a:srgbClr val="5F5F5F"/>
                </a:solidFill>
              </a:rPr>
              <a:t> </a:t>
            </a:r>
          </a:p>
          <a:p>
            <a:pPr marL="285750" indent="-285750">
              <a:buFont typeface="Arial" panose="020B0604020202020204" pitchFamily="34" charset="0"/>
              <a:buChar char="•"/>
            </a:pPr>
            <a:r>
              <a:rPr lang="zh-CN" altLang="en-US" dirty="0">
                <a:solidFill>
                  <a:srgbClr val="5F5F5F"/>
                </a:solidFill>
              </a:rPr>
              <a:t>支持文件广播功能，可将本地音频文件（</a:t>
            </a:r>
            <a:r>
              <a:rPr lang="en-US" dirty="0">
                <a:solidFill>
                  <a:srgbClr val="5F5F5F"/>
                </a:solidFill>
              </a:rPr>
              <a:t>U </a:t>
            </a:r>
            <a:r>
              <a:rPr lang="zh-CN" altLang="en-US" dirty="0">
                <a:solidFill>
                  <a:srgbClr val="5F5F5F"/>
                </a:solidFill>
              </a:rPr>
              <a:t>盘）广播给目标终端；</a:t>
            </a:r>
            <a:r>
              <a:rPr lang="en-US" dirty="0">
                <a:solidFill>
                  <a:srgbClr val="5F5F5F"/>
                </a:solidFill>
              </a:rPr>
              <a:t> </a:t>
            </a:r>
          </a:p>
          <a:p>
            <a:pPr marL="285750" indent="-285750">
              <a:buFont typeface="Arial" panose="020B0604020202020204" pitchFamily="34" charset="0"/>
              <a:buChar char="•"/>
            </a:pPr>
            <a:r>
              <a:rPr lang="zh-CN" altLang="en-US" dirty="0">
                <a:solidFill>
                  <a:srgbClr val="5F5F5F"/>
                </a:solidFill>
              </a:rPr>
              <a:t>具有红色紧急广播物理按键，支持一键广播到全区（默认话筒杆输入）；</a:t>
            </a:r>
            <a:r>
              <a:rPr lang="en-US" dirty="0">
                <a:solidFill>
                  <a:srgbClr val="5F5F5F"/>
                </a:solidFill>
              </a:rPr>
              <a:t> </a:t>
            </a:r>
          </a:p>
          <a:p>
            <a:pPr marL="285750" indent="-285750">
              <a:buFont typeface="Arial" panose="020B0604020202020204" pitchFamily="34" charset="0"/>
              <a:buChar char="•"/>
            </a:pPr>
            <a:r>
              <a:rPr lang="zh-CN" altLang="en-US" dirty="0">
                <a:solidFill>
                  <a:srgbClr val="5F5F5F"/>
                </a:solidFill>
              </a:rPr>
              <a:t>支持来</a:t>
            </a:r>
            <a:r>
              <a:rPr lang="en-US" dirty="0">
                <a:solidFill>
                  <a:srgbClr val="5F5F5F"/>
                </a:solidFill>
              </a:rPr>
              <a:t>/</a:t>
            </a:r>
            <a:r>
              <a:rPr lang="zh-CN" altLang="en-US" dirty="0">
                <a:solidFill>
                  <a:srgbClr val="5F5F5F"/>
                </a:solidFill>
              </a:rPr>
              <a:t>去电显示功能，同时可查看所有的通话记录（未接来电、呼入记录和呼出记录）；</a:t>
            </a:r>
            <a:r>
              <a:rPr lang="en-US" dirty="0">
                <a:solidFill>
                  <a:srgbClr val="5F5F5F"/>
                </a:solidFill>
              </a:rPr>
              <a:t> </a:t>
            </a:r>
          </a:p>
          <a:p>
            <a:pPr marL="285750" indent="-285750">
              <a:buFont typeface="Arial" panose="020B0604020202020204" pitchFamily="34" charset="0"/>
              <a:buChar char="•"/>
            </a:pPr>
            <a:r>
              <a:rPr lang="zh-CN" altLang="en-US" dirty="0">
                <a:solidFill>
                  <a:srgbClr val="5F5F5F"/>
                </a:solidFill>
              </a:rPr>
              <a:t>支持呼叫转移功能；</a:t>
            </a:r>
            <a:r>
              <a:rPr lang="en-US" dirty="0">
                <a:solidFill>
                  <a:srgbClr val="5F5F5F"/>
                </a:solidFill>
              </a:rPr>
              <a:t> </a:t>
            </a:r>
          </a:p>
          <a:p>
            <a:pPr marL="285750" indent="-285750">
              <a:buFont typeface="Arial" panose="020B0604020202020204" pitchFamily="34" charset="0"/>
              <a:buChar char="•"/>
            </a:pPr>
            <a:r>
              <a:rPr lang="zh-CN" altLang="en-US" dirty="0">
                <a:solidFill>
                  <a:srgbClr val="5F5F5F"/>
                </a:solidFill>
              </a:rPr>
              <a:t>支持远程开锁功能，对讲过程中</a:t>
            </a:r>
            <a:r>
              <a:rPr lang="en-US" dirty="0">
                <a:solidFill>
                  <a:srgbClr val="5F5F5F"/>
                </a:solidFill>
              </a:rPr>
              <a:t>,</a:t>
            </a:r>
            <a:r>
              <a:rPr lang="zh-CN" altLang="en-US" dirty="0">
                <a:solidFill>
                  <a:srgbClr val="5F5F5F"/>
                </a:solidFill>
              </a:rPr>
              <a:t>可向对讲终端发送开锁命令，触发对方短路输出动作；</a:t>
            </a:r>
            <a:r>
              <a:rPr lang="en-US" dirty="0">
                <a:solidFill>
                  <a:srgbClr val="5F5F5F"/>
                </a:solidFill>
              </a:rPr>
              <a:t> </a:t>
            </a:r>
          </a:p>
          <a:p>
            <a:pPr marL="285750" indent="-285750">
              <a:buFont typeface="Arial" panose="020B0604020202020204" pitchFamily="34" charset="0"/>
              <a:buChar char="•"/>
            </a:pPr>
            <a:r>
              <a:rPr lang="zh-CN" altLang="en-US" dirty="0">
                <a:solidFill>
                  <a:srgbClr val="5F5F5F"/>
                </a:solidFill>
              </a:rPr>
              <a:t>支持单个或循环监听</a:t>
            </a:r>
            <a:r>
              <a:rPr lang="en-US" dirty="0">
                <a:solidFill>
                  <a:srgbClr val="5F5F5F"/>
                </a:solidFill>
              </a:rPr>
              <a:t>/</a:t>
            </a:r>
            <a:r>
              <a:rPr lang="zh-CN" altLang="en-US" dirty="0">
                <a:solidFill>
                  <a:srgbClr val="5F5F5F"/>
                </a:solidFill>
              </a:rPr>
              <a:t>监视目标终端；</a:t>
            </a:r>
            <a:r>
              <a:rPr lang="en-US" dirty="0">
                <a:solidFill>
                  <a:srgbClr val="5F5F5F"/>
                </a:solidFill>
              </a:rPr>
              <a:t> </a:t>
            </a:r>
          </a:p>
          <a:p>
            <a:pPr marL="285750" indent="-285750">
              <a:buFont typeface="Arial" panose="020B0604020202020204" pitchFamily="34" charset="0"/>
              <a:buChar char="•"/>
            </a:pPr>
            <a:r>
              <a:rPr lang="zh-CN" altLang="en-US" dirty="0">
                <a:solidFill>
                  <a:srgbClr val="5F5F5F"/>
                </a:solidFill>
              </a:rPr>
              <a:t>兼容标准</a:t>
            </a:r>
            <a:r>
              <a:rPr lang="en-US" dirty="0">
                <a:solidFill>
                  <a:srgbClr val="5F5F5F"/>
                </a:solidFill>
              </a:rPr>
              <a:t> SIP </a:t>
            </a:r>
            <a:r>
              <a:rPr lang="zh-CN" altLang="en-US" dirty="0">
                <a:solidFill>
                  <a:srgbClr val="5F5F5F"/>
                </a:solidFill>
              </a:rPr>
              <a:t>协议，可单独接入</a:t>
            </a:r>
            <a:r>
              <a:rPr lang="en-US" dirty="0">
                <a:solidFill>
                  <a:srgbClr val="5F5F5F"/>
                </a:solidFill>
              </a:rPr>
              <a:t> VOIP </a:t>
            </a:r>
            <a:r>
              <a:rPr lang="zh-CN" altLang="en-US" dirty="0">
                <a:solidFill>
                  <a:srgbClr val="5F5F5F"/>
                </a:solidFill>
              </a:rPr>
              <a:t>电话系统</a:t>
            </a:r>
            <a:r>
              <a:rPr lang="en-US" dirty="0">
                <a:solidFill>
                  <a:srgbClr val="5F5F5F"/>
                </a:solidFill>
              </a:rPr>
              <a:t>(Asterisk </a:t>
            </a:r>
            <a:r>
              <a:rPr lang="zh-CN" altLang="en-US" dirty="0">
                <a:solidFill>
                  <a:srgbClr val="5F5F5F"/>
                </a:solidFill>
              </a:rPr>
              <a:t>等主流</a:t>
            </a:r>
            <a:r>
              <a:rPr lang="en-US" dirty="0">
                <a:solidFill>
                  <a:srgbClr val="5F5F5F"/>
                </a:solidFill>
              </a:rPr>
              <a:t> IP-PBX)</a:t>
            </a:r>
            <a:r>
              <a:rPr lang="zh-CN" altLang="en-US" dirty="0">
                <a:solidFill>
                  <a:srgbClr val="5F5F5F"/>
                </a:solidFill>
              </a:rPr>
              <a:t>；</a:t>
            </a:r>
            <a:r>
              <a:rPr lang="en-US" dirty="0">
                <a:solidFill>
                  <a:srgbClr val="5F5F5F"/>
                </a:solidFill>
              </a:rPr>
              <a:t> </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450" y="533399"/>
            <a:ext cx="731542" cy="144781"/>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9"/>
          <p:cNvSpPr txBox="1"/>
          <p:nvPr/>
        </p:nvSpPr>
        <p:spPr>
          <a:xfrm>
            <a:off x="657132" y="478896"/>
            <a:ext cx="358140" cy="253916"/>
          </a:xfrm>
          <a:prstGeom prst="rect">
            <a:avLst/>
          </a:prstGeom>
          <a:noFill/>
        </p:spPr>
        <p:txBody>
          <a:bodyPr wrap="square" rtlCol="0">
            <a:spAutoFit/>
          </a:bodyPr>
          <a:lstStyle/>
          <a:p>
            <a:r>
              <a:rPr lang="en-US" altLang="zh-CN" sz="1050" b="1" dirty="0" smtClean="0">
                <a:solidFill>
                  <a:srgbClr val="036EB8"/>
                </a:solidFill>
                <a:latin typeface="微软雅黑" panose="020B0503020204020204" pitchFamily="34" charset="-122"/>
                <a:ea typeface="微软雅黑" panose="020B0503020204020204" pitchFamily="34" charset="-122"/>
              </a:rPr>
              <a:t>19</a:t>
            </a:r>
            <a:endParaRPr lang="en-US" sz="1050" b="1" dirty="0">
              <a:solidFill>
                <a:srgbClr val="036EB8"/>
              </a:solidFill>
              <a:latin typeface="微软雅黑" panose="020B0503020204020204" pitchFamily="34" charset="-122"/>
              <a:ea typeface="微软雅黑" panose="020B0503020204020204" pitchFamily="34" charset="-122"/>
            </a:endParaRPr>
          </a:p>
        </p:txBody>
      </p:sp>
      <p:sp>
        <p:nvSpPr>
          <p:cNvPr id="4" name="文本框 10"/>
          <p:cNvSpPr txBox="1"/>
          <p:nvPr/>
        </p:nvSpPr>
        <p:spPr>
          <a:xfrm>
            <a:off x="866704" y="457125"/>
            <a:ext cx="1653540" cy="261610"/>
          </a:xfrm>
          <a:prstGeom prst="rect">
            <a:avLst/>
          </a:prstGeom>
          <a:noFill/>
        </p:spPr>
        <p:txBody>
          <a:bodyPr wrap="square" rtlCol="0">
            <a:spAutoFit/>
          </a:bodyPr>
          <a:lstStyle/>
          <a:p>
            <a:r>
              <a:rPr lang="zh-CN" altLang="en-US" sz="1100" b="1" dirty="0">
                <a:solidFill>
                  <a:schemeClr val="bg1">
                    <a:lumMod val="50000"/>
                  </a:schemeClr>
                </a:solidFill>
                <a:latin typeface="微软雅黑" panose="020B0503020204020204" pitchFamily="34" charset="-122"/>
                <a:ea typeface="微软雅黑" panose="020B0503020204020204" pitchFamily="34" charset="-122"/>
              </a:rPr>
              <a:t>华为智慧灯</a:t>
            </a:r>
            <a:r>
              <a:rPr lang="zh-CN" altLang="en-US" sz="1100" b="1" dirty="0" smtClean="0">
                <a:solidFill>
                  <a:schemeClr val="bg1">
                    <a:lumMod val="50000"/>
                  </a:schemeClr>
                </a:solidFill>
                <a:latin typeface="微软雅黑" panose="020B0503020204020204" pitchFamily="34" charset="-122"/>
                <a:ea typeface="微软雅黑" panose="020B0503020204020204" pitchFamily="34" charset="-122"/>
              </a:rPr>
              <a:t>杆解决方案</a:t>
            </a:r>
            <a:endParaRPr lang="en-US" sz="11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14400145" y="533399"/>
            <a:ext cx="731542" cy="144781"/>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12"/>
          <p:cNvSpPr txBox="1"/>
          <p:nvPr/>
        </p:nvSpPr>
        <p:spPr>
          <a:xfrm>
            <a:off x="12645005" y="476175"/>
            <a:ext cx="1653540" cy="261610"/>
          </a:xfrm>
          <a:prstGeom prst="rect">
            <a:avLst/>
          </a:prstGeom>
          <a:noFill/>
        </p:spPr>
        <p:txBody>
          <a:bodyPr wrap="square" rtlCol="0">
            <a:spAutoFit/>
          </a:bodyPr>
          <a:lstStyle/>
          <a:p>
            <a:r>
              <a:rPr lang="zh-CN" altLang="en-US" sz="1100" b="1" dirty="0">
                <a:solidFill>
                  <a:schemeClr val="bg1">
                    <a:lumMod val="50000"/>
                  </a:schemeClr>
                </a:solidFill>
                <a:latin typeface="微软雅黑" panose="020B0503020204020204" pitchFamily="34" charset="-122"/>
                <a:ea typeface="微软雅黑" panose="020B0503020204020204" pitchFamily="34" charset="-122"/>
              </a:rPr>
              <a:t>华为智慧灯</a:t>
            </a:r>
            <a:r>
              <a:rPr lang="zh-CN" altLang="en-US" sz="1100" b="1" dirty="0" smtClean="0">
                <a:solidFill>
                  <a:schemeClr val="bg1">
                    <a:lumMod val="50000"/>
                  </a:schemeClr>
                </a:solidFill>
                <a:latin typeface="微软雅黑" panose="020B0503020204020204" pitchFamily="34" charset="-122"/>
                <a:ea typeface="微软雅黑" panose="020B0503020204020204" pitchFamily="34" charset="-122"/>
              </a:rPr>
              <a:t>杆解决方案</a:t>
            </a:r>
            <a:endParaRPr lang="en-US" sz="11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 name="文本框 13"/>
          <p:cNvSpPr txBox="1"/>
          <p:nvPr/>
        </p:nvSpPr>
        <p:spPr>
          <a:xfrm>
            <a:off x="14088814" y="488421"/>
            <a:ext cx="358140" cy="253916"/>
          </a:xfrm>
          <a:prstGeom prst="rect">
            <a:avLst/>
          </a:prstGeom>
          <a:noFill/>
        </p:spPr>
        <p:txBody>
          <a:bodyPr wrap="square" rtlCol="0">
            <a:spAutoFit/>
          </a:bodyPr>
          <a:lstStyle/>
          <a:p>
            <a:r>
              <a:rPr lang="en-US" altLang="zh-CN" sz="1050" b="1" dirty="0" smtClean="0">
                <a:solidFill>
                  <a:srgbClr val="036EB8"/>
                </a:solidFill>
                <a:latin typeface="微软雅黑" panose="020B0503020204020204" pitchFamily="34" charset="-122"/>
                <a:ea typeface="微软雅黑" panose="020B0503020204020204" pitchFamily="34" charset="-122"/>
              </a:rPr>
              <a:t>20</a:t>
            </a:r>
            <a:endParaRPr lang="en-US" sz="1050" b="1" dirty="0">
              <a:solidFill>
                <a:srgbClr val="036EB8"/>
              </a:solidFill>
              <a:latin typeface="微软雅黑" panose="020B0503020204020204" pitchFamily="34" charset="-122"/>
              <a:ea typeface="微软雅黑" panose="020B0503020204020204" pitchFamily="34" charset="-122"/>
            </a:endParaRPr>
          </a:p>
        </p:txBody>
      </p:sp>
      <p:sp>
        <p:nvSpPr>
          <p:cNvPr id="10" name="等腰三角形 9"/>
          <p:cNvSpPr/>
          <p:nvPr/>
        </p:nvSpPr>
        <p:spPr>
          <a:xfrm rot="5400000">
            <a:off x="729256" y="1370119"/>
            <a:ext cx="309372" cy="266700"/>
          </a:xfrm>
          <a:prstGeom prst="triangle">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文本框 18"/>
          <p:cNvSpPr txBox="1"/>
          <p:nvPr/>
        </p:nvSpPr>
        <p:spPr>
          <a:xfrm>
            <a:off x="1063554" y="1331420"/>
            <a:ext cx="1562100" cy="338554"/>
          </a:xfrm>
          <a:prstGeom prst="rect">
            <a:avLst/>
          </a:prstGeom>
          <a:noFill/>
        </p:spPr>
        <p:txBody>
          <a:bodyPr wrap="square" rtlCol="0">
            <a:spAutoFit/>
          </a:bodyPr>
          <a:lstStyle/>
          <a:p>
            <a:r>
              <a:rPr lang="zh-CN" altLang="en-US" sz="1600" b="1" dirty="0" smtClean="0">
                <a:solidFill>
                  <a:srgbClr val="036EB8"/>
                </a:solidFill>
                <a:latin typeface="微软雅黑" panose="020B0503020204020204" pitchFamily="34" charset="-122"/>
                <a:ea typeface="微软雅黑" panose="020B0503020204020204" pitchFamily="34" charset="-122"/>
              </a:rPr>
              <a:t>产品特色（续）</a:t>
            </a:r>
            <a:endParaRPr lang="en-US" sz="1600" b="1" dirty="0">
              <a:solidFill>
                <a:srgbClr val="036EB8"/>
              </a:solidFill>
              <a:latin typeface="微软雅黑" panose="020B0503020204020204" pitchFamily="34" charset="-122"/>
              <a:ea typeface="微软雅黑" panose="020B0503020204020204" pitchFamily="34" charset="-122"/>
            </a:endParaRPr>
          </a:p>
        </p:txBody>
      </p:sp>
      <p:sp>
        <p:nvSpPr>
          <p:cNvPr id="12" name="文本框 20"/>
          <p:cNvSpPr txBox="1"/>
          <p:nvPr/>
        </p:nvSpPr>
        <p:spPr>
          <a:xfrm>
            <a:off x="657132" y="1669974"/>
            <a:ext cx="6120680" cy="1902059"/>
          </a:xfrm>
          <a:prstGeom prst="rect">
            <a:avLst/>
          </a:prstGeom>
          <a:noFill/>
        </p:spPr>
        <p:txBody>
          <a:bodyPr wrap="square" rtlCol="0">
            <a:spAutoFit/>
          </a:bodyPr>
          <a:lstStyle>
            <a:defPPr>
              <a:defRPr lang="en-US"/>
            </a:defPPr>
            <a:lvl1pPr>
              <a:lnSpc>
                <a:spcPct val="120000"/>
              </a:lnSpc>
              <a:defRPr sz="1400">
                <a:solidFill>
                  <a:schemeClr val="bg1">
                    <a:lumMod val="50000"/>
                  </a:schemeClr>
                </a:solidFill>
                <a:latin typeface="微软雅黑" panose="020B0503020204020204" pitchFamily="34" charset="-122"/>
                <a:ea typeface="微软雅黑" panose="020B0503020204020204" pitchFamily="34" charset="-122"/>
              </a:defRPr>
            </a:lvl1pPr>
          </a:lstStyle>
          <a:p>
            <a:pPr marL="285750" indent="-285750">
              <a:buFont typeface="Arial" panose="020B0604020202020204" pitchFamily="34" charset="0"/>
              <a:buChar char="•"/>
            </a:pPr>
            <a:r>
              <a:rPr lang="zh-CN" altLang="en-US" dirty="0">
                <a:solidFill>
                  <a:srgbClr val="5F5F5F"/>
                </a:solidFill>
              </a:rPr>
              <a:t>支持无服务器情况下的脱机对讲； </a:t>
            </a:r>
          </a:p>
          <a:p>
            <a:pPr marL="285750" indent="-285750">
              <a:buFont typeface="Arial" panose="020B0604020202020204" pitchFamily="34" charset="0"/>
              <a:buChar char="•"/>
            </a:pPr>
            <a:r>
              <a:rPr lang="zh-CN" altLang="en-US" dirty="0">
                <a:solidFill>
                  <a:srgbClr val="5F5F5F"/>
                </a:solidFill>
              </a:rPr>
              <a:t>支持发起音频会议和视频指挥会议，同时支持 </a:t>
            </a:r>
            <a:r>
              <a:rPr lang="en-US" altLang="zh-CN" dirty="0">
                <a:solidFill>
                  <a:srgbClr val="5F5F5F"/>
                </a:solidFill>
              </a:rPr>
              <a:t>U </a:t>
            </a:r>
            <a:r>
              <a:rPr lang="zh-CN" altLang="en-US" dirty="0">
                <a:solidFill>
                  <a:srgbClr val="5F5F5F"/>
                </a:solidFill>
              </a:rPr>
              <a:t>盘获取会议文件进行 </a:t>
            </a:r>
            <a:r>
              <a:rPr lang="en-US" altLang="zh-CN" dirty="0">
                <a:solidFill>
                  <a:srgbClr val="5F5F5F"/>
                </a:solidFill>
              </a:rPr>
              <a:t>HDMI </a:t>
            </a:r>
            <a:r>
              <a:rPr lang="zh-CN" altLang="en-US" dirty="0">
                <a:solidFill>
                  <a:srgbClr val="5F5F5F"/>
                </a:solidFill>
              </a:rPr>
              <a:t>投屏显示，可控制及管理会议参与方； </a:t>
            </a:r>
          </a:p>
          <a:p>
            <a:pPr marL="285750" indent="-285750">
              <a:buFont typeface="Arial" panose="020B0604020202020204" pitchFamily="34" charset="0"/>
              <a:buChar char="•"/>
            </a:pPr>
            <a:r>
              <a:rPr lang="zh-CN" altLang="en-US" dirty="0">
                <a:solidFill>
                  <a:srgbClr val="5F5F5F"/>
                </a:solidFill>
              </a:rPr>
              <a:t>可拆卸话筒杆，支持话筒模式、听筒模式、免提模</a:t>
            </a:r>
            <a:r>
              <a:rPr lang="zh-CN" altLang="en-US" dirty="0" smtClean="0">
                <a:solidFill>
                  <a:srgbClr val="5F5F5F"/>
                </a:solidFill>
              </a:rPr>
              <a:t>式；</a:t>
            </a:r>
            <a:endParaRPr lang="zh-CN" altLang="en-US" dirty="0">
              <a:solidFill>
                <a:srgbClr val="5F5F5F"/>
              </a:solidFill>
            </a:endParaRPr>
          </a:p>
          <a:p>
            <a:pPr marL="285750" indent="-285750">
              <a:buFont typeface="Arial" panose="020B0604020202020204" pitchFamily="34" charset="0"/>
              <a:buChar char="•"/>
            </a:pPr>
            <a:r>
              <a:rPr lang="zh-CN" altLang="en-US" dirty="0">
                <a:solidFill>
                  <a:srgbClr val="5F5F5F"/>
                </a:solidFill>
              </a:rPr>
              <a:t>具有 </a:t>
            </a:r>
            <a:r>
              <a:rPr lang="en-US" altLang="zh-CN" dirty="0">
                <a:solidFill>
                  <a:srgbClr val="5F5F5F"/>
                </a:solidFill>
              </a:rPr>
              <a:t>HDMI </a:t>
            </a:r>
            <a:r>
              <a:rPr lang="zh-CN" altLang="en-US" dirty="0">
                <a:solidFill>
                  <a:srgbClr val="5F5F5F"/>
                </a:solidFill>
              </a:rPr>
              <a:t>接口，可外接显示器输出高清画面； </a:t>
            </a:r>
          </a:p>
          <a:p>
            <a:pPr marL="285750" indent="-285750">
              <a:buFont typeface="Arial" panose="020B0604020202020204" pitchFamily="34" charset="0"/>
              <a:buChar char="•"/>
            </a:pPr>
            <a:r>
              <a:rPr lang="zh-CN" altLang="en-US" dirty="0">
                <a:solidFill>
                  <a:srgbClr val="5F5F5F"/>
                </a:solidFill>
              </a:rPr>
              <a:t>带 </a:t>
            </a:r>
            <a:r>
              <a:rPr lang="en-US" altLang="zh-CN" dirty="0">
                <a:solidFill>
                  <a:srgbClr val="5F5F5F"/>
                </a:solidFill>
              </a:rPr>
              <a:t>1 </a:t>
            </a:r>
            <a:r>
              <a:rPr lang="zh-CN" altLang="en-US" dirty="0">
                <a:solidFill>
                  <a:srgbClr val="5F5F5F"/>
                </a:solidFill>
              </a:rPr>
              <a:t>路报警输出和 </a:t>
            </a:r>
            <a:r>
              <a:rPr lang="en-US" altLang="zh-CN" dirty="0">
                <a:solidFill>
                  <a:srgbClr val="5F5F5F"/>
                </a:solidFill>
              </a:rPr>
              <a:t>1 </a:t>
            </a:r>
            <a:r>
              <a:rPr lang="zh-CN" altLang="en-US" dirty="0">
                <a:solidFill>
                  <a:srgbClr val="5F5F5F"/>
                </a:solidFill>
              </a:rPr>
              <a:t>路报警输入接口，触发外接警灯和接受联动； </a:t>
            </a:r>
          </a:p>
          <a:p>
            <a:pPr marL="285750" indent="-285750">
              <a:buFont typeface="Arial" panose="020B0604020202020204" pitchFamily="34" charset="0"/>
              <a:buChar char="•"/>
            </a:pPr>
            <a:r>
              <a:rPr lang="zh-CN" altLang="en-US" dirty="0">
                <a:solidFill>
                  <a:srgbClr val="5F5F5F"/>
                </a:solidFill>
              </a:rPr>
              <a:t>标准 </a:t>
            </a:r>
            <a:r>
              <a:rPr lang="en-US" altLang="zh-CN" dirty="0">
                <a:solidFill>
                  <a:srgbClr val="5F5F5F"/>
                </a:solidFill>
              </a:rPr>
              <a:t>RJ45 </a:t>
            </a:r>
            <a:r>
              <a:rPr lang="zh-CN" altLang="en-US" dirty="0">
                <a:solidFill>
                  <a:srgbClr val="5F5F5F"/>
                </a:solidFill>
              </a:rPr>
              <a:t>接口，有以太网口的地方即可接</a:t>
            </a:r>
            <a:r>
              <a:rPr lang="zh-CN" altLang="en-US" dirty="0" smtClean="0">
                <a:solidFill>
                  <a:srgbClr val="5F5F5F"/>
                </a:solidFill>
              </a:rPr>
              <a:t>入。</a:t>
            </a:r>
            <a:endParaRPr lang="zh-CN" altLang="en-US" dirty="0">
              <a:solidFill>
                <a:srgbClr val="5F5F5F"/>
              </a:solidFill>
            </a:endParaRPr>
          </a:p>
        </p:txBody>
      </p:sp>
      <p:sp>
        <p:nvSpPr>
          <p:cNvPr id="13" name="等腰三角形 12"/>
          <p:cNvSpPr/>
          <p:nvPr/>
        </p:nvSpPr>
        <p:spPr>
          <a:xfrm rot="5400000">
            <a:off x="729256" y="3732181"/>
            <a:ext cx="309372" cy="266700"/>
          </a:xfrm>
          <a:prstGeom prst="triangle">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文本框 22"/>
          <p:cNvSpPr txBox="1"/>
          <p:nvPr/>
        </p:nvSpPr>
        <p:spPr>
          <a:xfrm>
            <a:off x="1063554" y="3693482"/>
            <a:ext cx="1562100" cy="338554"/>
          </a:xfrm>
          <a:prstGeom prst="rect">
            <a:avLst/>
          </a:prstGeom>
          <a:noFill/>
        </p:spPr>
        <p:txBody>
          <a:bodyPr wrap="square" rtlCol="0">
            <a:spAutoFit/>
          </a:bodyPr>
          <a:lstStyle/>
          <a:p>
            <a:r>
              <a:rPr lang="zh-CN" altLang="en-US" sz="1600" b="1" dirty="0" smtClean="0">
                <a:solidFill>
                  <a:srgbClr val="036EB8"/>
                </a:solidFill>
                <a:latin typeface="微软雅黑" panose="020B0503020204020204" pitchFamily="34" charset="-122"/>
                <a:ea typeface="微软雅黑" panose="020B0503020204020204" pitchFamily="34" charset="-122"/>
              </a:rPr>
              <a:t>性能参数</a:t>
            </a:r>
            <a:endParaRPr lang="en-US" sz="1600" b="1" dirty="0">
              <a:solidFill>
                <a:srgbClr val="036EB8"/>
              </a:solidFill>
              <a:latin typeface="微软雅黑" panose="020B0503020204020204" pitchFamily="34" charset="-122"/>
              <a:ea typeface="微软雅黑" panose="020B0503020204020204" pitchFamily="34" charset="-122"/>
            </a:endParaRPr>
          </a:p>
        </p:txBody>
      </p:sp>
      <p:graphicFrame>
        <p:nvGraphicFramePr>
          <p:cNvPr id="15" name="表格 14"/>
          <p:cNvGraphicFramePr>
            <a:graphicFrameLocks noGrp="1"/>
          </p:cNvGraphicFramePr>
          <p:nvPr>
            <p:extLst>
              <p:ext uri="{D42A27DB-BD31-4B8C-83A1-F6EECF244321}">
                <p14:modId xmlns="" xmlns:p14="http://schemas.microsoft.com/office/powerpoint/2010/main" val="2638271682"/>
              </p:ext>
            </p:extLst>
          </p:nvPr>
        </p:nvGraphicFramePr>
        <p:xfrm>
          <a:off x="682625" y="4228672"/>
          <a:ext cx="6095187" cy="4290998"/>
        </p:xfrm>
        <a:graphic>
          <a:graphicData uri="http://schemas.openxmlformats.org/drawingml/2006/table">
            <a:tbl>
              <a:tblPr firstRow="1" bandRow="1">
                <a:tableStyleId>{073A0DAA-6AF3-43AB-8588-CEC1D06C72B9}</a:tableStyleId>
              </a:tblPr>
              <a:tblGrid>
                <a:gridCol w="1746426"/>
                <a:gridCol w="4348761"/>
              </a:tblGrid>
              <a:tr h="287908">
                <a:tc>
                  <a:txBody>
                    <a:bodyPr/>
                    <a:lstStyle/>
                    <a:p>
                      <a:pPr algn="ctr">
                        <a:lnSpc>
                          <a:spcPct val="150000"/>
                        </a:lnSpc>
                      </a:pPr>
                      <a:r>
                        <a:rPr lang="zh-CN" altLang="en-US" sz="1400" dirty="0" smtClean="0">
                          <a:latin typeface="微软雅黑" panose="020B0503020204020204" pitchFamily="34" charset="-122"/>
                          <a:ea typeface="微软雅黑" panose="020B0503020204020204" pitchFamily="34" charset="-122"/>
                        </a:rPr>
                        <a:t>参数</a:t>
                      </a:r>
                    </a:p>
                  </a:txBody>
                  <a:tcPr anchor="ctr">
                    <a:solidFill>
                      <a:srgbClr val="036EB8"/>
                    </a:solidFill>
                  </a:tcPr>
                </a:tc>
                <a:tc>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en-US" altLang="zh-CN" sz="1400" dirty="0" smtClean="0">
                          <a:latin typeface="微软雅黑" panose="020B0503020204020204" pitchFamily="34" charset="-122"/>
                          <a:ea typeface="微软雅黑" panose="020B0503020204020204" pitchFamily="34" charset="-122"/>
                        </a:rPr>
                        <a:t>XC-9031V</a:t>
                      </a:r>
                    </a:p>
                  </a:txBody>
                  <a:tcPr anchor="ctr">
                    <a:solidFill>
                      <a:srgbClr val="036EB8"/>
                    </a:solidFill>
                  </a:tcPr>
                </a:tc>
              </a:tr>
              <a:tr h="466155">
                <a:tc>
                  <a:txBody>
                    <a:bodyPr/>
                    <a:lstStyle/>
                    <a:p>
                      <a:pPr algn="ctr" fontAlgn="ctr"/>
                      <a:r>
                        <a:rPr lang="en-US" sz="1400" u="none" strike="noStrike" dirty="0">
                          <a:effectLst/>
                          <a:latin typeface="微软雅黑" panose="020B0503020204020204" pitchFamily="34" charset="-122"/>
                          <a:ea typeface="微软雅黑" panose="020B0503020204020204" pitchFamily="34" charset="-122"/>
                        </a:rPr>
                        <a:t>电源输入</a:t>
                      </a:r>
                    </a:p>
                  </a:txBody>
                  <a:tcPr marL="9525" marR="9525" marT="9525" marB="0" anchor="ctr"/>
                </a:tc>
                <a:tc>
                  <a:txBody>
                    <a:bodyPr/>
                    <a:lstStyle/>
                    <a:p>
                      <a:pPr algn="ctr" fontAlgn="ctr"/>
                      <a:r>
                        <a:rPr lang="en-US" sz="1400" u="none" strike="noStrike" dirty="0">
                          <a:effectLst/>
                          <a:latin typeface="微软雅黑" panose="020B0503020204020204" pitchFamily="34" charset="-122"/>
                          <a:ea typeface="微软雅黑" panose="020B0503020204020204" pitchFamily="34" charset="-122"/>
                        </a:rPr>
                        <a:t>12V/2A</a:t>
                      </a:r>
                    </a:p>
                  </a:txBody>
                  <a:tcPr marL="9525" marR="9525" marT="9525" marB="0" anchor="ctr"/>
                </a:tc>
              </a:tr>
              <a:tr h="540338">
                <a:tc>
                  <a:txBody>
                    <a:bodyPr/>
                    <a:lstStyle/>
                    <a:p>
                      <a:pPr algn="ctr" fontAlgn="ctr"/>
                      <a:r>
                        <a:rPr lang="en-US" sz="1400" u="none" strike="noStrike">
                          <a:effectLst/>
                          <a:latin typeface="微软雅黑" panose="020B0503020204020204" pitchFamily="34" charset="-122"/>
                          <a:ea typeface="微软雅黑" panose="020B0503020204020204" pitchFamily="34" charset="-122"/>
                        </a:rPr>
                        <a:t>网络通讯协议</a:t>
                      </a:r>
                    </a:p>
                  </a:txBody>
                  <a:tcPr marL="9525" marR="9525" marT="9525" marB="0" anchor="ctr"/>
                </a:tc>
                <a:tc>
                  <a:txBody>
                    <a:bodyPr/>
                    <a:lstStyle/>
                    <a:p>
                      <a:pPr algn="ctr" fontAlgn="ctr"/>
                      <a:r>
                        <a:rPr lang="en-US" sz="1400" u="none" strike="noStrike">
                          <a:effectLst/>
                          <a:latin typeface="微软雅黑" panose="020B0503020204020204" pitchFamily="34" charset="-122"/>
                          <a:ea typeface="微软雅黑" panose="020B0503020204020204" pitchFamily="34" charset="-122"/>
                        </a:rPr>
                        <a:t>TCP、UDP、ARP、ICMP、IGMP、HTTP、FTP、SIP</a:t>
                      </a:r>
                    </a:p>
                  </a:txBody>
                  <a:tcPr marL="9525" marR="9525" marT="9525" marB="0" anchor="ctr"/>
                </a:tc>
              </a:tr>
              <a:tr h="466633">
                <a:tc>
                  <a:txBody>
                    <a:bodyPr/>
                    <a:lstStyle/>
                    <a:p>
                      <a:pPr algn="ctr" fontAlgn="ctr"/>
                      <a:r>
                        <a:rPr lang="en-US" sz="1400" u="none" strike="noStrike">
                          <a:effectLst/>
                          <a:latin typeface="微软雅黑" panose="020B0503020204020204" pitchFamily="34" charset="-122"/>
                          <a:ea typeface="微软雅黑" panose="020B0503020204020204" pitchFamily="34" charset="-122"/>
                        </a:rPr>
                        <a:t>音频编码</a:t>
                      </a:r>
                    </a:p>
                  </a:txBody>
                  <a:tcPr marL="9525" marR="9525" marT="9525" marB="0" anchor="ctr"/>
                </a:tc>
                <a:tc>
                  <a:txBody>
                    <a:bodyPr/>
                    <a:lstStyle/>
                    <a:p>
                      <a:pPr algn="ctr" fontAlgn="ctr"/>
                      <a:r>
                        <a:rPr lang="en-US" sz="1400" u="none" strike="noStrike">
                          <a:effectLst/>
                          <a:latin typeface="微软雅黑" panose="020B0503020204020204" pitchFamily="34" charset="-122"/>
                          <a:ea typeface="微软雅黑" panose="020B0503020204020204" pitchFamily="34" charset="-122"/>
                        </a:rPr>
                        <a:t>MP2/MP3/PCM/ADPCM</a:t>
                      </a:r>
                    </a:p>
                  </a:txBody>
                  <a:tcPr marL="9525" marR="9525" marT="9525" marB="0" anchor="ctr"/>
                </a:tc>
              </a:tr>
              <a:tr h="540816">
                <a:tc>
                  <a:txBody>
                    <a:bodyPr/>
                    <a:lstStyle/>
                    <a:p>
                      <a:pPr algn="ctr" fontAlgn="ctr"/>
                      <a:r>
                        <a:rPr lang="en-US" sz="1400" u="none" strike="noStrike">
                          <a:effectLst/>
                          <a:latin typeface="微软雅黑" panose="020B0503020204020204" pitchFamily="34" charset="-122"/>
                          <a:ea typeface="微软雅黑" panose="020B0503020204020204" pitchFamily="34" charset="-122"/>
                        </a:rPr>
                        <a:t>音频采样、位率</a:t>
                      </a:r>
                    </a:p>
                  </a:txBody>
                  <a:tcPr marL="9525" marR="9525" marT="9525" marB="0" anchor="ctr"/>
                </a:tc>
                <a:tc>
                  <a:txBody>
                    <a:bodyPr/>
                    <a:lstStyle/>
                    <a:p>
                      <a:pPr algn="ctr" fontAlgn="ctr"/>
                      <a:r>
                        <a:rPr lang="en-US" sz="1400" u="none" strike="noStrike">
                          <a:effectLst/>
                          <a:latin typeface="微软雅黑" panose="020B0503020204020204" pitchFamily="34" charset="-122"/>
                          <a:ea typeface="微软雅黑" panose="020B0503020204020204" pitchFamily="34" charset="-122"/>
                        </a:rPr>
                        <a:t>8kHz～44.1kHz, 16bit, 8kbps-320kbps</a:t>
                      </a:r>
                    </a:p>
                  </a:txBody>
                  <a:tcPr marL="9525" marR="9525" marT="9525" marB="0" anchor="ctr"/>
                </a:tc>
              </a:tr>
              <a:tr h="466633">
                <a:tc>
                  <a:txBody>
                    <a:bodyPr/>
                    <a:lstStyle/>
                    <a:p>
                      <a:pPr algn="ctr" fontAlgn="ctr"/>
                      <a:r>
                        <a:rPr lang="en-US" sz="1400" u="none" strike="noStrike">
                          <a:effectLst/>
                          <a:latin typeface="微软雅黑" panose="020B0503020204020204" pitchFamily="34" charset="-122"/>
                          <a:ea typeface="微软雅黑" panose="020B0503020204020204" pitchFamily="34" charset="-122"/>
                        </a:rPr>
                        <a:t>视频传输位率</a:t>
                      </a:r>
                    </a:p>
                  </a:txBody>
                  <a:tcPr marL="9525" marR="9525" marT="9525" marB="0" anchor="ctr"/>
                </a:tc>
                <a:tc>
                  <a:txBody>
                    <a:bodyPr/>
                    <a:lstStyle/>
                    <a:p>
                      <a:pPr algn="ctr" fontAlgn="ctr"/>
                      <a:r>
                        <a:rPr lang="en-US" sz="1400" u="none" strike="noStrike">
                          <a:effectLst/>
                          <a:latin typeface="微软雅黑" panose="020B0503020204020204" pitchFamily="34" charset="-122"/>
                          <a:ea typeface="微软雅黑" panose="020B0503020204020204" pitchFamily="34" charset="-122"/>
                        </a:rPr>
                        <a:t>96Kbps-2048Kbps</a:t>
                      </a:r>
                    </a:p>
                  </a:txBody>
                  <a:tcPr marL="9525" marR="9525" marT="9525" marB="0" anchor="ctr"/>
                </a:tc>
              </a:tr>
              <a:tr h="466155">
                <a:tc>
                  <a:txBody>
                    <a:bodyPr/>
                    <a:lstStyle/>
                    <a:p>
                      <a:pPr algn="ctr" fontAlgn="ctr"/>
                      <a:r>
                        <a:rPr lang="en-US" sz="1400" u="none" strike="noStrike">
                          <a:effectLst/>
                          <a:latin typeface="微软雅黑" panose="020B0503020204020204" pitchFamily="34" charset="-122"/>
                          <a:ea typeface="微软雅黑" panose="020B0503020204020204" pitchFamily="34" charset="-122"/>
                        </a:rPr>
                        <a:t>摄像头</a:t>
                      </a:r>
                    </a:p>
                  </a:txBody>
                  <a:tcPr marL="9525" marR="9525" marT="9525" marB="0" anchor="ctr"/>
                </a:tc>
                <a:tc>
                  <a:txBody>
                    <a:bodyPr/>
                    <a:lstStyle/>
                    <a:p>
                      <a:pPr algn="ctr" fontAlgn="ctr"/>
                      <a:r>
                        <a:rPr lang="en-US" sz="1400" u="none" strike="noStrike">
                          <a:effectLst/>
                          <a:latin typeface="微软雅黑" panose="020B0503020204020204" pitchFamily="34" charset="-122"/>
                          <a:ea typeface="微软雅黑" panose="020B0503020204020204" pitchFamily="34" charset="-122"/>
                        </a:rPr>
                        <a:t>CMOS 500W 像素</a:t>
                      </a:r>
                    </a:p>
                  </a:txBody>
                  <a:tcPr marL="9525" marR="9525" marT="9525" marB="0" anchor="ctr"/>
                </a:tc>
              </a:tr>
              <a:tr h="466633">
                <a:tc>
                  <a:txBody>
                    <a:bodyPr/>
                    <a:lstStyle/>
                    <a:p>
                      <a:pPr algn="ctr" fontAlgn="ctr"/>
                      <a:r>
                        <a:rPr lang="en-US" sz="1400" u="none" strike="noStrike">
                          <a:effectLst/>
                          <a:latin typeface="微软雅黑" panose="020B0503020204020204" pitchFamily="34" charset="-122"/>
                          <a:ea typeface="微软雅黑" panose="020B0503020204020204" pitchFamily="34" charset="-122"/>
                        </a:rPr>
                        <a:t>网络声音延迟</a:t>
                      </a:r>
                    </a:p>
                  </a:txBody>
                  <a:tcPr marL="9525" marR="9525" marT="9525" marB="0" anchor="ctr"/>
                </a:tc>
                <a:tc>
                  <a:txBody>
                    <a:bodyPr/>
                    <a:lstStyle/>
                    <a:p>
                      <a:pPr algn="ctr" fontAlgn="ctr"/>
                      <a:r>
                        <a:rPr lang="en-US" sz="1400" u="none" strike="noStrike">
                          <a:effectLst/>
                          <a:latin typeface="微软雅黑" panose="020B0503020204020204" pitchFamily="34" charset="-122"/>
                          <a:ea typeface="微软雅黑" panose="020B0503020204020204" pitchFamily="34" charset="-122"/>
                        </a:rPr>
                        <a:t>对讲延迟≤30ms</a:t>
                      </a:r>
                    </a:p>
                  </a:txBody>
                  <a:tcPr marL="9525" marR="9525" marT="9525" marB="0" anchor="ctr"/>
                </a:tc>
              </a:tr>
              <a:tr h="466155">
                <a:tc>
                  <a:txBody>
                    <a:bodyPr/>
                    <a:lstStyle/>
                    <a:p>
                      <a:pPr algn="ctr" fontAlgn="ctr"/>
                      <a:r>
                        <a:rPr lang="en-US" sz="1400" u="none" strike="noStrike" dirty="0">
                          <a:effectLst/>
                          <a:latin typeface="微软雅黑" panose="020B0503020204020204" pitchFamily="34" charset="-122"/>
                          <a:ea typeface="微软雅黑" panose="020B0503020204020204" pitchFamily="34" charset="-122"/>
                        </a:rPr>
                        <a:t>显示屏</a:t>
                      </a:r>
                    </a:p>
                  </a:txBody>
                  <a:tcPr marL="9525" marR="9525" marT="9525" marB="0" anchor="ctr"/>
                </a:tc>
                <a:tc>
                  <a:txBody>
                    <a:bodyPr/>
                    <a:lstStyle/>
                    <a:p>
                      <a:pPr algn="ctr" fontAlgn="ctr"/>
                      <a:r>
                        <a:rPr lang="en-US" sz="1400" u="none" strike="noStrike" dirty="0">
                          <a:effectLst/>
                          <a:latin typeface="微软雅黑" panose="020B0503020204020204" pitchFamily="34" charset="-122"/>
                          <a:ea typeface="微软雅黑" panose="020B0503020204020204" pitchFamily="34" charset="-122"/>
                        </a:rPr>
                        <a:t>TFT 10.1"LCD 1280x800</a:t>
                      </a:r>
                    </a:p>
                  </a:txBody>
                  <a:tcPr marL="9525" marR="9525" marT="9525" marB="0" anchor="ctr"/>
                </a:tc>
              </a:tr>
            </a:tbl>
          </a:graphicData>
        </a:graphic>
      </p:graphicFrame>
      <p:sp>
        <p:nvSpPr>
          <p:cNvPr id="29" name="矩形 28"/>
          <p:cNvSpPr/>
          <p:nvPr/>
        </p:nvSpPr>
        <p:spPr>
          <a:xfrm>
            <a:off x="8262215" y="1181100"/>
            <a:ext cx="528320" cy="758825"/>
          </a:xfrm>
          <a:prstGeom prst="rect">
            <a:avLst/>
          </a:prstGeom>
          <a:noFill/>
          <a:ln w="34925">
            <a:solidFill>
              <a:srgbClr val="CED1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组合 29"/>
          <p:cNvGrpSpPr/>
          <p:nvPr/>
        </p:nvGrpSpPr>
        <p:grpSpPr>
          <a:xfrm>
            <a:off x="8403207" y="1299684"/>
            <a:ext cx="5879463" cy="589441"/>
            <a:chOff x="876937" y="2070100"/>
            <a:chExt cx="5879463" cy="457200"/>
          </a:xfrm>
        </p:grpSpPr>
        <p:sp>
          <p:nvSpPr>
            <p:cNvPr id="31" name="任意多边形 30"/>
            <p:cNvSpPr/>
            <p:nvPr/>
          </p:nvSpPr>
          <p:spPr>
            <a:xfrm>
              <a:off x="966644" y="2070100"/>
              <a:ext cx="5789756" cy="457200"/>
            </a:xfrm>
            <a:custGeom>
              <a:avLst/>
              <a:gdLst>
                <a:gd name="connsiteX0" fmla="*/ 0 w 5789756"/>
                <a:gd name="connsiteY0" fmla="*/ 0 h 457200"/>
                <a:gd name="connsiteX1" fmla="*/ 5789756 w 5789756"/>
                <a:gd name="connsiteY1" fmla="*/ 0 h 457200"/>
                <a:gd name="connsiteX2" fmla="*/ 5789756 w 5789756"/>
                <a:gd name="connsiteY2" fmla="*/ 457200 h 457200"/>
                <a:gd name="connsiteX3" fmla="*/ 93428 w 578975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5789756" h="457200">
                  <a:moveTo>
                    <a:pt x="0" y="0"/>
                  </a:moveTo>
                  <a:lnTo>
                    <a:pt x="5789756" y="0"/>
                  </a:lnTo>
                  <a:lnTo>
                    <a:pt x="5789756" y="457200"/>
                  </a:lnTo>
                  <a:lnTo>
                    <a:pt x="93428" y="457200"/>
                  </a:lnTo>
                  <a:close/>
                </a:path>
              </a:pathLst>
            </a:cu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任意多边形 31"/>
            <p:cNvSpPr/>
            <p:nvPr/>
          </p:nvSpPr>
          <p:spPr>
            <a:xfrm>
              <a:off x="876937" y="2070100"/>
              <a:ext cx="145501" cy="457200"/>
            </a:xfrm>
            <a:custGeom>
              <a:avLst/>
              <a:gdLst>
                <a:gd name="connsiteX0" fmla="*/ 0 w 145501"/>
                <a:gd name="connsiteY0" fmla="*/ 0 h 457200"/>
                <a:gd name="connsiteX1" fmla="*/ 45763 w 145501"/>
                <a:gd name="connsiteY1" fmla="*/ 0 h 457200"/>
                <a:gd name="connsiteX2" fmla="*/ 145501 w 145501"/>
                <a:gd name="connsiteY2" fmla="*/ 457200 h 457200"/>
                <a:gd name="connsiteX3" fmla="*/ 0 w 145501"/>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145501" h="457200">
                  <a:moveTo>
                    <a:pt x="0" y="0"/>
                  </a:moveTo>
                  <a:lnTo>
                    <a:pt x="45763" y="0"/>
                  </a:lnTo>
                  <a:lnTo>
                    <a:pt x="145501" y="457200"/>
                  </a:lnTo>
                  <a:lnTo>
                    <a:pt x="0" y="457200"/>
                  </a:lnTo>
                  <a:close/>
                </a:path>
              </a:pathLst>
            </a:custGeom>
            <a:solidFill>
              <a:srgbClr val="F39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文本框 30"/>
          <p:cNvSpPr txBox="1"/>
          <p:nvPr/>
        </p:nvSpPr>
        <p:spPr>
          <a:xfrm>
            <a:off x="8931527" y="1394349"/>
            <a:ext cx="5351143" cy="400110"/>
          </a:xfrm>
          <a:prstGeom prst="rect">
            <a:avLst/>
          </a:prstGeom>
          <a:noFill/>
        </p:spPr>
        <p:txBody>
          <a:bodyPr wrap="square" rtlCol="0">
            <a:spAutoFit/>
          </a:bodyPr>
          <a:lstStyle/>
          <a:p>
            <a:r>
              <a:rPr lang="zh-CN" altLang="zh-CN" sz="2000" b="1" dirty="0" smtClean="0">
                <a:solidFill>
                  <a:schemeClr val="bg1"/>
                </a:solidFill>
                <a:latin typeface="微软雅黑" pitchFamily="34" charset="-122"/>
                <a:ea typeface="微软雅黑" pitchFamily="34" charset="-122"/>
              </a:rPr>
              <a:t>紧急呼叫与广播平台</a:t>
            </a:r>
            <a:endParaRPr lang="zh-CN" altLang="en-US" sz="2000" b="1" kern="5000" dirty="0">
              <a:solidFill>
                <a:schemeClr val="bg1"/>
              </a:solidFill>
              <a:latin typeface="微软雅黑" pitchFamily="34" charset="-122"/>
              <a:ea typeface="微软雅黑" pitchFamily="34" charset="-122"/>
              <a:sym typeface="+mn-ea"/>
            </a:endParaRPr>
          </a:p>
        </p:txBody>
      </p:sp>
      <p:sp>
        <p:nvSpPr>
          <p:cNvPr id="34" name="等腰三角形 33"/>
          <p:cNvSpPr/>
          <p:nvPr/>
        </p:nvSpPr>
        <p:spPr>
          <a:xfrm rot="5400000">
            <a:off x="8609113" y="1507173"/>
            <a:ext cx="202375" cy="174461"/>
          </a:xfrm>
          <a:prstGeom prst="triangle">
            <a:avLst/>
          </a:prstGeom>
          <a:solidFill>
            <a:srgbClr val="F39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8202304" y="2074458"/>
            <a:ext cx="6100550" cy="1363065"/>
          </a:xfrm>
          <a:prstGeom prst="rect">
            <a:avLst/>
          </a:prstGeom>
          <a:noFill/>
        </p:spPr>
        <p:txBody>
          <a:bodyPr wrap="square" rtlCol="0">
            <a:spAutoFit/>
          </a:bodyPr>
          <a:lstStyle/>
          <a:p>
            <a:pPr>
              <a:lnSpc>
                <a:spcPct val="120000"/>
              </a:lnSpc>
            </a:pPr>
            <a:r>
              <a:rPr lang="zh-CN" altLang="en-US" sz="1400" dirty="0" smtClean="0">
                <a:solidFill>
                  <a:schemeClr val="bg1">
                    <a:lumMod val="50000"/>
                  </a:schemeClr>
                </a:solidFill>
                <a:latin typeface="微软雅黑" pitchFamily="34" charset="-122"/>
                <a:ea typeface="微软雅黑" pitchFamily="34" charset="-122"/>
              </a:rPr>
              <a:t>紧急呼叫与广播平台</a:t>
            </a:r>
            <a:r>
              <a:rPr lang="zh-CN" altLang="zh-CN" sz="1400" dirty="0" smtClean="0">
                <a:solidFill>
                  <a:schemeClr val="bg1">
                    <a:lumMod val="50000"/>
                  </a:schemeClr>
                </a:solidFill>
                <a:latin typeface="微软雅黑" pitchFamily="34" charset="-122"/>
                <a:ea typeface="微软雅黑" pitchFamily="34" charset="-122"/>
              </a:rPr>
              <a:t>采用领先的 </a:t>
            </a:r>
            <a:r>
              <a:rPr lang="en-US" altLang="zh-CN" sz="1400" dirty="0" smtClean="0">
                <a:solidFill>
                  <a:schemeClr val="bg1">
                    <a:lumMod val="50000"/>
                  </a:schemeClr>
                </a:solidFill>
                <a:latin typeface="微软雅黑" pitchFamily="34" charset="-122"/>
                <a:ea typeface="微软雅黑" pitchFamily="34" charset="-122"/>
              </a:rPr>
              <a:t>IPAudio™</a:t>
            </a:r>
            <a:r>
              <a:rPr lang="zh-CN" altLang="zh-CN" sz="1400" dirty="0" smtClean="0">
                <a:solidFill>
                  <a:schemeClr val="bg1">
                    <a:lumMod val="50000"/>
                  </a:schemeClr>
                </a:solidFill>
                <a:latin typeface="微软雅黑" pitchFamily="34" charset="-122"/>
                <a:ea typeface="微软雅黑" pitchFamily="34" charset="-122"/>
              </a:rPr>
              <a:t>技术，将音频信号以数据包形式在局域网和广域网上进行传送，是一套纯数字传输系统。它解决了传统对讲广播系统存在的传输距离有限、易受干扰等问题。该系统结构清晰</a:t>
            </a:r>
            <a:r>
              <a:rPr lang="en-US" altLang="zh-CN" sz="1400" dirty="0" smtClean="0">
                <a:solidFill>
                  <a:schemeClr val="bg1">
                    <a:lumMod val="50000"/>
                  </a:schemeClr>
                </a:solidFill>
                <a:latin typeface="微软雅黑" pitchFamily="34" charset="-122"/>
                <a:ea typeface="微软雅黑" pitchFamily="34" charset="-122"/>
              </a:rPr>
              <a:t>, </a:t>
            </a:r>
            <a:r>
              <a:rPr lang="zh-CN" altLang="zh-CN" sz="1400" dirty="0" smtClean="0">
                <a:solidFill>
                  <a:schemeClr val="bg1">
                    <a:lumMod val="50000"/>
                  </a:schemeClr>
                </a:solidFill>
                <a:latin typeface="微软雅黑" pitchFamily="34" charset="-122"/>
                <a:ea typeface="微软雅黑" pitchFamily="34" charset="-122"/>
              </a:rPr>
              <a:t>只需将终端接入计算机网络即可构成功能强大的数字化通讯系统，每个接入点无需单独布线，实现计算机网络、内部通信和公共广播的多网合一。</a:t>
            </a:r>
          </a:p>
        </p:txBody>
      </p:sp>
      <p:sp>
        <p:nvSpPr>
          <p:cNvPr id="36" name="等腰三角形 35"/>
          <p:cNvSpPr/>
          <p:nvPr/>
        </p:nvSpPr>
        <p:spPr>
          <a:xfrm rot="5400000">
            <a:off x="8303764" y="3663942"/>
            <a:ext cx="309372" cy="266700"/>
          </a:xfrm>
          <a:prstGeom prst="triangle">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文本框 22"/>
          <p:cNvSpPr txBox="1"/>
          <p:nvPr/>
        </p:nvSpPr>
        <p:spPr>
          <a:xfrm>
            <a:off x="8638062" y="3625243"/>
            <a:ext cx="1562100" cy="338554"/>
          </a:xfrm>
          <a:prstGeom prst="rect">
            <a:avLst/>
          </a:prstGeom>
          <a:noFill/>
        </p:spPr>
        <p:txBody>
          <a:bodyPr wrap="square" rtlCol="0">
            <a:spAutoFit/>
          </a:bodyPr>
          <a:lstStyle/>
          <a:p>
            <a:r>
              <a:rPr lang="zh-CN" altLang="en-US" sz="1600" b="1" dirty="0" smtClean="0">
                <a:solidFill>
                  <a:srgbClr val="036EB8"/>
                </a:solidFill>
                <a:latin typeface="微软雅黑" panose="020B0503020204020204" pitchFamily="34" charset="-122"/>
                <a:ea typeface="微软雅黑" panose="020B0503020204020204" pitchFamily="34" charset="-122"/>
              </a:rPr>
              <a:t>产品特色</a:t>
            </a:r>
            <a:endParaRPr lang="en-US" sz="1600" b="1" dirty="0">
              <a:solidFill>
                <a:srgbClr val="036EB8"/>
              </a:solidFill>
              <a:latin typeface="微软雅黑" panose="020B0503020204020204" pitchFamily="34" charset="-122"/>
              <a:ea typeface="微软雅黑" panose="020B0503020204020204" pitchFamily="34" charset="-122"/>
            </a:endParaRPr>
          </a:p>
        </p:txBody>
      </p:sp>
      <p:sp>
        <p:nvSpPr>
          <p:cNvPr id="38" name="文本框 20"/>
          <p:cNvSpPr txBox="1"/>
          <p:nvPr/>
        </p:nvSpPr>
        <p:spPr>
          <a:xfrm>
            <a:off x="8340821" y="4153865"/>
            <a:ext cx="6120680" cy="4645887"/>
          </a:xfrm>
          <a:prstGeom prst="rect">
            <a:avLst/>
          </a:prstGeom>
          <a:noFill/>
        </p:spPr>
        <p:txBody>
          <a:bodyPr wrap="square" rtlCol="0">
            <a:spAutoFit/>
          </a:bodyPr>
          <a:lstStyle>
            <a:defPPr>
              <a:defRPr lang="en-US"/>
            </a:defPPr>
            <a:lvl1pPr>
              <a:lnSpc>
                <a:spcPct val="120000"/>
              </a:lnSpc>
              <a:defRPr sz="1400">
                <a:solidFill>
                  <a:schemeClr val="bg1">
                    <a:lumMod val="50000"/>
                  </a:schemeClr>
                </a:solidFill>
                <a:latin typeface="微软雅黑" panose="020B0503020204020204" pitchFamily="34" charset="-122"/>
                <a:ea typeface="微软雅黑" panose="020B0503020204020204" pitchFamily="34" charset="-122"/>
              </a:defRPr>
            </a:lvl1pPr>
          </a:lstStyle>
          <a:p>
            <a:pPr lvl="0">
              <a:lnSpc>
                <a:spcPct val="125000"/>
              </a:lnSpc>
              <a:buFont typeface="Arial" pitchFamily="34" charset="0"/>
              <a:buChar char="•"/>
            </a:pPr>
            <a:r>
              <a:rPr lang="zh-CN" altLang="zh-CN" dirty="0" smtClean="0"/>
              <a:t>功能方面：涵盖传统对讲广播系统功能，包含音频流点播服务、计划任务处理、终端管理和权限管理等功能</a:t>
            </a:r>
            <a:r>
              <a:rPr lang="zh-CN" altLang="en-US" dirty="0" smtClean="0"/>
              <a:t>；</a:t>
            </a:r>
            <a:r>
              <a:rPr lang="en-US" altLang="zh-CN" baseline="30000" dirty="0" smtClean="0"/>
              <a:t> </a:t>
            </a:r>
            <a:endParaRPr lang="zh-CN" altLang="zh-CN" dirty="0" smtClean="0"/>
          </a:p>
          <a:p>
            <a:pPr lvl="0">
              <a:lnSpc>
                <a:spcPct val="125000"/>
              </a:lnSpc>
              <a:buFont typeface="Arial" pitchFamily="34" charset="0"/>
              <a:buChar char="•"/>
            </a:pPr>
            <a:r>
              <a:rPr lang="zh-CN" altLang="zh-CN" dirty="0" smtClean="0"/>
              <a:t>传输方面：音频传输距离无限延伸，可运行在跨网关的局域网和 </a:t>
            </a:r>
            <a:r>
              <a:rPr lang="en-US" altLang="zh-CN" dirty="0" smtClean="0"/>
              <a:t>Internet </a:t>
            </a:r>
            <a:r>
              <a:rPr lang="zh-CN" altLang="zh-CN" dirty="0" smtClean="0"/>
              <a:t>网上，支持大范围的重要型应用，从主校区到分校区集中控制广播，从公司总部到各个地区分部的同声广播，实现快速、可靠的信息沟通。每路节目占用带宽仅</a:t>
            </a:r>
            <a:r>
              <a:rPr lang="en-US" altLang="zh-CN" dirty="0" smtClean="0"/>
              <a:t>0.1Mbps</a:t>
            </a:r>
            <a:r>
              <a:rPr lang="zh-CN" altLang="zh-CN" dirty="0" smtClean="0"/>
              <a:t>；</a:t>
            </a:r>
          </a:p>
          <a:p>
            <a:pPr>
              <a:lnSpc>
                <a:spcPct val="125000"/>
              </a:lnSpc>
              <a:buFont typeface="Arial" pitchFamily="34" charset="0"/>
              <a:buChar char="•"/>
            </a:pPr>
            <a:r>
              <a:rPr lang="en-US" altLang="zh-CN" baseline="30000" dirty="0" smtClean="0"/>
              <a:t> </a:t>
            </a:r>
            <a:r>
              <a:rPr lang="zh-CN" altLang="zh-CN" dirty="0" smtClean="0"/>
              <a:t>音质方面：终端输出音质接近 </a:t>
            </a:r>
            <a:r>
              <a:rPr lang="en-US" altLang="zh-CN" dirty="0" smtClean="0"/>
              <a:t>CD </a:t>
            </a:r>
            <a:r>
              <a:rPr lang="zh-CN" altLang="zh-CN" dirty="0" smtClean="0"/>
              <a:t>级</a:t>
            </a:r>
            <a:r>
              <a:rPr lang="en-US" altLang="zh-CN" dirty="0" smtClean="0"/>
              <a:t>(44.1K, 16bit), </a:t>
            </a:r>
            <a:r>
              <a:rPr lang="zh-CN" altLang="zh-CN" dirty="0" smtClean="0"/>
              <a:t>更适合于音乐欣赏和听力训练，如高考、大学英语四六级考试听力播放，每个发音都清晰可辨，不再为含混不清的声音所困扰；</a:t>
            </a:r>
          </a:p>
          <a:p>
            <a:pPr>
              <a:lnSpc>
                <a:spcPct val="125000"/>
              </a:lnSpc>
              <a:buFont typeface="Arial" pitchFamily="34" charset="0"/>
              <a:buChar char="•"/>
            </a:pPr>
            <a:r>
              <a:rPr lang="en-US" altLang="zh-CN" baseline="30000" dirty="0" smtClean="0"/>
              <a:t> </a:t>
            </a:r>
            <a:r>
              <a:rPr lang="zh-CN" altLang="zh-CN" dirty="0" smtClean="0"/>
              <a:t>音质清晰流畅，不受外界电磁波的干扰，占用带宽最低仅 </a:t>
            </a:r>
            <a:r>
              <a:rPr lang="en-US" altLang="zh-CN" dirty="0" smtClean="0"/>
              <a:t>34kbps</a:t>
            </a:r>
            <a:r>
              <a:rPr lang="zh-CN" altLang="zh-CN" dirty="0" smtClean="0"/>
              <a:t>，局域网内通话延迟</a:t>
            </a:r>
            <a:r>
              <a:rPr lang="en-US" altLang="zh-CN" dirty="0" smtClean="0"/>
              <a:t>≤30 </a:t>
            </a:r>
            <a:r>
              <a:rPr lang="zh-CN" altLang="zh-CN" dirty="0" smtClean="0"/>
              <a:t>毫秒；</a:t>
            </a:r>
          </a:p>
          <a:p>
            <a:pPr>
              <a:lnSpc>
                <a:spcPct val="125000"/>
              </a:lnSpc>
              <a:buFont typeface="Arial" pitchFamily="34" charset="0"/>
              <a:buChar char="•"/>
            </a:pPr>
            <a:r>
              <a:rPr lang="en-US" altLang="zh-CN" baseline="30000" dirty="0" smtClean="0"/>
              <a:t> </a:t>
            </a:r>
            <a:r>
              <a:rPr lang="zh-CN" altLang="zh-CN" dirty="0" smtClean="0"/>
              <a:t>传输距离无限延伸， 有网络联通的地方就可以实现对讲及多方通话， 构筑更广阔范围的信息通讯系统；</a:t>
            </a:r>
          </a:p>
          <a:p>
            <a:pPr>
              <a:lnSpc>
                <a:spcPct val="125000"/>
              </a:lnSpc>
              <a:buFont typeface="Arial" pitchFamily="34" charset="0"/>
              <a:buChar char="•"/>
            </a:pPr>
            <a:r>
              <a:rPr lang="en-US" altLang="zh-CN" baseline="30000" dirty="0" smtClean="0"/>
              <a:t> </a:t>
            </a:r>
            <a:r>
              <a:rPr lang="zh-CN" altLang="zh-CN" dirty="0" smtClean="0"/>
              <a:t>采用数字音频处理技术，音频频宽 </a:t>
            </a:r>
            <a:r>
              <a:rPr lang="en-US" altLang="zh-CN" dirty="0" smtClean="0"/>
              <a:t>7KHz</a:t>
            </a:r>
            <a:r>
              <a:rPr lang="zh-CN" altLang="zh-CN" dirty="0" smtClean="0"/>
              <a:t>。具有回声抵消和噪声抑制功能，全双工通话、多方通话和分区广播均能轻松实现；</a:t>
            </a:r>
          </a:p>
          <a:p>
            <a:pPr>
              <a:lnSpc>
                <a:spcPct val="125000"/>
              </a:lnSpc>
              <a:buFont typeface="Arial" pitchFamily="34" charset="0"/>
              <a:buChar char="•"/>
            </a:pPr>
            <a:r>
              <a:rPr lang="en-US" altLang="zh-CN" baseline="30000" dirty="0" smtClean="0"/>
              <a:t> </a:t>
            </a:r>
            <a:r>
              <a:rPr lang="zh-CN" altLang="zh-CN" dirty="0" smtClean="0"/>
              <a:t>保密通话，专用音频编码格式</a:t>
            </a:r>
            <a:r>
              <a:rPr lang="en-US" altLang="zh-CN" dirty="0" smtClean="0"/>
              <a:t>, </a:t>
            </a:r>
            <a:r>
              <a:rPr lang="zh-CN" altLang="zh-CN" dirty="0" smtClean="0"/>
              <a:t>加密处理，防止窃听；</a:t>
            </a:r>
          </a:p>
          <a:p>
            <a:pPr>
              <a:lnSpc>
                <a:spcPct val="125000"/>
              </a:lnSpc>
              <a:buFont typeface="Arial" pitchFamily="34" charset="0"/>
              <a:buChar char="•"/>
            </a:pPr>
            <a:r>
              <a:rPr lang="en-US" altLang="zh-CN" baseline="30000" dirty="0" smtClean="0"/>
              <a:t> </a:t>
            </a:r>
            <a:r>
              <a:rPr lang="zh-CN" altLang="zh-CN" dirty="0" smtClean="0"/>
              <a:t>调整通信规模简便，增加终端就可完成系统扩容</a:t>
            </a:r>
            <a:r>
              <a:rPr lang="zh-CN" altLang="en-US" dirty="0" smtClean="0"/>
              <a:t>。</a:t>
            </a:r>
            <a:endParaRPr lang="zh-CN" altLang="zh-CN"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450" y="533399"/>
            <a:ext cx="731542" cy="144781"/>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9"/>
          <p:cNvSpPr txBox="1"/>
          <p:nvPr/>
        </p:nvSpPr>
        <p:spPr>
          <a:xfrm>
            <a:off x="657132" y="478896"/>
            <a:ext cx="358140" cy="253916"/>
          </a:xfrm>
          <a:prstGeom prst="rect">
            <a:avLst/>
          </a:prstGeom>
          <a:noFill/>
        </p:spPr>
        <p:txBody>
          <a:bodyPr wrap="square" rtlCol="0">
            <a:spAutoFit/>
          </a:bodyPr>
          <a:lstStyle/>
          <a:p>
            <a:r>
              <a:rPr lang="en-US" altLang="zh-CN" sz="1050" b="1" dirty="0" smtClean="0">
                <a:solidFill>
                  <a:srgbClr val="036EB8"/>
                </a:solidFill>
                <a:latin typeface="微软雅黑" panose="020B0503020204020204" pitchFamily="34" charset="-122"/>
                <a:ea typeface="微软雅黑" panose="020B0503020204020204" pitchFamily="34" charset="-122"/>
              </a:rPr>
              <a:t>21</a:t>
            </a:r>
            <a:endParaRPr lang="en-US" sz="1050" b="1" dirty="0">
              <a:solidFill>
                <a:srgbClr val="036EB8"/>
              </a:solidFill>
              <a:latin typeface="微软雅黑" panose="020B0503020204020204" pitchFamily="34" charset="-122"/>
              <a:ea typeface="微软雅黑" panose="020B0503020204020204" pitchFamily="34" charset="-122"/>
            </a:endParaRPr>
          </a:p>
        </p:txBody>
      </p:sp>
      <p:sp>
        <p:nvSpPr>
          <p:cNvPr id="4" name="文本框 10"/>
          <p:cNvSpPr txBox="1"/>
          <p:nvPr/>
        </p:nvSpPr>
        <p:spPr>
          <a:xfrm>
            <a:off x="866704" y="457125"/>
            <a:ext cx="1653540" cy="261610"/>
          </a:xfrm>
          <a:prstGeom prst="rect">
            <a:avLst/>
          </a:prstGeom>
          <a:noFill/>
        </p:spPr>
        <p:txBody>
          <a:bodyPr wrap="square" rtlCol="0">
            <a:spAutoFit/>
          </a:bodyPr>
          <a:lstStyle/>
          <a:p>
            <a:r>
              <a:rPr lang="zh-CN" altLang="en-US" sz="1100" b="1" dirty="0">
                <a:solidFill>
                  <a:schemeClr val="bg1">
                    <a:lumMod val="50000"/>
                  </a:schemeClr>
                </a:solidFill>
                <a:latin typeface="微软雅黑" panose="020B0503020204020204" pitchFamily="34" charset="-122"/>
                <a:ea typeface="微软雅黑" panose="020B0503020204020204" pitchFamily="34" charset="-122"/>
              </a:rPr>
              <a:t>华为智慧灯</a:t>
            </a:r>
            <a:r>
              <a:rPr lang="zh-CN" altLang="en-US" sz="1100" b="1" dirty="0" smtClean="0">
                <a:solidFill>
                  <a:schemeClr val="bg1">
                    <a:lumMod val="50000"/>
                  </a:schemeClr>
                </a:solidFill>
                <a:latin typeface="微软雅黑" panose="020B0503020204020204" pitchFamily="34" charset="-122"/>
                <a:ea typeface="微软雅黑" panose="020B0503020204020204" pitchFamily="34" charset="-122"/>
              </a:rPr>
              <a:t>杆解决方案</a:t>
            </a:r>
            <a:endParaRPr lang="en-US" sz="11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14400145" y="533399"/>
            <a:ext cx="731542" cy="144781"/>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12"/>
          <p:cNvSpPr txBox="1"/>
          <p:nvPr/>
        </p:nvSpPr>
        <p:spPr>
          <a:xfrm>
            <a:off x="12645005" y="476175"/>
            <a:ext cx="1653540" cy="261610"/>
          </a:xfrm>
          <a:prstGeom prst="rect">
            <a:avLst/>
          </a:prstGeom>
          <a:noFill/>
        </p:spPr>
        <p:txBody>
          <a:bodyPr wrap="square" rtlCol="0">
            <a:spAutoFit/>
          </a:bodyPr>
          <a:lstStyle/>
          <a:p>
            <a:r>
              <a:rPr lang="zh-CN" altLang="en-US" sz="1100" b="1" dirty="0">
                <a:solidFill>
                  <a:schemeClr val="bg1">
                    <a:lumMod val="50000"/>
                  </a:schemeClr>
                </a:solidFill>
                <a:latin typeface="微软雅黑" panose="020B0503020204020204" pitchFamily="34" charset="-122"/>
                <a:ea typeface="微软雅黑" panose="020B0503020204020204" pitchFamily="34" charset="-122"/>
              </a:rPr>
              <a:t>华为智慧灯</a:t>
            </a:r>
            <a:r>
              <a:rPr lang="zh-CN" altLang="en-US" sz="1100" b="1" dirty="0" smtClean="0">
                <a:solidFill>
                  <a:schemeClr val="bg1">
                    <a:lumMod val="50000"/>
                  </a:schemeClr>
                </a:solidFill>
                <a:latin typeface="微软雅黑" panose="020B0503020204020204" pitchFamily="34" charset="-122"/>
                <a:ea typeface="微软雅黑" panose="020B0503020204020204" pitchFamily="34" charset="-122"/>
              </a:rPr>
              <a:t>杆解决方案</a:t>
            </a:r>
            <a:endParaRPr lang="en-US" sz="11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 name="文本框 13"/>
          <p:cNvSpPr txBox="1"/>
          <p:nvPr/>
        </p:nvSpPr>
        <p:spPr>
          <a:xfrm>
            <a:off x="14088814" y="488421"/>
            <a:ext cx="358140" cy="253916"/>
          </a:xfrm>
          <a:prstGeom prst="rect">
            <a:avLst/>
          </a:prstGeom>
          <a:noFill/>
        </p:spPr>
        <p:txBody>
          <a:bodyPr wrap="square" rtlCol="0">
            <a:spAutoFit/>
          </a:bodyPr>
          <a:lstStyle/>
          <a:p>
            <a:r>
              <a:rPr lang="en-US" altLang="zh-CN" sz="1050" b="1" dirty="0" smtClean="0">
                <a:solidFill>
                  <a:srgbClr val="036EB8"/>
                </a:solidFill>
                <a:latin typeface="微软雅黑" panose="020B0503020204020204" pitchFamily="34" charset="-122"/>
                <a:ea typeface="微软雅黑" panose="020B0503020204020204" pitchFamily="34" charset="-122"/>
              </a:rPr>
              <a:t>22</a:t>
            </a:r>
            <a:endParaRPr lang="en-US" sz="1050" b="1" dirty="0">
              <a:solidFill>
                <a:srgbClr val="036EB8"/>
              </a:solidFill>
              <a:latin typeface="微软雅黑" panose="020B0503020204020204" pitchFamily="34" charset="-122"/>
              <a:ea typeface="微软雅黑" panose="020B0503020204020204" pitchFamily="34" charset="-122"/>
            </a:endParaRPr>
          </a:p>
        </p:txBody>
      </p:sp>
      <p:sp>
        <p:nvSpPr>
          <p:cNvPr id="22" name="等腰三角形 21"/>
          <p:cNvSpPr/>
          <p:nvPr/>
        </p:nvSpPr>
        <p:spPr>
          <a:xfrm rot="5400000">
            <a:off x="729256" y="1370119"/>
            <a:ext cx="309372" cy="266700"/>
          </a:xfrm>
          <a:prstGeom prst="triangle">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文本框 18"/>
          <p:cNvSpPr txBox="1"/>
          <p:nvPr/>
        </p:nvSpPr>
        <p:spPr>
          <a:xfrm>
            <a:off x="1063554" y="1331420"/>
            <a:ext cx="1562100" cy="338554"/>
          </a:xfrm>
          <a:prstGeom prst="rect">
            <a:avLst/>
          </a:prstGeom>
          <a:noFill/>
        </p:spPr>
        <p:txBody>
          <a:bodyPr wrap="square" rtlCol="0">
            <a:spAutoFit/>
          </a:bodyPr>
          <a:lstStyle/>
          <a:p>
            <a:r>
              <a:rPr lang="zh-CN" altLang="en-US" sz="1600" b="1" dirty="0" smtClean="0">
                <a:solidFill>
                  <a:srgbClr val="036EB8"/>
                </a:solidFill>
                <a:latin typeface="微软雅黑" panose="020B0503020204020204" pitchFamily="34" charset="-122"/>
                <a:ea typeface="微软雅黑" panose="020B0503020204020204" pitchFamily="34" charset="-122"/>
              </a:rPr>
              <a:t>功能特色</a:t>
            </a:r>
            <a:endParaRPr lang="en-US" sz="1600" b="1" dirty="0">
              <a:solidFill>
                <a:srgbClr val="036EB8"/>
              </a:solidFill>
              <a:latin typeface="微软雅黑" panose="020B0503020204020204" pitchFamily="34" charset="-122"/>
              <a:ea typeface="微软雅黑" panose="020B0503020204020204" pitchFamily="34" charset="-122"/>
            </a:endParaRPr>
          </a:p>
        </p:txBody>
      </p:sp>
      <p:graphicFrame>
        <p:nvGraphicFramePr>
          <p:cNvPr id="24" name="表格 23"/>
          <p:cNvGraphicFramePr>
            <a:graphicFrameLocks noGrp="1"/>
          </p:cNvGraphicFramePr>
          <p:nvPr/>
        </p:nvGraphicFramePr>
        <p:xfrm>
          <a:off x="527318" y="1859923"/>
          <a:ext cx="6665052" cy="6865620"/>
        </p:xfrm>
        <a:graphic>
          <a:graphicData uri="http://schemas.openxmlformats.org/drawingml/2006/table">
            <a:tbl>
              <a:tblPr firstRow="1" bandRow="1">
                <a:tableStyleId>{7DF18680-E054-41AD-8BC1-D1AEF772440D}</a:tableStyleId>
              </a:tblPr>
              <a:tblGrid>
                <a:gridCol w="1246891"/>
                <a:gridCol w="1351128"/>
                <a:gridCol w="4067033"/>
              </a:tblGrid>
              <a:tr h="254109">
                <a:tc>
                  <a:txBody>
                    <a:bodyPr/>
                    <a:lstStyle/>
                    <a:p>
                      <a:pPr algn="ctr"/>
                      <a:r>
                        <a:rPr lang="zh-CN" altLang="en-US" sz="1200" dirty="0" smtClean="0">
                          <a:latin typeface="微软雅黑" pitchFamily="34" charset="-122"/>
                          <a:ea typeface="微软雅黑" pitchFamily="34" charset="-122"/>
                        </a:rPr>
                        <a:t>功能</a:t>
                      </a:r>
                      <a:endParaRPr lang="zh-CN" altLang="en-US" sz="1200" dirty="0">
                        <a:latin typeface="微软雅黑" pitchFamily="34" charset="-122"/>
                        <a:ea typeface="微软雅黑" pitchFamily="34" charset="-122"/>
                      </a:endParaRPr>
                    </a:p>
                  </a:txBody>
                  <a:tcPr/>
                </a:tc>
                <a:tc>
                  <a:txBody>
                    <a:bodyPr/>
                    <a:lstStyle/>
                    <a:p>
                      <a:pPr algn="ctr"/>
                      <a:r>
                        <a:rPr lang="zh-CN" altLang="en-US" sz="1200" dirty="0" smtClean="0">
                          <a:latin typeface="微软雅黑" pitchFamily="34" charset="-122"/>
                          <a:ea typeface="微软雅黑" pitchFamily="34" charset="-122"/>
                        </a:rPr>
                        <a:t>子功能</a:t>
                      </a:r>
                      <a:endParaRPr lang="zh-CN" altLang="en-US" sz="1200" dirty="0">
                        <a:latin typeface="微软雅黑" pitchFamily="34" charset="-122"/>
                        <a:ea typeface="微软雅黑" pitchFamily="34" charset="-122"/>
                      </a:endParaRPr>
                    </a:p>
                  </a:txBody>
                  <a:tcPr/>
                </a:tc>
                <a:tc>
                  <a:txBody>
                    <a:bodyPr/>
                    <a:lstStyle/>
                    <a:p>
                      <a:pPr algn="ctr"/>
                      <a:r>
                        <a:rPr lang="zh-CN" altLang="en-US" sz="1200" dirty="0" smtClean="0">
                          <a:latin typeface="微软雅黑" pitchFamily="34" charset="-122"/>
                          <a:ea typeface="微软雅黑" pitchFamily="34" charset="-122"/>
                        </a:rPr>
                        <a:t>说明</a:t>
                      </a:r>
                      <a:endParaRPr lang="zh-CN" altLang="en-US" sz="1200" dirty="0">
                        <a:latin typeface="微软雅黑" pitchFamily="34" charset="-122"/>
                        <a:ea typeface="微软雅黑" pitchFamily="34" charset="-122"/>
                      </a:endParaRPr>
                    </a:p>
                  </a:txBody>
                  <a:tcPr/>
                </a:tc>
              </a:tr>
              <a:tr h="239991">
                <a:tc rowSpan="2">
                  <a:txBody>
                    <a:bodyPr/>
                    <a:lstStyle/>
                    <a:p>
                      <a:pPr algn="ctr"/>
                      <a:r>
                        <a:rPr lang="zh-CN" altLang="en-US" sz="1100" b="0" dirty="0" smtClean="0">
                          <a:solidFill>
                            <a:schemeClr val="tx1"/>
                          </a:solidFill>
                          <a:latin typeface="微软雅黑" pitchFamily="34" charset="-122"/>
                          <a:ea typeface="微软雅黑" pitchFamily="34" charset="-122"/>
                        </a:rPr>
                        <a:t>通话</a:t>
                      </a:r>
                      <a:endParaRPr lang="zh-CN" altLang="en-US" sz="1100" b="0" dirty="0">
                        <a:solidFill>
                          <a:schemeClr val="tx1"/>
                        </a:solidFill>
                        <a:latin typeface="微软雅黑" pitchFamily="34" charset="-122"/>
                        <a:ea typeface="微软雅黑" pitchFamily="34" charset="-122"/>
                      </a:endParaRPr>
                    </a:p>
                  </a:txBody>
                  <a:tcPr anchor="ctr"/>
                </a:tc>
                <a:tc>
                  <a:txBody>
                    <a:bodyPr/>
                    <a:lstStyle/>
                    <a:p>
                      <a:pPr marL="203200" algn="ctr">
                        <a:lnSpc>
                          <a:spcPts val="2055"/>
                        </a:lnSpc>
                        <a:spcAft>
                          <a:spcPts val="0"/>
                        </a:spcAft>
                      </a:pPr>
                      <a:r>
                        <a:rPr lang="zh-CN" sz="1100" b="0" dirty="0" smtClean="0">
                          <a:latin typeface="微软雅黑" pitchFamily="34" charset="-122"/>
                          <a:ea typeface="微软雅黑" pitchFamily="34" charset="-122"/>
                          <a:cs typeface="宋体"/>
                        </a:rPr>
                        <a:t>双</a:t>
                      </a:r>
                      <a:r>
                        <a:rPr lang="zh-CN" sz="1100" b="0" dirty="0">
                          <a:latin typeface="微软雅黑" pitchFamily="34" charset="-122"/>
                          <a:ea typeface="微软雅黑" pitchFamily="34" charset="-122"/>
                          <a:cs typeface="宋体"/>
                        </a:rPr>
                        <a:t>向免提通话</a:t>
                      </a:r>
                      <a:endParaRPr lang="zh-CN" sz="1100" b="0" dirty="0">
                        <a:latin typeface="微软雅黑" pitchFamily="34" charset="-122"/>
                        <a:ea typeface="微软雅黑" pitchFamily="34" charset="-122"/>
                      </a:endParaRPr>
                    </a:p>
                  </a:txBody>
                  <a:tcPr marL="0" marR="0" marT="0" marB="0" anchor="b"/>
                </a:tc>
                <a:tc>
                  <a:txBody>
                    <a:bodyPr/>
                    <a:lstStyle/>
                    <a:p>
                      <a:pPr marL="0">
                        <a:lnSpc>
                          <a:spcPts val="1025"/>
                        </a:lnSpc>
                        <a:spcAft>
                          <a:spcPts val="0"/>
                        </a:spcAft>
                      </a:pPr>
                      <a:r>
                        <a:rPr lang="zh-CN" sz="1100" dirty="0">
                          <a:latin typeface="微软雅黑" pitchFamily="34" charset="-122"/>
                          <a:ea typeface="微软雅黑" pitchFamily="34" charset="-122"/>
                          <a:cs typeface="宋体"/>
                        </a:rPr>
                        <a:t>呼叫接通后</a:t>
                      </a:r>
                      <a:r>
                        <a:rPr lang="en-US" sz="1100" dirty="0">
                          <a:latin typeface="微软雅黑" pitchFamily="34" charset="-122"/>
                          <a:ea typeface="微软雅黑" pitchFamily="34" charset="-122"/>
                          <a:cs typeface="宋体"/>
                        </a:rPr>
                        <a:t>,</a:t>
                      </a:r>
                      <a:r>
                        <a:rPr lang="zh-CN" sz="1100" dirty="0">
                          <a:latin typeface="微软雅黑" pitchFamily="34" charset="-122"/>
                          <a:ea typeface="微软雅黑" pitchFamily="34" charset="-122"/>
                          <a:cs typeface="宋体"/>
                        </a:rPr>
                        <a:t>立即以免提方式通话</a:t>
                      </a:r>
                      <a:r>
                        <a:rPr lang="en-US" sz="1100" dirty="0">
                          <a:latin typeface="微软雅黑" pitchFamily="34" charset="-122"/>
                          <a:ea typeface="微软雅黑" pitchFamily="34" charset="-122"/>
                          <a:cs typeface="宋体"/>
                        </a:rPr>
                        <a:t>,</a:t>
                      </a:r>
                      <a:r>
                        <a:rPr lang="zh-CN" sz="1100" dirty="0">
                          <a:latin typeface="微软雅黑" pitchFamily="34" charset="-122"/>
                          <a:ea typeface="微软雅黑" pitchFamily="34" charset="-122"/>
                          <a:cs typeface="宋体"/>
                        </a:rPr>
                        <a:t>全双工并有回声抵消功</a:t>
                      </a:r>
                      <a:r>
                        <a:rPr lang="zh-CN" sz="1100" dirty="0" smtClean="0">
                          <a:latin typeface="微软雅黑" pitchFamily="34" charset="-122"/>
                          <a:ea typeface="微软雅黑" pitchFamily="34" charset="-122"/>
                          <a:cs typeface="宋体"/>
                        </a:rPr>
                        <a:t>能</a:t>
                      </a:r>
                      <a:endParaRPr lang="zh-CN" sz="1100" dirty="0">
                        <a:latin typeface="微软雅黑" pitchFamily="34" charset="-122"/>
                        <a:ea typeface="微软雅黑" pitchFamily="34" charset="-122"/>
                      </a:endParaRPr>
                    </a:p>
                  </a:txBody>
                  <a:tcPr marL="0" marR="0" marT="0" marB="0" anchor="b"/>
                </a:tc>
              </a:tr>
              <a:tr h="213665">
                <a:tc vMerge="1">
                  <a:txBody>
                    <a:bodyPr/>
                    <a:lstStyle/>
                    <a:p>
                      <a:pPr algn="ctr"/>
                      <a:endParaRPr lang="zh-CN" altLang="en-US" sz="1100" b="0" dirty="0">
                        <a:solidFill>
                          <a:schemeClr val="tx1"/>
                        </a:solidFill>
                        <a:latin typeface="微软雅黑" pitchFamily="34" charset="-122"/>
                        <a:ea typeface="微软雅黑" pitchFamily="34" charset="-122"/>
                      </a:endParaRPr>
                    </a:p>
                  </a:txBody>
                  <a:tcPr/>
                </a:tc>
                <a:tc>
                  <a:txBody>
                    <a:bodyPr/>
                    <a:lstStyle/>
                    <a:p>
                      <a:pPr marL="190500" algn="ctr">
                        <a:lnSpc>
                          <a:spcPts val="1830"/>
                        </a:lnSpc>
                        <a:spcAft>
                          <a:spcPts val="0"/>
                        </a:spcAft>
                      </a:pPr>
                      <a:r>
                        <a:rPr lang="zh-CN" sz="1100" b="0" dirty="0" smtClean="0">
                          <a:latin typeface="微软雅黑" pitchFamily="34" charset="-122"/>
                          <a:ea typeface="微软雅黑" pitchFamily="34" charset="-122"/>
                          <a:cs typeface="宋体"/>
                        </a:rPr>
                        <a:t>双</a:t>
                      </a:r>
                      <a:r>
                        <a:rPr lang="zh-CN" sz="1100" b="0" dirty="0">
                          <a:latin typeface="微软雅黑" pitchFamily="34" charset="-122"/>
                          <a:ea typeface="微软雅黑" pitchFamily="34" charset="-122"/>
                          <a:cs typeface="宋体"/>
                        </a:rPr>
                        <a:t>向耳麦通话</a:t>
                      </a:r>
                      <a:endParaRPr lang="zh-CN" sz="1100" b="0" dirty="0">
                        <a:latin typeface="微软雅黑" pitchFamily="34" charset="-122"/>
                        <a:ea typeface="微软雅黑" pitchFamily="34" charset="-122"/>
                      </a:endParaRPr>
                    </a:p>
                  </a:txBody>
                  <a:tcPr marL="0" marR="0" marT="0" marB="0" anchor="ctr"/>
                </a:tc>
                <a:tc>
                  <a:txBody>
                    <a:bodyPr/>
                    <a:lstStyle/>
                    <a:p>
                      <a:pPr marL="0">
                        <a:lnSpc>
                          <a:spcPts val="930"/>
                        </a:lnSpc>
                        <a:spcAft>
                          <a:spcPts val="0"/>
                        </a:spcAft>
                      </a:pPr>
                      <a:r>
                        <a:rPr lang="zh-CN" sz="1100" dirty="0">
                          <a:latin typeface="微软雅黑" pitchFamily="34" charset="-122"/>
                          <a:ea typeface="微软雅黑" pitchFamily="34" charset="-122"/>
                          <a:cs typeface="宋体"/>
                        </a:rPr>
                        <a:t>可外接耳机麦克风，在高噪音环境或不希望影响他人时对</a:t>
                      </a:r>
                      <a:r>
                        <a:rPr lang="zh-CN" sz="1100" dirty="0" smtClean="0">
                          <a:latin typeface="微软雅黑" pitchFamily="34" charset="-122"/>
                          <a:ea typeface="微软雅黑" pitchFamily="34" charset="-122"/>
                          <a:cs typeface="宋体"/>
                        </a:rPr>
                        <a:t>话</a:t>
                      </a:r>
                      <a:endParaRPr lang="zh-CN" sz="1100" dirty="0">
                        <a:latin typeface="微软雅黑" pitchFamily="34" charset="-122"/>
                        <a:ea typeface="微软雅黑" pitchFamily="34" charset="-122"/>
                      </a:endParaRPr>
                    </a:p>
                  </a:txBody>
                  <a:tcPr marL="0" marR="0" marT="0" marB="0" anchor="ctr"/>
                </a:tc>
              </a:tr>
              <a:tr h="239991">
                <a:tc rowSpan="3">
                  <a:txBody>
                    <a:bodyPr/>
                    <a:lstStyle/>
                    <a:p>
                      <a:pPr algn="ctr"/>
                      <a:r>
                        <a:rPr lang="zh-CN" altLang="en-US" sz="1100" b="0" dirty="0" smtClean="0">
                          <a:solidFill>
                            <a:schemeClr val="tx1"/>
                          </a:solidFill>
                          <a:latin typeface="微软雅黑" pitchFamily="34" charset="-122"/>
                          <a:ea typeface="微软雅黑" pitchFamily="34" charset="-122"/>
                        </a:rPr>
                        <a:t>呼叫</a:t>
                      </a:r>
                      <a:endParaRPr lang="zh-CN" altLang="en-US" sz="1100" b="0" dirty="0">
                        <a:solidFill>
                          <a:schemeClr val="tx1"/>
                        </a:solidFill>
                        <a:latin typeface="微软雅黑" pitchFamily="34" charset="-122"/>
                        <a:ea typeface="微软雅黑" pitchFamily="34" charset="-122"/>
                      </a:endParaRPr>
                    </a:p>
                  </a:txBody>
                  <a:tcPr anchor="ctr">
                    <a:solidFill>
                      <a:srgbClr val="E9EBF5"/>
                    </a:solidFill>
                  </a:tcPr>
                </a:tc>
                <a:tc>
                  <a:txBody>
                    <a:bodyPr/>
                    <a:lstStyle/>
                    <a:p>
                      <a:pPr algn="ctr"/>
                      <a:r>
                        <a:rPr lang="zh-CN" altLang="en-US" sz="1100" b="0" dirty="0" smtClean="0">
                          <a:solidFill>
                            <a:schemeClr val="tx1"/>
                          </a:solidFill>
                          <a:latin typeface="微软雅黑" pitchFamily="34" charset="-122"/>
                          <a:ea typeface="微软雅黑" pitchFamily="34" charset="-122"/>
                        </a:rPr>
                        <a:t>单键呼叫</a:t>
                      </a:r>
                      <a:endParaRPr lang="zh-CN" altLang="en-US" sz="1100" b="0" dirty="0">
                        <a:solidFill>
                          <a:schemeClr val="tx1"/>
                        </a:solidFill>
                        <a:latin typeface="微软雅黑" pitchFamily="34" charset="-122"/>
                        <a:ea typeface="微软雅黑" pitchFamily="34" charset="-122"/>
                      </a:endParaRPr>
                    </a:p>
                  </a:txBody>
                  <a:tcPr anchor="ctr"/>
                </a:tc>
                <a:tc>
                  <a:txBody>
                    <a:bodyPr/>
                    <a:lstStyle/>
                    <a:p>
                      <a:pPr algn="l"/>
                      <a:r>
                        <a:rPr lang="zh-CN" altLang="zh-CN" sz="1100" kern="1200" dirty="0" smtClean="0">
                          <a:solidFill>
                            <a:schemeClr val="dk1"/>
                          </a:solidFill>
                          <a:latin typeface="微软雅黑" pitchFamily="34" charset="-122"/>
                          <a:ea typeface="微软雅黑" pitchFamily="34" charset="-122"/>
                          <a:cs typeface="+mn-cs"/>
                        </a:rPr>
                        <a:t>快速呼叫到指定的目标终端</a:t>
                      </a:r>
                      <a:r>
                        <a:rPr lang="en-US" altLang="zh-CN" sz="1100" kern="1200" dirty="0" smtClean="0">
                          <a:solidFill>
                            <a:schemeClr val="dk1"/>
                          </a:solidFill>
                          <a:latin typeface="微软雅黑" pitchFamily="34" charset="-122"/>
                          <a:ea typeface="微软雅黑" pitchFamily="34" charset="-122"/>
                          <a:cs typeface="+mn-cs"/>
                        </a:rPr>
                        <a:t>, </a:t>
                      </a:r>
                      <a:r>
                        <a:rPr lang="zh-CN" altLang="zh-CN" sz="1100" kern="1200" dirty="0" smtClean="0">
                          <a:solidFill>
                            <a:schemeClr val="dk1"/>
                          </a:solidFill>
                          <a:latin typeface="微软雅黑" pitchFamily="34" charset="-122"/>
                          <a:ea typeface="微软雅黑" pitchFamily="34" charset="-122"/>
                          <a:cs typeface="+mn-cs"/>
                        </a:rPr>
                        <a:t>每个终端可独立设置呼叫目标</a:t>
                      </a:r>
                      <a:endParaRPr lang="zh-CN" altLang="en-US" sz="1100" dirty="0">
                        <a:solidFill>
                          <a:schemeClr val="tx1"/>
                        </a:solidFill>
                        <a:latin typeface="微软雅黑" pitchFamily="34" charset="-122"/>
                        <a:ea typeface="微软雅黑" pitchFamily="34" charset="-122"/>
                      </a:endParaRPr>
                    </a:p>
                  </a:txBody>
                  <a:tcPr anchor="ctr"/>
                </a:tc>
              </a:tr>
              <a:tr h="232239">
                <a:tc vMerge="1">
                  <a:txBody>
                    <a:bodyPr/>
                    <a:lstStyle/>
                    <a:p>
                      <a:pPr algn="ctr"/>
                      <a:endParaRPr lang="zh-CN" altLang="en-US" sz="1100" b="0" dirty="0">
                        <a:solidFill>
                          <a:schemeClr val="tx1"/>
                        </a:solidFill>
                        <a:latin typeface="微软雅黑" pitchFamily="34" charset="-122"/>
                        <a:ea typeface="微软雅黑" pitchFamily="34" charset="-122"/>
                      </a:endParaRPr>
                    </a:p>
                  </a:txBody>
                  <a:tcPr/>
                </a:tc>
                <a:tc>
                  <a:txBody>
                    <a:bodyPr/>
                    <a:lstStyle/>
                    <a:p>
                      <a:pPr marL="0" algn="ctr" defTabSz="1368034" rtl="0" eaLnBrk="1" latinLnBrk="0" hangingPunct="1"/>
                      <a:r>
                        <a:rPr lang="zh-CN" altLang="zh-CN" sz="1100" b="0" kern="1200" dirty="0" smtClean="0">
                          <a:solidFill>
                            <a:schemeClr val="tx1"/>
                          </a:solidFill>
                          <a:latin typeface="微软雅黑" pitchFamily="34" charset="-122"/>
                          <a:ea typeface="微软雅黑" pitchFamily="34" charset="-122"/>
                          <a:cs typeface="+mn-cs"/>
                        </a:rPr>
                        <a:t>数字键拨号呼叫</a:t>
                      </a:r>
                      <a:endParaRPr lang="zh-CN" altLang="en-US" sz="1100" b="0" kern="1200" dirty="0" smtClean="0">
                        <a:solidFill>
                          <a:schemeClr val="tx1"/>
                        </a:solidFill>
                        <a:latin typeface="微软雅黑" pitchFamily="34" charset="-122"/>
                        <a:ea typeface="微软雅黑" pitchFamily="34" charset="-122"/>
                        <a:cs typeface="+mn-cs"/>
                      </a:endParaRPr>
                    </a:p>
                  </a:txBody>
                  <a:tcPr anchor="ctr"/>
                </a:tc>
                <a:tc>
                  <a:txBody>
                    <a:bodyPr/>
                    <a:lstStyle/>
                    <a:p>
                      <a:pPr algn="l"/>
                      <a:r>
                        <a:rPr lang="zh-CN" altLang="zh-CN" sz="1100" kern="1200" dirty="0" smtClean="0">
                          <a:solidFill>
                            <a:schemeClr val="dk1"/>
                          </a:solidFill>
                          <a:latin typeface="微软雅黑" pitchFamily="34" charset="-122"/>
                          <a:ea typeface="微软雅黑" pitchFamily="34" charset="-122"/>
                          <a:cs typeface="+mn-cs"/>
                        </a:rPr>
                        <a:t>通过数字键拨号</a:t>
                      </a:r>
                      <a:r>
                        <a:rPr lang="en-US" altLang="zh-CN" sz="1100" kern="1200" dirty="0" smtClean="0">
                          <a:solidFill>
                            <a:schemeClr val="dk1"/>
                          </a:solidFill>
                          <a:latin typeface="微软雅黑" pitchFamily="34" charset="-122"/>
                          <a:ea typeface="微软雅黑" pitchFamily="34" charset="-122"/>
                          <a:cs typeface="+mn-cs"/>
                        </a:rPr>
                        <a:t>,</a:t>
                      </a:r>
                      <a:r>
                        <a:rPr lang="zh-CN" altLang="zh-CN" sz="1100" kern="1200" dirty="0" smtClean="0">
                          <a:solidFill>
                            <a:schemeClr val="dk1"/>
                          </a:solidFill>
                          <a:latin typeface="微软雅黑" pitchFamily="34" charset="-122"/>
                          <a:ea typeface="微软雅黑" pitchFamily="34" charset="-122"/>
                          <a:cs typeface="+mn-cs"/>
                        </a:rPr>
                        <a:t>可呼叫到任意目标终端</a:t>
                      </a:r>
                      <a:endParaRPr lang="zh-CN" altLang="en-US" sz="1100" dirty="0">
                        <a:solidFill>
                          <a:schemeClr val="tx1"/>
                        </a:solidFill>
                        <a:latin typeface="微软雅黑" pitchFamily="34" charset="-122"/>
                        <a:ea typeface="微软雅黑" pitchFamily="34" charset="-122"/>
                      </a:endParaRPr>
                    </a:p>
                  </a:txBody>
                  <a:tcPr anchor="ctr"/>
                </a:tc>
              </a:tr>
              <a:tr h="343517">
                <a:tc vMerge="1">
                  <a:txBody>
                    <a:bodyPr/>
                    <a:lstStyle/>
                    <a:p>
                      <a:pPr algn="ctr"/>
                      <a:endParaRPr lang="zh-CN" altLang="en-US" sz="1100" b="0" dirty="0">
                        <a:solidFill>
                          <a:schemeClr val="tx1"/>
                        </a:solidFill>
                        <a:latin typeface="微软雅黑" pitchFamily="34" charset="-122"/>
                        <a:ea typeface="微软雅黑" pitchFamily="34" charset="-122"/>
                      </a:endParaRPr>
                    </a:p>
                  </a:txBody>
                  <a:tcPr/>
                </a:tc>
                <a:tc>
                  <a:txBody>
                    <a:bodyPr/>
                    <a:lstStyle/>
                    <a:p>
                      <a:pPr algn="ctr"/>
                      <a:r>
                        <a:rPr lang="zh-CN" altLang="en-US" sz="1100" b="0" dirty="0" smtClean="0">
                          <a:solidFill>
                            <a:schemeClr val="tx1"/>
                          </a:solidFill>
                          <a:latin typeface="微软雅黑" pitchFamily="34" charset="-122"/>
                          <a:ea typeface="微软雅黑" pitchFamily="34" charset="-122"/>
                        </a:rPr>
                        <a:t>呼叫彩铃</a:t>
                      </a:r>
                      <a:endParaRPr lang="zh-CN" altLang="en-US" sz="1100" b="0" dirty="0">
                        <a:solidFill>
                          <a:schemeClr val="tx1"/>
                        </a:solidFill>
                        <a:latin typeface="微软雅黑" pitchFamily="34" charset="-122"/>
                        <a:ea typeface="微软雅黑" pitchFamily="34" charset="-122"/>
                      </a:endParaRPr>
                    </a:p>
                  </a:txBody>
                  <a:tcPr anchor="ctr"/>
                </a:tc>
                <a:tc>
                  <a:txBody>
                    <a:bodyPr/>
                    <a:lstStyle/>
                    <a:p>
                      <a:pPr algn="l"/>
                      <a:r>
                        <a:rPr lang="zh-CN" altLang="zh-CN" sz="1100" kern="1200" dirty="0" smtClean="0">
                          <a:solidFill>
                            <a:schemeClr val="dk1"/>
                          </a:solidFill>
                          <a:latin typeface="微软雅黑" pitchFamily="34" charset="-122"/>
                          <a:ea typeface="微软雅黑" pitchFamily="34" charset="-122"/>
                          <a:cs typeface="+mn-cs"/>
                        </a:rPr>
                        <a:t>可自行设置</a:t>
                      </a:r>
                      <a:r>
                        <a:rPr lang="en-US" altLang="zh-CN" sz="1100" kern="1200" dirty="0" smtClean="0">
                          <a:solidFill>
                            <a:schemeClr val="dk1"/>
                          </a:solidFill>
                          <a:latin typeface="微软雅黑" pitchFamily="34" charset="-122"/>
                          <a:ea typeface="微软雅黑" pitchFamily="34" charset="-122"/>
                          <a:cs typeface="+mn-cs"/>
                        </a:rPr>
                        <a:t>“</a:t>
                      </a:r>
                      <a:r>
                        <a:rPr lang="zh-CN" altLang="zh-CN" sz="1100" kern="1200" dirty="0" smtClean="0">
                          <a:solidFill>
                            <a:schemeClr val="dk1"/>
                          </a:solidFill>
                          <a:latin typeface="微软雅黑" pitchFamily="34" charset="-122"/>
                          <a:ea typeface="微软雅黑" pitchFamily="34" charset="-122"/>
                          <a:cs typeface="+mn-cs"/>
                        </a:rPr>
                        <a:t>呼叫接通</a:t>
                      </a:r>
                      <a:r>
                        <a:rPr lang="en-US" altLang="zh-CN" sz="1100" kern="1200" dirty="0" smtClean="0">
                          <a:solidFill>
                            <a:schemeClr val="dk1"/>
                          </a:solidFill>
                          <a:latin typeface="微软雅黑" pitchFamily="34" charset="-122"/>
                          <a:ea typeface="微软雅黑" pitchFamily="34" charset="-122"/>
                          <a:cs typeface="+mn-cs"/>
                        </a:rPr>
                        <a:t>”</a:t>
                      </a:r>
                      <a:r>
                        <a:rPr lang="zh-CN" altLang="zh-CN" sz="1100" kern="1200" dirty="0" smtClean="0">
                          <a:solidFill>
                            <a:schemeClr val="dk1"/>
                          </a:solidFill>
                          <a:latin typeface="微软雅黑" pitchFamily="34" charset="-122"/>
                          <a:ea typeface="微软雅黑" pitchFamily="34" charset="-122"/>
                          <a:cs typeface="+mn-cs"/>
                        </a:rPr>
                        <a:t>，</a:t>
                      </a:r>
                      <a:r>
                        <a:rPr lang="en-US" altLang="zh-CN" sz="1100" kern="1200" dirty="0" smtClean="0">
                          <a:solidFill>
                            <a:schemeClr val="dk1"/>
                          </a:solidFill>
                          <a:latin typeface="微软雅黑" pitchFamily="34" charset="-122"/>
                          <a:ea typeface="微软雅黑" pitchFamily="34" charset="-122"/>
                          <a:cs typeface="+mn-cs"/>
                        </a:rPr>
                        <a:t>“</a:t>
                      </a:r>
                      <a:r>
                        <a:rPr lang="zh-CN" altLang="zh-CN" sz="1100" kern="1200" dirty="0" smtClean="0">
                          <a:solidFill>
                            <a:schemeClr val="dk1"/>
                          </a:solidFill>
                          <a:latin typeface="微软雅黑" pitchFamily="34" charset="-122"/>
                          <a:ea typeface="微软雅黑" pitchFamily="34" charset="-122"/>
                          <a:cs typeface="+mn-cs"/>
                        </a:rPr>
                        <a:t>对方正忙</a:t>
                      </a:r>
                      <a:r>
                        <a:rPr lang="en-US" altLang="zh-CN" sz="1100" kern="1200" dirty="0" smtClean="0">
                          <a:solidFill>
                            <a:schemeClr val="dk1"/>
                          </a:solidFill>
                          <a:latin typeface="微软雅黑" pitchFamily="34" charset="-122"/>
                          <a:ea typeface="微软雅黑" pitchFamily="34" charset="-122"/>
                          <a:cs typeface="+mn-cs"/>
                        </a:rPr>
                        <a:t>”</a:t>
                      </a:r>
                      <a:r>
                        <a:rPr lang="zh-CN" altLang="zh-CN" sz="1100" kern="1200" dirty="0" smtClean="0">
                          <a:solidFill>
                            <a:schemeClr val="dk1"/>
                          </a:solidFill>
                          <a:latin typeface="微软雅黑" pitchFamily="34" charset="-122"/>
                          <a:ea typeface="微软雅黑" pitchFamily="34" charset="-122"/>
                          <a:cs typeface="+mn-cs"/>
                        </a:rPr>
                        <a:t>和</a:t>
                      </a:r>
                      <a:r>
                        <a:rPr lang="en-US" altLang="zh-CN" sz="1100" kern="1200" dirty="0" smtClean="0">
                          <a:solidFill>
                            <a:schemeClr val="dk1"/>
                          </a:solidFill>
                          <a:latin typeface="微软雅黑" pitchFamily="34" charset="-122"/>
                          <a:ea typeface="微软雅黑" pitchFamily="34" charset="-122"/>
                          <a:cs typeface="+mn-cs"/>
                        </a:rPr>
                        <a:t>“</a:t>
                      </a:r>
                      <a:r>
                        <a:rPr lang="zh-CN" altLang="zh-CN" sz="1100" kern="1200" dirty="0" smtClean="0">
                          <a:solidFill>
                            <a:schemeClr val="dk1"/>
                          </a:solidFill>
                          <a:latin typeface="微软雅黑" pitchFamily="34" charset="-122"/>
                          <a:ea typeface="微软雅黑" pitchFamily="34" charset="-122"/>
                          <a:cs typeface="+mn-cs"/>
                        </a:rPr>
                        <a:t>挂断</a:t>
                      </a:r>
                      <a:r>
                        <a:rPr lang="en-US" altLang="zh-CN" sz="1100" kern="1200" dirty="0" smtClean="0">
                          <a:solidFill>
                            <a:schemeClr val="dk1"/>
                          </a:solidFill>
                          <a:latin typeface="微软雅黑" pitchFamily="34" charset="-122"/>
                          <a:ea typeface="微软雅黑" pitchFamily="34" charset="-122"/>
                          <a:cs typeface="+mn-cs"/>
                        </a:rPr>
                        <a:t>”</a:t>
                      </a:r>
                      <a:r>
                        <a:rPr lang="zh-CN" altLang="zh-CN" sz="1100" kern="1200" dirty="0" smtClean="0">
                          <a:solidFill>
                            <a:schemeClr val="dk1"/>
                          </a:solidFill>
                          <a:latin typeface="微软雅黑" pitchFamily="34" charset="-122"/>
                          <a:ea typeface="微软雅黑" pitchFamily="34" charset="-122"/>
                          <a:cs typeface="+mn-cs"/>
                        </a:rPr>
                        <a:t>提示音文件（仅带</a:t>
                      </a:r>
                      <a:r>
                        <a:rPr lang="en-US" altLang="zh-CN" sz="1100" kern="1200" dirty="0" smtClean="0">
                          <a:solidFill>
                            <a:schemeClr val="dk1"/>
                          </a:solidFill>
                          <a:latin typeface="微软雅黑" pitchFamily="34" charset="-122"/>
                          <a:ea typeface="微软雅黑" pitchFamily="34" charset="-122"/>
                          <a:cs typeface="+mn-cs"/>
                        </a:rPr>
                        <a:t> SD </a:t>
                      </a:r>
                      <a:r>
                        <a:rPr lang="zh-CN" altLang="zh-CN" sz="1100" kern="1200" dirty="0" smtClean="0">
                          <a:solidFill>
                            <a:schemeClr val="dk1"/>
                          </a:solidFill>
                          <a:latin typeface="微软雅黑" pitchFamily="34" charset="-122"/>
                          <a:ea typeface="微软雅黑" pitchFamily="34" charset="-122"/>
                          <a:cs typeface="+mn-cs"/>
                        </a:rPr>
                        <a:t>卡的终端支持）</a:t>
                      </a:r>
                      <a:endParaRPr lang="zh-CN" altLang="en-US" sz="1100" dirty="0">
                        <a:solidFill>
                          <a:schemeClr val="tx1"/>
                        </a:solidFill>
                        <a:latin typeface="微软雅黑" pitchFamily="34" charset="-122"/>
                        <a:ea typeface="微软雅黑" pitchFamily="34" charset="-122"/>
                      </a:endParaRPr>
                    </a:p>
                  </a:txBody>
                  <a:tcPr anchor="ctr"/>
                </a:tc>
              </a:tr>
              <a:tr h="187884">
                <a:tc rowSpan="2">
                  <a:txBody>
                    <a:bodyPr/>
                    <a:lstStyle/>
                    <a:p>
                      <a:pPr algn="ctr"/>
                      <a:r>
                        <a:rPr lang="zh-CN" altLang="en-US" sz="1100" b="0" dirty="0" smtClean="0">
                          <a:solidFill>
                            <a:schemeClr val="tx1"/>
                          </a:solidFill>
                          <a:latin typeface="微软雅黑" pitchFamily="34" charset="-122"/>
                          <a:ea typeface="微软雅黑" pitchFamily="34" charset="-122"/>
                        </a:rPr>
                        <a:t>呼叫响应</a:t>
                      </a:r>
                      <a:endParaRPr lang="zh-CN" altLang="en-US" sz="1100" b="0" dirty="0">
                        <a:solidFill>
                          <a:schemeClr val="tx1"/>
                        </a:solidFill>
                        <a:latin typeface="微软雅黑" pitchFamily="34" charset="-122"/>
                        <a:ea typeface="微软雅黑" pitchFamily="34" charset="-122"/>
                      </a:endParaRPr>
                    </a:p>
                  </a:txBody>
                  <a:tcPr anchor="ctr">
                    <a:solidFill>
                      <a:srgbClr val="CFD5EA"/>
                    </a:solidFill>
                  </a:tcPr>
                </a:tc>
                <a:tc>
                  <a:txBody>
                    <a:bodyPr/>
                    <a:lstStyle/>
                    <a:p>
                      <a:pPr algn="ctr"/>
                      <a:r>
                        <a:rPr lang="zh-CN" altLang="en-US" sz="1100" b="0" dirty="0" smtClean="0">
                          <a:solidFill>
                            <a:schemeClr val="tx1"/>
                          </a:solidFill>
                          <a:latin typeface="微软雅黑" pitchFamily="34" charset="-122"/>
                          <a:ea typeface="微软雅黑" pitchFamily="34" charset="-122"/>
                        </a:rPr>
                        <a:t>自动接听</a:t>
                      </a:r>
                      <a:endParaRPr lang="zh-CN" altLang="en-US" sz="1100" b="0" dirty="0">
                        <a:solidFill>
                          <a:schemeClr val="tx1"/>
                        </a:solidFill>
                        <a:latin typeface="微软雅黑" pitchFamily="34" charset="-122"/>
                        <a:ea typeface="微软雅黑" pitchFamily="34" charset="-122"/>
                      </a:endParaRPr>
                    </a:p>
                  </a:txBody>
                  <a:tcPr anchor="ctr"/>
                </a:tc>
                <a:tc>
                  <a:txBody>
                    <a:bodyPr/>
                    <a:lstStyle/>
                    <a:p>
                      <a:pPr algn="l"/>
                      <a:r>
                        <a:rPr lang="zh-CN" altLang="zh-CN" sz="1100" kern="1200" dirty="0" smtClean="0">
                          <a:solidFill>
                            <a:schemeClr val="dk1"/>
                          </a:solidFill>
                          <a:latin typeface="微软雅黑" pitchFamily="34" charset="-122"/>
                          <a:ea typeface="微软雅黑" pitchFamily="34" charset="-122"/>
                          <a:cs typeface="+mn-cs"/>
                        </a:rPr>
                        <a:t>可设定被呼叫的终端在响铃</a:t>
                      </a:r>
                      <a:r>
                        <a:rPr lang="en-US" altLang="zh-CN" sz="1100" kern="1200" dirty="0" smtClean="0">
                          <a:solidFill>
                            <a:schemeClr val="dk1"/>
                          </a:solidFill>
                          <a:latin typeface="微软雅黑" pitchFamily="34" charset="-122"/>
                          <a:ea typeface="微软雅黑" pitchFamily="34" charset="-122"/>
                          <a:cs typeface="+mn-cs"/>
                        </a:rPr>
                        <a:t> 1 </a:t>
                      </a:r>
                      <a:r>
                        <a:rPr lang="zh-CN" altLang="zh-CN" sz="1100" kern="1200" dirty="0" smtClean="0">
                          <a:solidFill>
                            <a:schemeClr val="dk1"/>
                          </a:solidFill>
                          <a:latin typeface="微软雅黑" pitchFamily="34" charset="-122"/>
                          <a:ea typeface="微软雅黑" pitchFamily="34" charset="-122"/>
                          <a:cs typeface="+mn-cs"/>
                        </a:rPr>
                        <a:t>次后自动转为通话状态</a:t>
                      </a:r>
                      <a:endParaRPr lang="zh-CN" altLang="en-US" sz="1100" dirty="0">
                        <a:solidFill>
                          <a:schemeClr val="tx1"/>
                        </a:solidFill>
                        <a:latin typeface="微软雅黑" pitchFamily="34" charset="-122"/>
                        <a:ea typeface="微软雅黑" pitchFamily="34" charset="-122"/>
                      </a:endParaRPr>
                    </a:p>
                  </a:txBody>
                  <a:tcPr anchor="ctr"/>
                </a:tc>
              </a:tr>
              <a:tr h="119873">
                <a:tc vMerge="1">
                  <a:txBody>
                    <a:bodyPr/>
                    <a:lstStyle/>
                    <a:p>
                      <a:pPr algn="ctr"/>
                      <a:endParaRPr lang="zh-CN" altLang="en-US" sz="1100" b="0" dirty="0">
                        <a:solidFill>
                          <a:schemeClr val="tx1"/>
                        </a:solidFill>
                        <a:latin typeface="微软雅黑" pitchFamily="34" charset="-122"/>
                        <a:ea typeface="微软雅黑" pitchFamily="34" charset="-122"/>
                      </a:endParaRPr>
                    </a:p>
                  </a:txBody>
                  <a:tcPr/>
                </a:tc>
                <a:tc>
                  <a:txBody>
                    <a:bodyPr/>
                    <a:lstStyle/>
                    <a:p>
                      <a:pPr algn="ctr"/>
                      <a:r>
                        <a:rPr lang="zh-CN" altLang="en-US" sz="1100" b="0" dirty="0" smtClean="0">
                          <a:solidFill>
                            <a:schemeClr val="tx1"/>
                          </a:solidFill>
                          <a:latin typeface="微软雅黑" pitchFamily="34" charset="-122"/>
                          <a:ea typeface="微软雅黑" pitchFamily="34" charset="-122"/>
                        </a:rPr>
                        <a:t>手动接听</a:t>
                      </a:r>
                      <a:endParaRPr lang="zh-CN" altLang="en-US" sz="1100" b="0" dirty="0">
                        <a:solidFill>
                          <a:schemeClr val="tx1"/>
                        </a:solidFill>
                        <a:latin typeface="微软雅黑" pitchFamily="34" charset="-122"/>
                        <a:ea typeface="微软雅黑" pitchFamily="34" charset="-122"/>
                      </a:endParaRPr>
                    </a:p>
                  </a:txBody>
                  <a:tcPr anchor="ctr"/>
                </a:tc>
                <a:tc>
                  <a:txBody>
                    <a:bodyPr/>
                    <a:lstStyle/>
                    <a:p>
                      <a:pPr algn="l"/>
                      <a:r>
                        <a:rPr lang="zh-CN" altLang="zh-CN" sz="1100" kern="1200" dirty="0" smtClean="0">
                          <a:solidFill>
                            <a:schemeClr val="dk1"/>
                          </a:solidFill>
                          <a:latin typeface="微软雅黑" pitchFamily="34" charset="-122"/>
                          <a:ea typeface="微软雅黑" pitchFamily="34" charset="-122"/>
                          <a:cs typeface="+mn-cs"/>
                        </a:rPr>
                        <a:t>被呼叫的终端连续响铃，直到手动按键响应为止</a:t>
                      </a:r>
                      <a:endParaRPr lang="zh-CN" altLang="en-US" sz="1100" dirty="0">
                        <a:solidFill>
                          <a:schemeClr val="tx1"/>
                        </a:solidFill>
                        <a:latin typeface="微软雅黑" pitchFamily="34" charset="-122"/>
                        <a:ea typeface="微软雅黑" pitchFamily="34" charset="-122"/>
                      </a:endParaRPr>
                    </a:p>
                  </a:txBody>
                  <a:tcPr anchor="ctr"/>
                </a:tc>
              </a:tr>
              <a:tr h="0">
                <a:tc rowSpan="7">
                  <a:txBody>
                    <a:bodyPr/>
                    <a:lstStyle/>
                    <a:p>
                      <a:pPr algn="ctr"/>
                      <a:r>
                        <a:rPr lang="zh-CN" altLang="en-US" sz="1100" b="0" dirty="0" smtClean="0">
                          <a:solidFill>
                            <a:schemeClr val="tx1"/>
                          </a:solidFill>
                          <a:latin typeface="微软雅黑" pitchFamily="34" charset="-122"/>
                          <a:ea typeface="微软雅黑" pitchFamily="34" charset="-122"/>
                        </a:rPr>
                        <a:t>呼叫转移</a:t>
                      </a:r>
                      <a:endParaRPr lang="zh-CN" altLang="en-US" sz="1100" b="0" dirty="0">
                        <a:solidFill>
                          <a:schemeClr val="tx1"/>
                        </a:solidFill>
                        <a:latin typeface="微软雅黑" pitchFamily="34" charset="-122"/>
                        <a:ea typeface="微软雅黑" pitchFamily="34" charset="-122"/>
                      </a:endParaRPr>
                    </a:p>
                  </a:txBody>
                  <a:tcPr anchor="ctr"/>
                </a:tc>
                <a:tc>
                  <a:txBody>
                    <a:bodyPr/>
                    <a:lstStyle/>
                    <a:p>
                      <a:pPr algn="ctr"/>
                      <a:r>
                        <a:rPr lang="zh-CN" altLang="en-US" sz="1100" b="0" dirty="0" smtClean="0">
                          <a:solidFill>
                            <a:schemeClr val="tx1"/>
                          </a:solidFill>
                          <a:latin typeface="微软雅黑" pitchFamily="34" charset="-122"/>
                          <a:ea typeface="微软雅黑" pitchFamily="34" charset="-122"/>
                        </a:rPr>
                        <a:t>占线转移</a:t>
                      </a:r>
                      <a:endParaRPr lang="zh-CN" altLang="en-US" sz="1100" b="0" dirty="0">
                        <a:solidFill>
                          <a:schemeClr val="tx1"/>
                        </a:solidFill>
                        <a:latin typeface="微软雅黑" pitchFamily="34" charset="-122"/>
                        <a:ea typeface="微软雅黑" pitchFamily="34" charset="-122"/>
                      </a:endParaRPr>
                    </a:p>
                  </a:txBody>
                  <a:tcPr anchor="ctr"/>
                </a:tc>
                <a:tc>
                  <a:txBody>
                    <a:bodyPr/>
                    <a:lstStyle/>
                    <a:p>
                      <a:pPr algn="l"/>
                      <a:r>
                        <a:rPr lang="zh-CN" altLang="zh-CN" sz="1100" kern="1200" dirty="0" smtClean="0">
                          <a:solidFill>
                            <a:schemeClr val="dk1"/>
                          </a:solidFill>
                          <a:latin typeface="微软雅黑" pitchFamily="34" charset="-122"/>
                          <a:ea typeface="微软雅黑" pitchFamily="34" charset="-122"/>
                          <a:cs typeface="+mn-cs"/>
                        </a:rPr>
                        <a:t>被呼叫的终端正在通话时</a:t>
                      </a:r>
                      <a:r>
                        <a:rPr lang="en-US" altLang="zh-CN" sz="1100" kern="1200" dirty="0" smtClean="0">
                          <a:solidFill>
                            <a:schemeClr val="dk1"/>
                          </a:solidFill>
                          <a:latin typeface="微软雅黑" pitchFamily="34" charset="-122"/>
                          <a:ea typeface="微软雅黑" pitchFamily="34" charset="-122"/>
                          <a:cs typeface="+mn-cs"/>
                        </a:rPr>
                        <a:t>,</a:t>
                      </a:r>
                      <a:r>
                        <a:rPr lang="zh-CN" altLang="zh-CN" sz="1100" kern="1200" dirty="0" smtClean="0">
                          <a:solidFill>
                            <a:schemeClr val="dk1"/>
                          </a:solidFill>
                          <a:latin typeface="微软雅黑" pitchFamily="34" charset="-122"/>
                          <a:ea typeface="微软雅黑" pitchFamily="34" charset="-122"/>
                          <a:cs typeface="+mn-cs"/>
                        </a:rPr>
                        <a:t>可自动呼叫转移到另外一台指定的终端</a:t>
                      </a:r>
                      <a:endParaRPr lang="zh-CN" altLang="en-US" sz="1100" dirty="0">
                        <a:solidFill>
                          <a:schemeClr val="tx1"/>
                        </a:solidFill>
                        <a:latin typeface="微软雅黑" pitchFamily="34" charset="-122"/>
                        <a:ea typeface="微软雅黑" pitchFamily="34" charset="-122"/>
                      </a:endParaRPr>
                    </a:p>
                  </a:txBody>
                  <a:tcPr anchor="ctr"/>
                </a:tc>
              </a:tr>
              <a:tr h="0">
                <a:tc vMerge="1">
                  <a:txBody>
                    <a:bodyPr/>
                    <a:lstStyle/>
                    <a:p>
                      <a:pPr algn="ctr"/>
                      <a:endParaRPr lang="zh-CN" altLang="en-US" sz="1100" b="0" dirty="0">
                        <a:solidFill>
                          <a:schemeClr val="tx1"/>
                        </a:solidFill>
                        <a:latin typeface="微软雅黑" pitchFamily="34" charset="-122"/>
                        <a:ea typeface="微软雅黑" pitchFamily="34" charset="-122"/>
                      </a:endParaRPr>
                    </a:p>
                  </a:txBody>
                  <a:tcPr/>
                </a:tc>
                <a:tc>
                  <a:txBody>
                    <a:bodyPr/>
                    <a:lstStyle/>
                    <a:p>
                      <a:pPr algn="ctr"/>
                      <a:r>
                        <a:rPr lang="zh-CN" altLang="en-US" sz="1100" b="0" dirty="0" smtClean="0">
                          <a:solidFill>
                            <a:schemeClr val="tx1"/>
                          </a:solidFill>
                          <a:latin typeface="微软雅黑" pitchFamily="34" charset="-122"/>
                          <a:ea typeface="微软雅黑" pitchFamily="34" charset="-122"/>
                        </a:rPr>
                        <a:t>关机转移</a:t>
                      </a:r>
                      <a:endParaRPr lang="zh-CN" altLang="en-US" sz="1100" b="0" dirty="0">
                        <a:solidFill>
                          <a:schemeClr val="tx1"/>
                        </a:solidFill>
                        <a:latin typeface="微软雅黑" pitchFamily="34" charset="-122"/>
                        <a:ea typeface="微软雅黑" pitchFamily="34" charset="-122"/>
                      </a:endParaRPr>
                    </a:p>
                  </a:txBody>
                  <a:tcPr anchor="ctr"/>
                </a:tc>
                <a:tc>
                  <a:txBody>
                    <a:bodyPr/>
                    <a:lstStyle/>
                    <a:p>
                      <a:pPr algn="l"/>
                      <a:r>
                        <a:rPr lang="zh-CN" altLang="zh-CN" sz="1100" kern="1200" dirty="0" smtClean="0">
                          <a:solidFill>
                            <a:schemeClr val="dk1"/>
                          </a:solidFill>
                          <a:latin typeface="微软雅黑" pitchFamily="34" charset="-122"/>
                          <a:ea typeface="微软雅黑" pitchFamily="34" charset="-122"/>
                          <a:cs typeface="+mn-cs"/>
                        </a:rPr>
                        <a:t>如果被呼叫的终端处于关机或未连接状态</a:t>
                      </a:r>
                      <a:r>
                        <a:rPr lang="en-US" altLang="zh-CN" sz="1100" kern="1200" dirty="0" smtClean="0">
                          <a:solidFill>
                            <a:schemeClr val="dk1"/>
                          </a:solidFill>
                          <a:latin typeface="微软雅黑" pitchFamily="34" charset="-122"/>
                          <a:ea typeface="微软雅黑" pitchFamily="34" charset="-122"/>
                          <a:cs typeface="+mn-cs"/>
                        </a:rPr>
                        <a:t>, </a:t>
                      </a:r>
                      <a:r>
                        <a:rPr lang="zh-CN" altLang="zh-CN" sz="1100" kern="1200" dirty="0" smtClean="0">
                          <a:solidFill>
                            <a:schemeClr val="dk1"/>
                          </a:solidFill>
                          <a:latin typeface="微软雅黑" pitchFamily="34" charset="-122"/>
                          <a:ea typeface="微软雅黑" pitchFamily="34" charset="-122"/>
                          <a:cs typeface="+mn-cs"/>
                        </a:rPr>
                        <a:t>自动呼叫转移</a:t>
                      </a:r>
                      <a:endParaRPr lang="zh-CN" altLang="en-US" sz="1100" dirty="0">
                        <a:solidFill>
                          <a:schemeClr val="tx1"/>
                        </a:solidFill>
                        <a:latin typeface="微软雅黑" pitchFamily="34" charset="-122"/>
                        <a:ea typeface="微软雅黑" pitchFamily="34" charset="-122"/>
                      </a:endParaRPr>
                    </a:p>
                  </a:txBody>
                  <a:tcPr anchor="ctr"/>
                </a:tc>
              </a:tr>
              <a:tr h="0">
                <a:tc vMerge="1">
                  <a:txBody>
                    <a:bodyPr/>
                    <a:lstStyle/>
                    <a:p>
                      <a:pPr algn="ctr"/>
                      <a:endParaRPr lang="zh-CN" altLang="en-US" sz="1100" b="0" dirty="0">
                        <a:solidFill>
                          <a:schemeClr val="tx1"/>
                        </a:solidFill>
                        <a:latin typeface="微软雅黑" pitchFamily="34" charset="-122"/>
                        <a:ea typeface="微软雅黑" pitchFamily="34" charset="-122"/>
                      </a:endParaRPr>
                    </a:p>
                  </a:txBody>
                  <a:tcPr/>
                </a:tc>
                <a:tc>
                  <a:txBody>
                    <a:bodyPr/>
                    <a:lstStyle/>
                    <a:p>
                      <a:pPr algn="ctr"/>
                      <a:r>
                        <a:rPr lang="zh-CN" altLang="en-US" sz="1100" b="0" dirty="0" smtClean="0">
                          <a:solidFill>
                            <a:schemeClr val="tx1"/>
                          </a:solidFill>
                          <a:latin typeface="微软雅黑" pitchFamily="34" charset="-122"/>
                          <a:ea typeface="微软雅黑" pitchFamily="34" charset="-122"/>
                        </a:rPr>
                        <a:t>无响应转移</a:t>
                      </a:r>
                      <a:endParaRPr lang="zh-CN" altLang="en-US" sz="1100" b="0" dirty="0">
                        <a:solidFill>
                          <a:schemeClr val="tx1"/>
                        </a:solidFill>
                        <a:latin typeface="微软雅黑" pitchFamily="34" charset="-122"/>
                        <a:ea typeface="微软雅黑" pitchFamily="34" charset="-122"/>
                      </a:endParaRPr>
                    </a:p>
                  </a:txBody>
                  <a:tcPr anchor="ctr"/>
                </a:tc>
                <a:tc>
                  <a:txBody>
                    <a:bodyPr/>
                    <a:lstStyle/>
                    <a:p>
                      <a:pPr algn="l"/>
                      <a:r>
                        <a:rPr lang="zh-CN" altLang="zh-CN" sz="1100" kern="1200" dirty="0" smtClean="0">
                          <a:solidFill>
                            <a:schemeClr val="dk1"/>
                          </a:solidFill>
                          <a:latin typeface="微软雅黑" pitchFamily="34" charset="-122"/>
                          <a:ea typeface="微软雅黑" pitchFamily="34" charset="-122"/>
                          <a:cs typeface="+mn-cs"/>
                        </a:rPr>
                        <a:t>如果被呼叫的终端</a:t>
                      </a:r>
                      <a:r>
                        <a:rPr lang="en-US" altLang="zh-CN" sz="1100" kern="1200" dirty="0" smtClean="0">
                          <a:solidFill>
                            <a:schemeClr val="dk1"/>
                          </a:solidFill>
                          <a:latin typeface="微软雅黑" pitchFamily="34" charset="-122"/>
                          <a:ea typeface="微软雅黑" pitchFamily="34" charset="-122"/>
                          <a:cs typeface="+mn-cs"/>
                        </a:rPr>
                        <a:t>,</a:t>
                      </a:r>
                      <a:r>
                        <a:rPr lang="zh-CN" altLang="zh-CN" sz="1100" kern="1200" dirty="0" smtClean="0">
                          <a:solidFill>
                            <a:schemeClr val="dk1"/>
                          </a:solidFill>
                          <a:latin typeface="微软雅黑" pitchFamily="34" charset="-122"/>
                          <a:ea typeface="微软雅黑" pitchFamily="34" charset="-122"/>
                          <a:cs typeface="+mn-cs"/>
                        </a:rPr>
                        <a:t>在指定的响铃次数后未接听</a:t>
                      </a:r>
                      <a:r>
                        <a:rPr lang="en-US" altLang="zh-CN" sz="1100" kern="1200" dirty="0" smtClean="0">
                          <a:solidFill>
                            <a:schemeClr val="dk1"/>
                          </a:solidFill>
                          <a:latin typeface="微软雅黑" pitchFamily="34" charset="-122"/>
                          <a:ea typeface="微软雅黑" pitchFamily="34" charset="-122"/>
                          <a:cs typeface="+mn-cs"/>
                        </a:rPr>
                        <a:t>, </a:t>
                      </a:r>
                      <a:r>
                        <a:rPr lang="zh-CN" altLang="zh-CN" sz="1100" kern="1200" dirty="0" smtClean="0">
                          <a:solidFill>
                            <a:schemeClr val="dk1"/>
                          </a:solidFill>
                          <a:latin typeface="微软雅黑" pitchFamily="34" charset="-122"/>
                          <a:ea typeface="微软雅黑" pitchFamily="34" charset="-122"/>
                          <a:cs typeface="+mn-cs"/>
                        </a:rPr>
                        <a:t>自动呼叫转移</a:t>
                      </a:r>
                      <a:endParaRPr lang="zh-CN" altLang="en-US" sz="1100" dirty="0">
                        <a:solidFill>
                          <a:schemeClr val="tx1"/>
                        </a:solidFill>
                        <a:latin typeface="微软雅黑" pitchFamily="34" charset="-122"/>
                        <a:ea typeface="微软雅黑" pitchFamily="34" charset="-122"/>
                      </a:endParaRPr>
                    </a:p>
                  </a:txBody>
                  <a:tcPr anchor="ctr"/>
                </a:tc>
              </a:tr>
              <a:tr h="0">
                <a:tc vMerge="1">
                  <a:txBody>
                    <a:bodyPr/>
                    <a:lstStyle/>
                    <a:p>
                      <a:pPr algn="ctr"/>
                      <a:endParaRPr lang="zh-CN" altLang="en-US" sz="1100" b="0" dirty="0">
                        <a:solidFill>
                          <a:schemeClr val="tx1"/>
                        </a:solidFill>
                        <a:latin typeface="微软雅黑" pitchFamily="34" charset="-122"/>
                        <a:ea typeface="微软雅黑" pitchFamily="34" charset="-122"/>
                      </a:endParaRPr>
                    </a:p>
                  </a:txBody>
                  <a:tcPr/>
                </a:tc>
                <a:tc>
                  <a:txBody>
                    <a:bodyPr/>
                    <a:lstStyle/>
                    <a:p>
                      <a:pPr algn="ctr"/>
                      <a:r>
                        <a:rPr lang="zh-CN" altLang="en-US" sz="1100" b="0" dirty="0" smtClean="0">
                          <a:solidFill>
                            <a:schemeClr val="tx1"/>
                          </a:solidFill>
                          <a:latin typeface="微软雅黑" pitchFamily="34" charset="-122"/>
                          <a:ea typeface="微软雅黑" pitchFamily="34" charset="-122"/>
                        </a:rPr>
                        <a:t>手动转移</a:t>
                      </a:r>
                      <a:endParaRPr lang="zh-CN" altLang="en-US" sz="1100" b="0" dirty="0">
                        <a:solidFill>
                          <a:schemeClr val="tx1"/>
                        </a:solidFill>
                        <a:latin typeface="微软雅黑" pitchFamily="34" charset="-122"/>
                        <a:ea typeface="微软雅黑" pitchFamily="34" charset="-122"/>
                      </a:endParaRPr>
                    </a:p>
                  </a:txBody>
                  <a:tcPr anchor="ctr"/>
                </a:tc>
                <a:tc>
                  <a:txBody>
                    <a:bodyPr/>
                    <a:lstStyle/>
                    <a:p>
                      <a:pPr algn="l"/>
                      <a:r>
                        <a:rPr lang="zh-CN" altLang="zh-CN" sz="1100" kern="1200" dirty="0" smtClean="0">
                          <a:solidFill>
                            <a:schemeClr val="dk1"/>
                          </a:solidFill>
                          <a:latin typeface="微软雅黑" pitchFamily="34" charset="-122"/>
                          <a:ea typeface="微软雅黑" pitchFamily="34" charset="-122"/>
                          <a:cs typeface="+mn-cs"/>
                        </a:rPr>
                        <a:t>已经建立的通话，可以中途手动转移呼叫到任意一台终端，并结束当前通话</a:t>
                      </a:r>
                      <a:endParaRPr lang="zh-CN" altLang="en-US" sz="1100" dirty="0">
                        <a:solidFill>
                          <a:schemeClr val="tx1"/>
                        </a:solidFill>
                        <a:latin typeface="微软雅黑" pitchFamily="34" charset="-122"/>
                        <a:ea typeface="微软雅黑" pitchFamily="34" charset="-122"/>
                      </a:endParaRPr>
                    </a:p>
                  </a:txBody>
                  <a:tcPr anchor="ctr"/>
                </a:tc>
              </a:tr>
              <a:tr h="147018">
                <a:tc vMerge="1">
                  <a:txBody>
                    <a:bodyPr/>
                    <a:lstStyle/>
                    <a:p>
                      <a:pPr algn="ctr"/>
                      <a:endParaRPr lang="zh-CN" altLang="en-US" sz="1100" b="0" dirty="0">
                        <a:solidFill>
                          <a:schemeClr val="tx1"/>
                        </a:solidFill>
                        <a:latin typeface="微软雅黑" pitchFamily="34" charset="-122"/>
                        <a:ea typeface="微软雅黑" pitchFamily="34" charset="-122"/>
                      </a:endParaRPr>
                    </a:p>
                  </a:txBody>
                  <a:tcPr/>
                </a:tc>
                <a:tc>
                  <a:txBody>
                    <a:bodyPr/>
                    <a:lstStyle/>
                    <a:p>
                      <a:pPr algn="ctr"/>
                      <a:r>
                        <a:rPr lang="zh-CN" altLang="en-US" sz="1100" b="0" dirty="0" smtClean="0">
                          <a:solidFill>
                            <a:schemeClr val="tx1"/>
                          </a:solidFill>
                          <a:latin typeface="微软雅黑" pitchFamily="34" charset="-122"/>
                          <a:ea typeface="微软雅黑" pitchFamily="34" charset="-122"/>
                        </a:rPr>
                        <a:t>通话强拆</a:t>
                      </a:r>
                      <a:endParaRPr lang="zh-CN" altLang="en-US" sz="1100" b="0" dirty="0">
                        <a:solidFill>
                          <a:schemeClr val="tx1"/>
                        </a:solidFill>
                        <a:latin typeface="微软雅黑" pitchFamily="34" charset="-122"/>
                        <a:ea typeface="微软雅黑" pitchFamily="34" charset="-122"/>
                      </a:endParaRPr>
                    </a:p>
                  </a:txBody>
                  <a:tcPr anchor="ctr"/>
                </a:tc>
                <a:tc>
                  <a:txBody>
                    <a:bodyPr/>
                    <a:lstStyle/>
                    <a:p>
                      <a:pPr algn="l"/>
                      <a:r>
                        <a:rPr lang="zh-CN" altLang="zh-CN" sz="1100" kern="1200" dirty="0" smtClean="0">
                          <a:solidFill>
                            <a:schemeClr val="dk1"/>
                          </a:solidFill>
                          <a:latin typeface="微软雅黑" pitchFamily="34" charset="-122"/>
                          <a:ea typeface="微软雅黑" pitchFamily="34" charset="-122"/>
                          <a:cs typeface="+mn-cs"/>
                        </a:rPr>
                        <a:t>管理员可以强行拆除进行中的一对通话</a:t>
                      </a:r>
                      <a:endParaRPr lang="zh-CN" altLang="en-US" sz="1100" dirty="0">
                        <a:solidFill>
                          <a:schemeClr val="tx1"/>
                        </a:solidFill>
                        <a:latin typeface="微软雅黑" pitchFamily="34" charset="-122"/>
                        <a:ea typeface="微软雅黑" pitchFamily="34" charset="-122"/>
                      </a:endParaRPr>
                    </a:p>
                  </a:txBody>
                  <a:tcPr anchor="ctr"/>
                </a:tc>
              </a:tr>
              <a:tr h="0">
                <a:tc vMerge="1">
                  <a:txBody>
                    <a:bodyPr/>
                    <a:lstStyle/>
                    <a:p>
                      <a:pPr algn="ctr"/>
                      <a:endParaRPr lang="zh-CN" altLang="en-US" sz="1100" b="0" dirty="0">
                        <a:solidFill>
                          <a:schemeClr val="tx1"/>
                        </a:solidFill>
                        <a:latin typeface="微软雅黑" pitchFamily="34" charset="-122"/>
                        <a:ea typeface="微软雅黑" pitchFamily="34" charset="-122"/>
                      </a:endParaRPr>
                    </a:p>
                  </a:txBody>
                  <a:tcPr/>
                </a:tc>
                <a:tc>
                  <a:txBody>
                    <a:bodyPr/>
                    <a:lstStyle/>
                    <a:p>
                      <a:pPr algn="ctr"/>
                      <a:r>
                        <a:rPr lang="zh-CN" altLang="en-US" sz="1100" b="0" dirty="0" smtClean="0">
                          <a:solidFill>
                            <a:schemeClr val="tx1"/>
                          </a:solidFill>
                          <a:latin typeface="微软雅黑" pitchFamily="34" charset="-122"/>
                          <a:ea typeface="微软雅黑" pitchFamily="34" charset="-122"/>
                        </a:rPr>
                        <a:t>来电显示</a:t>
                      </a:r>
                      <a:endParaRPr lang="zh-CN" altLang="en-US" sz="1100" b="0" dirty="0">
                        <a:solidFill>
                          <a:schemeClr val="tx1"/>
                        </a:solidFill>
                        <a:latin typeface="微软雅黑" pitchFamily="34" charset="-122"/>
                        <a:ea typeface="微软雅黑" pitchFamily="34" charset="-122"/>
                      </a:endParaRPr>
                    </a:p>
                  </a:txBody>
                  <a:tcPr anchor="ctr"/>
                </a:tc>
                <a:tc>
                  <a:txBody>
                    <a:bodyPr/>
                    <a:lstStyle/>
                    <a:p>
                      <a:pPr algn="l"/>
                      <a:r>
                        <a:rPr lang="zh-CN" altLang="zh-CN" sz="1100" kern="1200" dirty="0" smtClean="0">
                          <a:solidFill>
                            <a:schemeClr val="dk1"/>
                          </a:solidFill>
                          <a:latin typeface="微软雅黑" pitchFamily="34" charset="-122"/>
                          <a:ea typeface="微软雅黑" pitchFamily="34" charset="-122"/>
                          <a:cs typeface="+mn-cs"/>
                        </a:rPr>
                        <a:t>包括显示当前来电和翻阅未接来电、已接来电，支持中英文</a:t>
                      </a:r>
                      <a:endParaRPr lang="zh-CN" altLang="en-US" sz="1100" dirty="0">
                        <a:solidFill>
                          <a:schemeClr val="tx1"/>
                        </a:solidFill>
                        <a:latin typeface="微软雅黑" pitchFamily="34" charset="-122"/>
                        <a:ea typeface="微软雅黑" pitchFamily="34" charset="-122"/>
                      </a:endParaRPr>
                    </a:p>
                  </a:txBody>
                  <a:tcPr anchor="ctr"/>
                </a:tc>
              </a:tr>
              <a:tr h="0">
                <a:tc vMerge="1">
                  <a:txBody>
                    <a:bodyPr/>
                    <a:lstStyle/>
                    <a:p>
                      <a:pPr algn="ctr"/>
                      <a:endParaRPr lang="zh-CN" altLang="en-US" sz="1100" b="0" dirty="0">
                        <a:solidFill>
                          <a:schemeClr val="tx1"/>
                        </a:solidFill>
                        <a:latin typeface="微软雅黑" pitchFamily="34" charset="-122"/>
                        <a:ea typeface="微软雅黑" pitchFamily="34" charset="-122"/>
                      </a:endParaRPr>
                    </a:p>
                  </a:txBody>
                  <a:tcPr/>
                </a:tc>
                <a:tc>
                  <a:txBody>
                    <a:bodyPr/>
                    <a:lstStyle/>
                    <a:p>
                      <a:pPr algn="ctr"/>
                      <a:r>
                        <a:rPr lang="zh-CN" altLang="en-US" sz="1100" b="0" dirty="0" smtClean="0">
                          <a:solidFill>
                            <a:schemeClr val="tx1"/>
                          </a:solidFill>
                          <a:latin typeface="微软雅黑" pitchFamily="34" charset="-122"/>
                          <a:ea typeface="微软雅黑" pitchFamily="34" charset="-122"/>
                        </a:rPr>
                        <a:t>来电语音播报</a:t>
                      </a:r>
                      <a:endParaRPr lang="zh-CN" altLang="en-US" sz="1100" b="0" dirty="0">
                        <a:solidFill>
                          <a:schemeClr val="tx1"/>
                        </a:solidFill>
                        <a:latin typeface="微软雅黑" pitchFamily="34" charset="-122"/>
                        <a:ea typeface="微软雅黑" pitchFamily="34" charset="-122"/>
                      </a:endParaRPr>
                    </a:p>
                  </a:txBody>
                  <a:tcPr anchor="ctr"/>
                </a:tc>
                <a:tc>
                  <a:txBody>
                    <a:bodyPr/>
                    <a:lstStyle/>
                    <a:p>
                      <a:pPr algn="l"/>
                      <a:r>
                        <a:rPr lang="zh-CN" altLang="zh-CN" sz="1100" kern="1200" dirty="0" smtClean="0">
                          <a:solidFill>
                            <a:schemeClr val="dk1"/>
                          </a:solidFill>
                          <a:latin typeface="微软雅黑" pitchFamily="34" charset="-122"/>
                          <a:ea typeface="微软雅黑" pitchFamily="34" charset="-122"/>
                          <a:cs typeface="+mn-cs"/>
                        </a:rPr>
                        <a:t>自动通过内置扬声器，播放来电的终端名称</a:t>
                      </a:r>
                      <a:endParaRPr lang="zh-CN" altLang="en-US" sz="1100" dirty="0">
                        <a:solidFill>
                          <a:schemeClr val="tx1"/>
                        </a:solidFill>
                        <a:latin typeface="微软雅黑" pitchFamily="34" charset="-122"/>
                        <a:ea typeface="微软雅黑" pitchFamily="34" charset="-122"/>
                      </a:endParaRPr>
                    </a:p>
                  </a:txBody>
                  <a:tcPr anchor="ctr"/>
                </a:tc>
              </a:tr>
              <a:tr h="0">
                <a:tc>
                  <a:txBody>
                    <a:bodyPr/>
                    <a:lstStyle/>
                    <a:p>
                      <a:pPr algn="ctr"/>
                      <a:r>
                        <a:rPr lang="zh-CN" altLang="en-US" sz="1100" b="0" dirty="0" smtClean="0">
                          <a:solidFill>
                            <a:schemeClr val="tx1"/>
                          </a:solidFill>
                          <a:latin typeface="微软雅黑" pitchFamily="34" charset="-122"/>
                          <a:ea typeface="微软雅黑" pitchFamily="34" charset="-122"/>
                        </a:rPr>
                        <a:t>广播</a:t>
                      </a:r>
                      <a:endParaRPr lang="zh-CN" altLang="en-US" sz="1100" b="0" dirty="0">
                        <a:solidFill>
                          <a:schemeClr val="tx1"/>
                        </a:solidFill>
                        <a:latin typeface="微软雅黑" pitchFamily="34" charset="-122"/>
                        <a:ea typeface="微软雅黑" pitchFamily="34" charset="-122"/>
                      </a:endParaRPr>
                    </a:p>
                  </a:txBody>
                  <a:tcPr anchor="ctr"/>
                </a:tc>
                <a:tc>
                  <a:txBody>
                    <a:bodyPr/>
                    <a:lstStyle/>
                    <a:p>
                      <a:pPr algn="ctr"/>
                      <a:endParaRPr lang="zh-CN" altLang="en-US" sz="1100" b="0" dirty="0">
                        <a:solidFill>
                          <a:schemeClr val="tx1"/>
                        </a:solidFill>
                        <a:latin typeface="微软雅黑" pitchFamily="34" charset="-122"/>
                        <a:ea typeface="微软雅黑" pitchFamily="34" charset="-122"/>
                      </a:endParaRPr>
                    </a:p>
                  </a:txBody>
                  <a:tcPr anchor="ctr"/>
                </a:tc>
                <a:tc>
                  <a:txBody>
                    <a:bodyPr/>
                    <a:lstStyle/>
                    <a:p>
                      <a:pPr algn="l"/>
                      <a:r>
                        <a:rPr lang="zh-CN" altLang="zh-CN" sz="1100" b="0" kern="1200" dirty="0" smtClean="0">
                          <a:solidFill>
                            <a:schemeClr val="dk1"/>
                          </a:solidFill>
                          <a:latin typeface="微软雅黑" pitchFamily="34" charset="-122"/>
                          <a:ea typeface="微软雅黑" pitchFamily="34" charset="-122"/>
                          <a:cs typeface="+mn-cs"/>
                        </a:rPr>
                        <a:t>通过</a:t>
                      </a:r>
                      <a:r>
                        <a:rPr lang="en-US" altLang="zh-CN" sz="1100" b="0" kern="1200" dirty="0" smtClean="0">
                          <a:solidFill>
                            <a:schemeClr val="dk1"/>
                          </a:solidFill>
                          <a:latin typeface="微软雅黑" pitchFamily="34" charset="-122"/>
                          <a:ea typeface="微软雅黑" pitchFamily="34" charset="-122"/>
                          <a:cs typeface="+mn-cs"/>
                        </a:rPr>
                        <a:t> IP </a:t>
                      </a:r>
                      <a:r>
                        <a:rPr lang="zh-CN" altLang="zh-CN" sz="1100" b="0" kern="1200" dirty="0" smtClean="0">
                          <a:solidFill>
                            <a:schemeClr val="dk1"/>
                          </a:solidFill>
                          <a:latin typeface="微软雅黑" pitchFamily="34" charset="-122"/>
                          <a:ea typeface="微软雅黑" pitchFamily="34" charset="-122"/>
                          <a:cs typeface="+mn-cs"/>
                        </a:rPr>
                        <a:t>网络寻呼话筒能对单个或多个分区终端广播喊话。服务软件远程调节每台终端的音量</a:t>
                      </a:r>
                      <a:endParaRPr lang="zh-CN" altLang="en-US" sz="1100" b="0" dirty="0">
                        <a:solidFill>
                          <a:schemeClr val="tx1"/>
                        </a:solidFill>
                        <a:latin typeface="微软雅黑" pitchFamily="34" charset="-122"/>
                        <a:ea typeface="微软雅黑" pitchFamily="34" charset="-122"/>
                      </a:endParaRPr>
                    </a:p>
                  </a:txBody>
                  <a:tcPr anchor="ctr"/>
                </a:tc>
              </a:tr>
              <a:tr h="0">
                <a:tc>
                  <a:txBody>
                    <a:bodyPr/>
                    <a:lstStyle/>
                    <a:p>
                      <a:pPr algn="ctr"/>
                      <a:r>
                        <a:rPr lang="zh-CN" altLang="zh-CN" sz="1100" b="0" kern="1200" dirty="0" smtClean="0">
                          <a:solidFill>
                            <a:schemeClr val="dk1"/>
                          </a:solidFill>
                          <a:latin typeface="微软雅黑" pitchFamily="34" charset="-122"/>
                          <a:ea typeface="微软雅黑" pitchFamily="34" charset="-122"/>
                          <a:cs typeface="+mn-cs"/>
                        </a:rPr>
                        <a:t>紧急语音投放</a:t>
                      </a:r>
                      <a:endParaRPr lang="zh-CN" altLang="en-US" sz="1100" b="0" dirty="0">
                        <a:solidFill>
                          <a:schemeClr val="tx1"/>
                        </a:solidFill>
                        <a:latin typeface="微软雅黑" pitchFamily="34" charset="-122"/>
                        <a:ea typeface="微软雅黑" pitchFamily="34" charset="-122"/>
                      </a:endParaRPr>
                    </a:p>
                  </a:txBody>
                  <a:tcPr anchor="ctr"/>
                </a:tc>
                <a:tc>
                  <a:txBody>
                    <a:bodyPr/>
                    <a:lstStyle/>
                    <a:p>
                      <a:pPr algn="ctr"/>
                      <a:endParaRPr lang="zh-CN" altLang="en-US" sz="1100" b="0" dirty="0">
                        <a:solidFill>
                          <a:schemeClr val="tx1"/>
                        </a:solidFill>
                        <a:latin typeface="微软雅黑" pitchFamily="34" charset="-122"/>
                        <a:ea typeface="微软雅黑" pitchFamily="34" charset="-122"/>
                      </a:endParaRPr>
                    </a:p>
                  </a:txBody>
                  <a:tcPr anchor="ctr"/>
                </a:tc>
                <a:tc>
                  <a:txBody>
                    <a:bodyPr/>
                    <a:lstStyle/>
                    <a:p>
                      <a:pPr algn="l"/>
                      <a:r>
                        <a:rPr lang="zh-CN" altLang="zh-CN" sz="1100" b="0" kern="1200" dirty="0" smtClean="0">
                          <a:solidFill>
                            <a:schemeClr val="dk1"/>
                          </a:solidFill>
                          <a:latin typeface="微软雅黑" pitchFamily="34" charset="-122"/>
                          <a:ea typeface="微软雅黑" pitchFamily="34" charset="-122"/>
                          <a:cs typeface="+mn-cs"/>
                        </a:rPr>
                        <a:t>操作</a:t>
                      </a:r>
                      <a:r>
                        <a:rPr lang="en-US" altLang="zh-CN" sz="1100" b="0" kern="1200" dirty="0" smtClean="0">
                          <a:solidFill>
                            <a:schemeClr val="dk1"/>
                          </a:solidFill>
                          <a:latin typeface="微软雅黑" pitchFamily="34" charset="-122"/>
                          <a:ea typeface="微软雅黑" pitchFamily="34" charset="-122"/>
                          <a:cs typeface="+mn-cs"/>
                        </a:rPr>
                        <a:t> IP </a:t>
                      </a:r>
                      <a:r>
                        <a:rPr lang="zh-CN" altLang="zh-CN" sz="1100" b="0" kern="1200" dirty="0" smtClean="0">
                          <a:solidFill>
                            <a:schemeClr val="dk1"/>
                          </a:solidFill>
                          <a:latin typeface="微软雅黑" pitchFamily="34" charset="-122"/>
                          <a:ea typeface="微软雅黑" pitchFamily="34" charset="-122"/>
                          <a:cs typeface="+mn-cs"/>
                        </a:rPr>
                        <a:t>网络寻呼话筒，对指定终端播放预先录制的语音</a:t>
                      </a:r>
                      <a:r>
                        <a:rPr lang="en-US" altLang="zh-CN" sz="1100" b="0" kern="1200" dirty="0" smtClean="0">
                          <a:solidFill>
                            <a:schemeClr val="dk1"/>
                          </a:solidFill>
                          <a:latin typeface="微软雅黑" pitchFamily="34" charset="-122"/>
                          <a:ea typeface="微软雅黑" pitchFamily="34" charset="-122"/>
                          <a:cs typeface="+mn-cs"/>
                        </a:rPr>
                        <a:t>(</a:t>
                      </a:r>
                      <a:r>
                        <a:rPr lang="zh-CN" altLang="zh-CN" sz="1100" b="0" kern="1200" dirty="0" smtClean="0">
                          <a:solidFill>
                            <a:schemeClr val="dk1"/>
                          </a:solidFill>
                          <a:latin typeface="微软雅黑" pitchFamily="34" charset="-122"/>
                          <a:ea typeface="微软雅黑" pitchFamily="34" charset="-122"/>
                          <a:cs typeface="+mn-cs"/>
                        </a:rPr>
                        <a:t>多条语音可选</a:t>
                      </a:r>
                      <a:r>
                        <a:rPr lang="zh-CN" altLang="en-US" sz="1100" b="0" kern="1200" dirty="0" smtClean="0">
                          <a:solidFill>
                            <a:schemeClr val="dk1"/>
                          </a:solidFill>
                          <a:latin typeface="微软雅黑" pitchFamily="34" charset="-122"/>
                          <a:ea typeface="微软雅黑" pitchFamily="34" charset="-122"/>
                          <a:cs typeface="+mn-cs"/>
                        </a:rPr>
                        <a:t>）</a:t>
                      </a:r>
                      <a:endParaRPr lang="zh-CN" altLang="en-US" sz="1100" b="0" dirty="0">
                        <a:solidFill>
                          <a:schemeClr val="tx1"/>
                        </a:solidFill>
                        <a:latin typeface="微软雅黑" pitchFamily="34" charset="-122"/>
                        <a:ea typeface="微软雅黑" pitchFamily="34" charset="-122"/>
                      </a:endParaRPr>
                    </a:p>
                  </a:txBody>
                  <a:tcPr anchor="ctr"/>
                </a:tc>
              </a:tr>
              <a:tr h="0">
                <a:tc>
                  <a:txBody>
                    <a:bodyPr/>
                    <a:lstStyle/>
                    <a:p>
                      <a:pPr algn="ctr"/>
                      <a:r>
                        <a:rPr lang="zh-CN" altLang="en-US" sz="1100" b="0" dirty="0" smtClean="0">
                          <a:solidFill>
                            <a:schemeClr val="tx1"/>
                          </a:solidFill>
                          <a:latin typeface="微软雅黑" pitchFamily="34" charset="-122"/>
                          <a:ea typeface="微软雅黑" pitchFamily="34" charset="-122"/>
                        </a:rPr>
                        <a:t>监听</a:t>
                      </a:r>
                      <a:endParaRPr lang="zh-CN" altLang="en-US" sz="1100" b="0" dirty="0">
                        <a:solidFill>
                          <a:schemeClr val="tx1"/>
                        </a:solidFill>
                        <a:latin typeface="微软雅黑" pitchFamily="34" charset="-122"/>
                        <a:ea typeface="微软雅黑" pitchFamily="34" charset="-122"/>
                      </a:endParaRPr>
                    </a:p>
                  </a:txBody>
                  <a:tcPr anchor="ctr"/>
                </a:tc>
                <a:tc>
                  <a:txBody>
                    <a:bodyPr/>
                    <a:lstStyle/>
                    <a:p>
                      <a:pPr algn="ctr"/>
                      <a:endParaRPr lang="zh-CN" altLang="en-US" sz="1100" b="0" dirty="0">
                        <a:solidFill>
                          <a:schemeClr val="tx1"/>
                        </a:solidFill>
                        <a:latin typeface="微软雅黑" pitchFamily="34" charset="-122"/>
                        <a:ea typeface="微软雅黑" pitchFamily="34" charset="-122"/>
                      </a:endParaRPr>
                    </a:p>
                  </a:txBody>
                  <a:tcPr anchor="ctr"/>
                </a:tc>
                <a:tc>
                  <a:txBody>
                    <a:bodyPr/>
                    <a:lstStyle/>
                    <a:p>
                      <a:pPr algn="l"/>
                      <a:r>
                        <a:rPr lang="zh-CN" altLang="zh-CN" sz="1100" kern="1200" dirty="0" smtClean="0">
                          <a:solidFill>
                            <a:schemeClr val="dk1"/>
                          </a:solidFill>
                          <a:latin typeface="微软雅黑" pitchFamily="34" charset="-122"/>
                          <a:ea typeface="微软雅黑" pitchFamily="34" charset="-122"/>
                          <a:cs typeface="+mn-cs"/>
                        </a:rPr>
                        <a:t>终端内置麦克，可在主控室监听终端周围的声音实况</a:t>
                      </a:r>
                      <a:endParaRPr lang="zh-CN" altLang="en-US" sz="1100" dirty="0">
                        <a:solidFill>
                          <a:schemeClr val="tx1"/>
                        </a:solidFill>
                        <a:latin typeface="微软雅黑" pitchFamily="34" charset="-122"/>
                        <a:ea typeface="微软雅黑" pitchFamily="34" charset="-122"/>
                      </a:endParaRPr>
                    </a:p>
                  </a:txBody>
                  <a:tcPr anchor="ctr"/>
                </a:tc>
              </a:tr>
              <a:tr h="0">
                <a:tc>
                  <a:txBody>
                    <a:bodyPr/>
                    <a:lstStyle/>
                    <a:p>
                      <a:pPr algn="ctr"/>
                      <a:r>
                        <a:rPr lang="zh-CN" altLang="zh-CN" sz="1100" b="0" kern="1200" dirty="0" smtClean="0">
                          <a:solidFill>
                            <a:schemeClr val="dk1"/>
                          </a:solidFill>
                          <a:latin typeface="微软雅黑" pitchFamily="34" charset="-122"/>
                          <a:ea typeface="微软雅黑" pitchFamily="34" charset="-122"/>
                          <a:cs typeface="+mn-cs"/>
                        </a:rPr>
                        <a:t>背景音乐</a:t>
                      </a:r>
                      <a:r>
                        <a:rPr lang="en-US" altLang="zh-CN" sz="1100" b="0" kern="1200" dirty="0" smtClean="0">
                          <a:solidFill>
                            <a:schemeClr val="dk1"/>
                          </a:solidFill>
                          <a:latin typeface="微软雅黑" pitchFamily="34" charset="-122"/>
                          <a:ea typeface="微软雅黑" pitchFamily="34" charset="-122"/>
                          <a:cs typeface="+mn-cs"/>
                        </a:rPr>
                        <a:t>(BGM)</a:t>
                      </a:r>
                      <a:endParaRPr lang="zh-CN" altLang="en-US" sz="1100" b="0" dirty="0">
                        <a:solidFill>
                          <a:schemeClr val="tx1"/>
                        </a:solidFill>
                        <a:latin typeface="微软雅黑" pitchFamily="34" charset="-122"/>
                        <a:ea typeface="微软雅黑" pitchFamily="34" charset="-122"/>
                      </a:endParaRPr>
                    </a:p>
                  </a:txBody>
                  <a:tcPr anchor="ctr"/>
                </a:tc>
                <a:tc>
                  <a:txBody>
                    <a:bodyPr/>
                    <a:lstStyle/>
                    <a:p>
                      <a:pPr algn="ctr"/>
                      <a:endParaRPr lang="zh-CN" altLang="en-US" sz="1100" b="0" dirty="0">
                        <a:solidFill>
                          <a:schemeClr val="tx1"/>
                        </a:solidFill>
                        <a:latin typeface="微软雅黑" pitchFamily="34" charset="-122"/>
                        <a:ea typeface="微软雅黑" pitchFamily="34" charset="-122"/>
                      </a:endParaRPr>
                    </a:p>
                  </a:txBody>
                  <a:tcPr anchor="ctr"/>
                </a:tc>
                <a:tc>
                  <a:txBody>
                    <a:bodyPr/>
                    <a:lstStyle/>
                    <a:p>
                      <a:pPr algn="l"/>
                      <a:r>
                        <a:rPr lang="zh-CN" altLang="zh-CN" sz="1100" b="0" kern="1200" dirty="0" smtClean="0">
                          <a:solidFill>
                            <a:schemeClr val="dk1"/>
                          </a:solidFill>
                          <a:latin typeface="微软雅黑" pitchFamily="34" charset="-122"/>
                          <a:ea typeface="微软雅黑" pitchFamily="34" charset="-122"/>
                          <a:cs typeface="+mn-cs"/>
                        </a:rPr>
                        <a:t>终端扬声器可播放背景音乐，对讲时自动中断恢复。支持实时播放</a:t>
                      </a:r>
                      <a:r>
                        <a:rPr lang="en-US" altLang="zh-CN" sz="1100" b="0" kern="1200" dirty="0" smtClean="0">
                          <a:solidFill>
                            <a:schemeClr val="dk1"/>
                          </a:solidFill>
                          <a:latin typeface="微软雅黑" pitchFamily="34" charset="-122"/>
                          <a:ea typeface="微软雅黑" pitchFamily="34" charset="-122"/>
                          <a:cs typeface="+mn-cs"/>
                        </a:rPr>
                        <a:t>/</a:t>
                      </a:r>
                      <a:r>
                        <a:rPr lang="zh-CN" altLang="zh-CN" sz="1100" b="0" kern="1200" dirty="0" smtClean="0">
                          <a:solidFill>
                            <a:schemeClr val="dk1"/>
                          </a:solidFill>
                          <a:latin typeface="微软雅黑" pitchFamily="34" charset="-122"/>
                          <a:ea typeface="微软雅黑" pitchFamily="34" charset="-122"/>
                          <a:cs typeface="+mn-cs"/>
                        </a:rPr>
                        <a:t>定时播放</a:t>
                      </a:r>
                      <a:r>
                        <a:rPr lang="en-US" altLang="zh-CN" sz="1100" b="0" kern="1200" dirty="0" smtClean="0">
                          <a:solidFill>
                            <a:schemeClr val="dk1"/>
                          </a:solidFill>
                          <a:latin typeface="微软雅黑" pitchFamily="34" charset="-122"/>
                          <a:ea typeface="微软雅黑" pitchFamily="34" charset="-122"/>
                          <a:cs typeface="+mn-cs"/>
                        </a:rPr>
                        <a:t>/</a:t>
                      </a:r>
                      <a:r>
                        <a:rPr lang="zh-CN" altLang="zh-CN" sz="1100" b="0" kern="1200" dirty="0" smtClean="0">
                          <a:solidFill>
                            <a:schemeClr val="dk1"/>
                          </a:solidFill>
                          <a:latin typeface="微软雅黑" pitchFamily="34" charset="-122"/>
                          <a:ea typeface="微软雅黑" pitchFamily="34" charset="-122"/>
                          <a:cs typeface="+mn-cs"/>
                        </a:rPr>
                        <a:t>触发播放</a:t>
                      </a:r>
                      <a:endParaRPr lang="zh-CN" altLang="en-US" sz="1100" b="0" dirty="0">
                        <a:solidFill>
                          <a:schemeClr val="tx1"/>
                        </a:solidFill>
                        <a:latin typeface="微软雅黑" pitchFamily="34" charset="-122"/>
                        <a:ea typeface="微软雅黑" pitchFamily="34" charset="-122"/>
                      </a:endParaRPr>
                    </a:p>
                  </a:txBody>
                  <a:tcPr anchor="ctr"/>
                </a:tc>
              </a:tr>
              <a:tr h="0">
                <a:tc>
                  <a:txBody>
                    <a:bodyPr/>
                    <a:lstStyle/>
                    <a:p>
                      <a:pPr algn="ctr"/>
                      <a:r>
                        <a:rPr lang="zh-CN" altLang="en-US" sz="1100" b="0" dirty="0" smtClean="0">
                          <a:solidFill>
                            <a:schemeClr val="tx1"/>
                          </a:solidFill>
                          <a:latin typeface="微软雅黑" pitchFamily="34" charset="-122"/>
                          <a:ea typeface="微软雅黑" pitchFamily="34" charset="-122"/>
                        </a:rPr>
                        <a:t>外部控制</a:t>
                      </a:r>
                      <a:endParaRPr lang="zh-CN" altLang="en-US" sz="1100" b="0" dirty="0">
                        <a:solidFill>
                          <a:schemeClr val="tx1"/>
                        </a:solidFill>
                        <a:latin typeface="微软雅黑" pitchFamily="34" charset="-122"/>
                        <a:ea typeface="微软雅黑" pitchFamily="34" charset="-122"/>
                      </a:endParaRPr>
                    </a:p>
                  </a:txBody>
                  <a:tcPr anchor="ctr"/>
                </a:tc>
                <a:tc>
                  <a:txBody>
                    <a:bodyPr/>
                    <a:lstStyle/>
                    <a:p>
                      <a:pPr algn="ctr"/>
                      <a:endParaRPr lang="zh-CN" altLang="en-US" sz="1100" b="0" dirty="0">
                        <a:solidFill>
                          <a:schemeClr val="tx1"/>
                        </a:solidFill>
                        <a:latin typeface="微软雅黑" pitchFamily="34" charset="-122"/>
                        <a:ea typeface="微软雅黑" pitchFamily="34" charset="-122"/>
                      </a:endParaRPr>
                    </a:p>
                  </a:txBody>
                  <a:tcPr anchor="ctr"/>
                </a:tc>
                <a:tc>
                  <a:txBody>
                    <a:bodyPr/>
                    <a:lstStyle/>
                    <a:p>
                      <a:pPr algn="l"/>
                      <a:r>
                        <a:rPr lang="zh-CN" altLang="zh-CN" sz="1100" kern="1200" dirty="0" smtClean="0">
                          <a:solidFill>
                            <a:schemeClr val="dk1"/>
                          </a:solidFill>
                          <a:latin typeface="微软雅黑" pitchFamily="34" charset="-122"/>
                          <a:ea typeface="微软雅黑" pitchFamily="34" charset="-122"/>
                          <a:cs typeface="+mn-cs"/>
                        </a:rPr>
                        <a:t>终端的短路输出口</a:t>
                      </a:r>
                      <a:r>
                        <a:rPr lang="en-US" altLang="zh-CN" sz="1100" kern="1200" dirty="0" smtClean="0">
                          <a:solidFill>
                            <a:schemeClr val="dk1"/>
                          </a:solidFill>
                          <a:latin typeface="微软雅黑" pitchFamily="34" charset="-122"/>
                          <a:ea typeface="微软雅黑" pitchFamily="34" charset="-122"/>
                          <a:cs typeface="+mn-cs"/>
                        </a:rPr>
                        <a:t>, </a:t>
                      </a:r>
                      <a:r>
                        <a:rPr lang="zh-CN" altLang="zh-CN" sz="1100" kern="1200" dirty="0" smtClean="0">
                          <a:solidFill>
                            <a:schemeClr val="dk1"/>
                          </a:solidFill>
                          <a:latin typeface="微软雅黑" pitchFamily="34" charset="-122"/>
                          <a:ea typeface="微软雅黑" pitchFamily="34" charset="-122"/>
                          <a:cs typeface="+mn-cs"/>
                        </a:rPr>
                        <a:t>可控制电子门锁；短路输入口</a:t>
                      </a:r>
                      <a:r>
                        <a:rPr lang="en-US" altLang="zh-CN" sz="1100" kern="1200" dirty="0" smtClean="0">
                          <a:solidFill>
                            <a:schemeClr val="dk1"/>
                          </a:solidFill>
                          <a:latin typeface="微软雅黑" pitchFamily="34" charset="-122"/>
                          <a:ea typeface="微软雅黑" pitchFamily="34" charset="-122"/>
                          <a:cs typeface="+mn-cs"/>
                        </a:rPr>
                        <a:t>, </a:t>
                      </a:r>
                      <a:r>
                        <a:rPr lang="zh-CN" altLang="zh-CN" sz="1100" kern="1200" dirty="0" smtClean="0">
                          <a:solidFill>
                            <a:schemeClr val="dk1"/>
                          </a:solidFill>
                          <a:latin typeface="微软雅黑" pitchFamily="34" charset="-122"/>
                          <a:ea typeface="微软雅黑" pitchFamily="34" charset="-122"/>
                          <a:cs typeface="+mn-cs"/>
                        </a:rPr>
                        <a:t>可外接红色紧急按钮</a:t>
                      </a:r>
                      <a:endParaRPr lang="zh-CN" altLang="en-US" sz="1100" dirty="0">
                        <a:solidFill>
                          <a:schemeClr val="tx1"/>
                        </a:solidFill>
                        <a:latin typeface="微软雅黑" pitchFamily="34" charset="-122"/>
                        <a:ea typeface="微软雅黑" pitchFamily="34" charset="-122"/>
                      </a:endParaRPr>
                    </a:p>
                  </a:txBody>
                  <a:tcPr anchor="ctr"/>
                </a:tc>
              </a:tr>
              <a:tr h="0">
                <a:tc>
                  <a:txBody>
                    <a:bodyPr/>
                    <a:lstStyle/>
                    <a:p>
                      <a:pPr algn="ctr"/>
                      <a:r>
                        <a:rPr lang="zh-CN" altLang="en-US" sz="1100" b="0" dirty="0" smtClean="0">
                          <a:solidFill>
                            <a:schemeClr val="tx1"/>
                          </a:solidFill>
                          <a:latin typeface="微软雅黑" pitchFamily="34" charset="-122"/>
                          <a:ea typeface="微软雅黑" pitchFamily="34" charset="-122"/>
                        </a:rPr>
                        <a:t>数字录音</a:t>
                      </a:r>
                      <a:endParaRPr lang="zh-CN" altLang="en-US" sz="1100" b="0" dirty="0">
                        <a:solidFill>
                          <a:schemeClr val="tx1"/>
                        </a:solidFill>
                        <a:latin typeface="微软雅黑" pitchFamily="34" charset="-122"/>
                        <a:ea typeface="微软雅黑" pitchFamily="34" charset="-122"/>
                      </a:endParaRPr>
                    </a:p>
                  </a:txBody>
                  <a:tcPr anchor="ctr"/>
                </a:tc>
                <a:tc>
                  <a:txBody>
                    <a:bodyPr/>
                    <a:lstStyle/>
                    <a:p>
                      <a:pPr algn="ctr"/>
                      <a:endParaRPr lang="zh-CN" altLang="en-US" sz="1100" b="0" dirty="0">
                        <a:solidFill>
                          <a:schemeClr val="tx1"/>
                        </a:solidFill>
                        <a:latin typeface="微软雅黑" pitchFamily="34" charset="-122"/>
                        <a:ea typeface="微软雅黑" pitchFamily="34" charset="-122"/>
                      </a:endParaRPr>
                    </a:p>
                  </a:txBody>
                  <a:tcPr anchor="ctr"/>
                </a:tc>
                <a:tc>
                  <a:txBody>
                    <a:bodyPr/>
                    <a:lstStyle/>
                    <a:p>
                      <a:pPr algn="l"/>
                      <a:r>
                        <a:rPr lang="zh-CN" altLang="zh-CN" sz="1100" kern="1200" dirty="0" smtClean="0">
                          <a:solidFill>
                            <a:schemeClr val="dk1"/>
                          </a:solidFill>
                          <a:latin typeface="微软雅黑" pitchFamily="34" charset="-122"/>
                          <a:ea typeface="微软雅黑" pitchFamily="34" charset="-122"/>
                          <a:cs typeface="+mn-cs"/>
                        </a:rPr>
                        <a:t>系统能自动对每次通话数字录音，录音文件保存在服务器中</a:t>
                      </a:r>
                      <a:endParaRPr lang="zh-CN" altLang="en-US" sz="1100" dirty="0">
                        <a:solidFill>
                          <a:schemeClr val="tx1"/>
                        </a:solidFill>
                        <a:latin typeface="微软雅黑" pitchFamily="34" charset="-122"/>
                        <a:ea typeface="微软雅黑" pitchFamily="34" charset="-122"/>
                      </a:endParaRPr>
                    </a:p>
                  </a:txBody>
                  <a:tcPr anchor="ctr"/>
                </a:tc>
              </a:tr>
              <a:tr h="0">
                <a:tc>
                  <a:txBody>
                    <a:bodyPr/>
                    <a:lstStyle/>
                    <a:p>
                      <a:pPr algn="ctr"/>
                      <a:r>
                        <a:rPr lang="zh-CN" altLang="en-US" sz="1100" b="0" dirty="0" smtClean="0">
                          <a:solidFill>
                            <a:schemeClr val="tx1"/>
                          </a:solidFill>
                          <a:latin typeface="微软雅黑" pitchFamily="34" charset="-122"/>
                          <a:ea typeface="微软雅黑" pitchFamily="34" charset="-122"/>
                        </a:rPr>
                        <a:t>喧哗报警</a:t>
                      </a:r>
                      <a:endParaRPr lang="zh-CN" altLang="en-US" sz="1100" b="0" dirty="0">
                        <a:solidFill>
                          <a:schemeClr val="tx1"/>
                        </a:solidFill>
                        <a:latin typeface="微软雅黑" pitchFamily="34" charset="-122"/>
                        <a:ea typeface="微软雅黑" pitchFamily="34" charset="-122"/>
                      </a:endParaRPr>
                    </a:p>
                  </a:txBody>
                  <a:tcPr anchor="ctr"/>
                </a:tc>
                <a:tc>
                  <a:txBody>
                    <a:bodyPr/>
                    <a:lstStyle/>
                    <a:p>
                      <a:pPr algn="ctr"/>
                      <a:endParaRPr lang="zh-CN" altLang="en-US" sz="1100" b="0" dirty="0">
                        <a:solidFill>
                          <a:schemeClr val="tx1"/>
                        </a:solidFill>
                        <a:latin typeface="微软雅黑" pitchFamily="34" charset="-122"/>
                        <a:ea typeface="微软雅黑" pitchFamily="34" charset="-122"/>
                      </a:endParaRPr>
                    </a:p>
                  </a:txBody>
                  <a:tcPr anchor="ctr"/>
                </a:tc>
                <a:tc>
                  <a:txBody>
                    <a:bodyPr/>
                    <a:lstStyle/>
                    <a:p>
                      <a:pPr algn="l"/>
                      <a:r>
                        <a:rPr lang="zh-CN" altLang="zh-CN" sz="1100" kern="1200" dirty="0" smtClean="0">
                          <a:solidFill>
                            <a:schemeClr val="dk1"/>
                          </a:solidFill>
                          <a:latin typeface="微软雅黑" pitchFamily="34" charset="-122"/>
                          <a:ea typeface="微软雅黑" pitchFamily="34" charset="-122"/>
                          <a:cs typeface="+mn-cs"/>
                        </a:rPr>
                        <a:t>终端检测到周围有尖叫或吵闹时，自动向中心报警</a:t>
                      </a:r>
                      <a:endParaRPr lang="zh-CN" altLang="en-US" sz="1100" dirty="0">
                        <a:solidFill>
                          <a:schemeClr val="tx1"/>
                        </a:solidFill>
                        <a:latin typeface="微软雅黑" pitchFamily="34" charset="-122"/>
                        <a:ea typeface="微软雅黑" pitchFamily="34" charset="-122"/>
                      </a:endParaRPr>
                    </a:p>
                  </a:txBody>
                  <a:tcPr anchor="ctr"/>
                </a:tc>
              </a:tr>
            </a:tbl>
          </a:graphicData>
        </a:graphic>
      </p:graphicFrame>
      <p:graphicFrame>
        <p:nvGraphicFramePr>
          <p:cNvPr id="25" name="表格 24"/>
          <p:cNvGraphicFramePr>
            <a:graphicFrameLocks noGrp="1"/>
          </p:cNvGraphicFramePr>
          <p:nvPr/>
        </p:nvGraphicFramePr>
        <p:xfrm>
          <a:off x="7992646" y="1890409"/>
          <a:ext cx="6665052" cy="4434840"/>
        </p:xfrm>
        <a:graphic>
          <a:graphicData uri="http://schemas.openxmlformats.org/drawingml/2006/table">
            <a:tbl>
              <a:tblPr firstRow="1" bandRow="1">
                <a:tableStyleId>{7DF18680-E054-41AD-8BC1-D1AEF772440D}</a:tableStyleId>
              </a:tblPr>
              <a:tblGrid>
                <a:gridCol w="823810"/>
                <a:gridCol w="1446663"/>
                <a:gridCol w="4394579"/>
              </a:tblGrid>
              <a:tr h="254109">
                <a:tc>
                  <a:txBody>
                    <a:bodyPr/>
                    <a:lstStyle/>
                    <a:p>
                      <a:pPr algn="ctr"/>
                      <a:r>
                        <a:rPr lang="zh-CN" altLang="en-US" sz="1200" dirty="0" smtClean="0">
                          <a:latin typeface="微软雅黑" pitchFamily="34" charset="-122"/>
                          <a:ea typeface="微软雅黑" pitchFamily="34" charset="-122"/>
                        </a:rPr>
                        <a:t>功能</a:t>
                      </a:r>
                      <a:endParaRPr lang="zh-CN" altLang="en-US" sz="1200" dirty="0">
                        <a:latin typeface="微软雅黑" pitchFamily="34" charset="-122"/>
                        <a:ea typeface="微软雅黑" pitchFamily="34" charset="-122"/>
                      </a:endParaRPr>
                    </a:p>
                  </a:txBody>
                  <a:tcPr/>
                </a:tc>
                <a:tc>
                  <a:txBody>
                    <a:bodyPr/>
                    <a:lstStyle/>
                    <a:p>
                      <a:pPr algn="ctr"/>
                      <a:r>
                        <a:rPr lang="zh-CN" altLang="en-US" sz="1200" dirty="0" smtClean="0">
                          <a:latin typeface="微软雅黑" pitchFamily="34" charset="-122"/>
                          <a:ea typeface="微软雅黑" pitchFamily="34" charset="-122"/>
                        </a:rPr>
                        <a:t>子功能</a:t>
                      </a:r>
                      <a:endParaRPr lang="zh-CN" altLang="en-US" sz="1200" dirty="0">
                        <a:latin typeface="微软雅黑" pitchFamily="34" charset="-122"/>
                        <a:ea typeface="微软雅黑" pitchFamily="34" charset="-122"/>
                      </a:endParaRPr>
                    </a:p>
                  </a:txBody>
                  <a:tcPr/>
                </a:tc>
                <a:tc>
                  <a:txBody>
                    <a:bodyPr/>
                    <a:lstStyle/>
                    <a:p>
                      <a:pPr algn="ctr"/>
                      <a:r>
                        <a:rPr lang="zh-CN" altLang="en-US" sz="1200" dirty="0" smtClean="0">
                          <a:latin typeface="微软雅黑" pitchFamily="34" charset="-122"/>
                          <a:ea typeface="微软雅黑" pitchFamily="34" charset="-122"/>
                        </a:rPr>
                        <a:t>说明</a:t>
                      </a:r>
                      <a:endParaRPr lang="zh-CN" altLang="en-US" sz="1200" dirty="0">
                        <a:latin typeface="微软雅黑" pitchFamily="34" charset="-122"/>
                        <a:ea typeface="微软雅黑" pitchFamily="34" charset="-122"/>
                      </a:endParaRPr>
                    </a:p>
                  </a:txBody>
                  <a:tcPr/>
                </a:tc>
              </a:tr>
              <a:tr h="211693">
                <a:tc rowSpan="4">
                  <a:txBody>
                    <a:bodyPr/>
                    <a:lstStyle/>
                    <a:p>
                      <a:pPr algn="ctr"/>
                      <a:r>
                        <a:rPr lang="zh-CN" altLang="en-US" sz="1100" b="0" dirty="0" smtClean="0">
                          <a:solidFill>
                            <a:schemeClr val="tx1"/>
                          </a:solidFill>
                          <a:latin typeface="微软雅黑" pitchFamily="34" charset="-122"/>
                          <a:ea typeface="微软雅黑" pitchFamily="34" charset="-122"/>
                        </a:rPr>
                        <a:t>扩展接口</a:t>
                      </a:r>
                      <a:endParaRPr lang="zh-CN" altLang="en-US" sz="1100" b="0" dirty="0">
                        <a:solidFill>
                          <a:schemeClr val="tx1"/>
                        </a:solidFill>
                        <a:latin typeface="微软雅黑" pitchFamily="34" charset="-122"/>
                        <a:ea typeface="微软雅黑" pitchFamily="34" charset="-122"/>
                      </a:endParaRPr>
                    </a:p>
                  </a:txBody>
                  <a:tcPr anchor="ctr"/>
                </a:tc>
                <a:tc>
                  <a:txBody>
                    <a:bodyPr/>
                    <a:lstStyle/>
                    <a:p>
                      <a:pPr algn="ctr"/>
                      <a:r>
                        <a:rPr lang="zh-CN" altLang="en-US" sz="1100" b="0" dirty="0" smtClean="0">
                          <a:solidFill>
                            <a:schemeClr val="tx1"/>
                          </a:solidFill>
                          <a:latin typeface="微软雅黑" pitchFamily="34" charset="-122"/>
                          <a:ea typeface="微软雅黑" pitchFamily="34" charset="-122"/>
                        </a:rPr>
                        <a:t>整合无线对讲机</a:t>
                      </a:r>
                      <a:endParaRPr lang="zh-CN" altLang="en-US" sz="1100" b="0" dirty="0">
                        <a:solidFill>
                          <a:schemeClr val="tx1"/>
                        </a:solidFill>
                        <a:latin typeface="微软雅黑" pitchFamily="34" charset="-122"/>
                        <a:ea typeface="微软雅黑" pitchFamily="34" charset="-122"/>
                      </a:endParaRPr>
                    </a:p>
                  </a:txBody>
                  <a:tcPr anchor="ctr"/>
                </a:tc>
                <a:tc>
                  <a:txBody>
                    <a:bodyPr/>
                    <a:lstStyle/>
                    <a:p>
                      <a:pPr algn="l"/>
                      <a:r>
                        <a:rPr lang="zh-CN" altLang="zh-CN" sz="1100" kern="1200" dirty="0" smtClean="0">
                          <a:solidFill>
                            <a:schemeClr val="dk1"/>
                          </a:solidFill>
                          <a:latin typeface="微软雅黑" pitchFamily="34" charset="-122"/>
                          <a:ea typeface="微软雅黑" pitchFamily="34" charset="-122"/>
                          <a:cs typeface="+mn-cs"/>
                        </a:rPr>
                        <a:t>通过</a:t>
                      </a:r>
                      <a:r>
                        <a:rPr lang="en-US" altLang="zh-CN" sz="1100" kern="1200" dirty="0" smtClean="0">
                          <a:solidFill>
                            <a:schemeClr val="dk1"/>
                          </a:solidFill>
                          <a:latin typeface="微软雅黑" pitchFamily="34" charset="-122"/>
                          <a:ea typeface="微软雅黑" pitchFamily="34" charset="-122"/>
                          <a:cs typeface="+mn-cs"/>
                        </a:rPr>
                        <a:t> IP </a:t>
                      </a:r>
                      <a:r>
                        <a:rPr lang="zh-CN" altLang="zh-CN" sz="1100" kern="1200" dirty="0" smtClean="0">
                          <a:solidFill>
                            <a:schemeClr val="dk1"/>
                          </a:solidFill>
                          <a:latin typeface="微软雅黑" pitchFamily="34" charset="-122"/>
                          <a:ea typeface="微软雅黑" pitchFamily="34" charset="-122"/>
                          <a:cs typeface="+mn-cs"/>
                        </a:rPr>
                        <a:t>网络无线对讲基站与</a:t>
                      </a:r>
                      <a:r>
                        <a:rPr lang="en-US" altLang="zh-CN" sz="1100" kern="1200" dirty="0" smtClean="0">
                          <a:solidFill>
                            <a:schemeClr val="dk1"/>
                          </a:solidFill>
                          <a:latin typeface="微软雅黑" pitchFamily="34" charset="-122"/>
                          <a:ea typeface="微软雅黑" pitchFamily="34" charset="-122"/>
                          <a:cs typeface="+mn-cs"/>
                        </a:rPr>
                        <a:t> 400M </a:t>
                      </a:r>
                      <a:r>
                        <a:rPr lang="zh-CN" altLang="zh-CN" sz="1100" kern="1200" dirty="0" smtClean="0">
                          <a:solidFill>
                            <a:schemeClr val="dk1"/>
                          </a:solidFill>
                          <a:latin typeface="微软雅黑" pitchFamily="34" charset="-122"/>
                          <a:ea typeface="微软雅黑" pitchFamily="34" charset="-122"/>
                          <a:cs typeface="+mn-cs"/>
                        </a:rPr>
                        <a:t>无线对讲系统互联互通，有线用户可以自由加入无线用户组，与本组无线用户进行</a:t>
                      </a:r>
                      <a:r>
                        <a:rPr lang="en-US" altLang="zh-CN" sz="1100" kern="1200" dirty="0" smtClean="0">
                          <a:solidFill>
                            <a:schemeClr val="dk1"/>
                          </a:solidFill>
                          <a:latin typeface="微软雅黑" pitchFamily="34" charset="-122"/>
                          <a:ea typeface="微软雅黑" pitchFamily="34" charset="-122"/>
                          <a:cs typeface="+mn-cs"/>
                        </a:rPr>
                        <a:t> PTT </a:t>
                      </a:r>
                      <a:r>
                        <a:rPr lang="zh-CN" altLang="zh-CN" sz="1100" kern="1200" dirty="0" smtClean="0">
                          <a:solidFill>
                            <a:schemeClr val="dk1"/>
                          </a:solidFill>
                          <a:latin typeface="微软雅黑" pitchFamily="34" charset="-122"/>
                          <a:ea typeface="微软雅黑" pitchFamily="34" charset="-122"/>
                          <a:cs typeface="+mn-cs"/>
                        </a:rPr>
                        <a:t>方式半双工通话</a:t>
                      </a:r>
                      <a:endParaRPr lang="zh-CN" altLang="en-US" sz="1100" dirty="0">
                        <a:solidFill>
                          <a:schemeClr val="tx1"/>
                        </a:solidFill>
                        <a:latin typeface="微软雅黑" pitchFamily="34" charset="-122"/>
                        <a:ea typeface="微软雅黑" pitchFamily="34" charset="-122"/>
                      </a:endParaRPr>
                    </a:p>
                  </a:txBody>
                  <a:tcPr anchor="ctr"/>
                </a:tc>
              </a:tr>
              <a:tr h="0">
                <a:tc vMerge="1">
                  <a:txBody>
                    <a:bodyPr/>
                    <a:lstStyle/>
                    <a:p>
                      <a:pPr algn="ctr"/>
                      <a:endParaRPr lang="zh-CN" altLang="en-US" sz="1100" b="0" dirty="0">
                        <a:solidFill>
                          <a:schemeClr val="tx1"/>
                        </a:solidFill>
                        <a:latin typeface="微软雅黑" pitchFamily="34" charset="-122"/>
                        <a:ea typeface="微软雅黑" pitchFamily="34" charset="-122"/>
                      </a:endParaRPr>
                    </a:p>
                  </a:txBody>
                  <a:tcPr anchor="ctr"/>
                </a:tc>
                <a:tc>
                  <a:txBody>
                    <a:bodyPr/>
                    <a:lstStyle/>
                    <a:p>
                      <a:pPr algn="ctr"/>
                      <a:r>
                        <a:rPr lang="zh-CN" altLang="zh-CN" sz="1100" b="0" kern="1200" dirty="0" smtClean="0">
                          <a:solidFill>
                            <a:schemeClr val="dk1"/>
                          </a:solidFill>
                          <a:latin typeface="微软雅黑" pitchFamily="34" charset="-122"/>
                          <a:ea typeface="微软雅黑" pitchFamily="34" charset="-122"/>
                          <a:cs typeface="+mn-cs"/>
                        </a:rPr>
                        <a:t>整合各种电话</a:t>
                      </a:r>
                      <a:endParaRPr lang="zh-CN" altLang="en-US" sz="1100" b="0" dirty="0">
                        <a:solidFill>
                          <a:schemeClr val="tx1"/>
                        </a:solidFill>
                        <a:latin typeface="微软雅黑" pitchFamily="34" charset="-122"/>
                        <a:ea typeface="微软雅黑" pitchFamily="34" charset="-122"/>
                      </a:endParaRPr>
                    </a:p>
                  </a:txBody>
                  <a:tcPr anchor="ctr"/>
                </a:tc>
                <a:tc>
                  <a:txBody>
                    <a:bodyPr/>
                    <a:lstStyle/>
                    <a:p>
                      <a:pPr algn="l"/>
                      <a:r>
                        <a:rPr lang="zh-CN" altLang="zh-CN" sz="1100" b="0" kern="1200" dirty="0" smtClean="0">
                          <a:solidFill>
                            <a:schemeClr val="dk1"/>
                          </a:solidFill>
                          <a:latin typeface="微软雅黑" pitchFamily="34" charset="-122"/>
                          <a:ea typeface="微软雅黑" pitchFamily="34" charset="-122"/>
                          <a:cs typeface="+mn-cs"/>
                        </a:rPr>
                        <a:t>整合固定电话：与电话程控交换机联接，可双向发起呼叫对讲</a:t>
                      </a:r>
                      <a:r>
                        <a:rPr lang="en-US" altLang="zh-CN" sz="1100" b="0" kern="1200" dirty="0" smtClean="0">
                          <a:solidFill>
                            <a:schemeClr val="dk1"/>
                          </a:solidFill>
                          <a:latin typeface="微软雅黑" pitchFamily="34" charset="-122"/>
                          <a:ea typeface="微软雅黑" pitchFamily="34" charset="-122"/>
                          <a:cs typeface="+mn-cs"/>
                        </a:rPr>
                        <a:t>(</a:t>
                      </a:r>
                      <a:r>
                        <a:rPr lang="zh-CN" altLang="zh-CN" sz="1100" b="0" kern="1200" dirty="0" smtClean="0">
                          <a:solidFill>
                            <a:schemeClr val="dk1"/>
                          </a:solidFill>
                          <a:latin typeface="微软雅黑" pitchFamily="34" charset="-122"/>
                          <a:ea typeface="微软雅黑" pitchFamily="34" charset="-122"/>
                          <a:cs typeface="+mn-cs"/>
                        </a:rPr>
                        <a:t>带语音提示</a:t>
                      </a:r>
                      <a:r>
                        <a:rPr lang="en-US" altLang="zh-CN" sz="1100" b="0" kern="1200" dirty="0" smtClean="0">
                          <a:solidFill>
                            <a:schemeClr val="dk1"/>
                          </a:solidFill>
                          <a:latin typeface="微软雅黑" pitchFamily="34" charset="-122"/>
                          <a:ea typeface="微软雅黑" pitchFamily="34" charset="-122"/>
                          <a:cs typeface="+mn-cs"/>
                        </a:rPr>
                        <a:t>)</a:t>
                      </a:r>
                      <a:r>
                        <a:rPr lang="zh-CN" altLang="zh-CN" sz="1100" b="0" kern="1200" dirty="0" smtClean="0">
                          <a:solidFill>
                            <a:schemeClr val="dk1"/>
                          </a:solidFill>
                          <a:latin typeface="微软雅黑" pitchFamily="34" charset="-122"/>
                          <a:ea typeface="微软雅黑" pitchFamily="34" charset="-122"/>
                          <a:cs typeface="+mn-cs"/>
                        </a:rPr>
                        <a:t>；</a:t>
                      </a:r>
                      <a:endParaRPr lang="en-US" altLang="zh-CN" sz="1100" b="0" kern="1200" dirty="0" smtClean="0">
                        <a:solidFill>
                          <a:schemeClr val="dk1"/>
                        </a:solidFill>
                        <a:latin typeface="微软雅黑" pitchFamily="34" charset="-122"/>
                        <a:ea typeface="微软雅黑" pitchFamily="34" charset="-122"/>
                        <a:cs typeface="+mn-cs"/>
                      </a:endParaRPr>
                    </a:p>
                    <a:p>
                      <a:pPr algn="l"/>
                      <a:r>
                        <a:rPr lang="zh-CN" altLang="zh-CN" sz="1100" b="0" kern="1200" dirty="0" smtClean="0">
                          <a:solidFill>
                            <a:schemeClr val="dk1"/>
                          </a:solidFill>
                          <a:latin typeface="微软雅黑" pitchFamily="34" charset="-122"/>
                          <a:ea typeface="微软雅黑" pitchFamily="34" charset="-122"/>
                          <a:cs typeface="+mn-cs"/>
                        </a:rPr>
                        <a:t>固定电话还可对内部通信系统广播喊话</a:t>
                      </a:r>
                      <a:r>
                        <a:rPr lang="en-US" altLang="zh-CN" sz="1100" b="0" kern="1200" dirty="0" smtClean="0">
                          <a:solidFill>
                            <a:schemeClr val="dk1"/>
                          </a:solidFill>
                          <a:latin typeface="微软雅黑" pitchFamily="34" charset="-122"/>
                          <a:ea typeface="微软雅黑" pitchFamily="34" charset="-122"/>
                          <a:cs typeface="+mn-cs"/>
                        </a:rPr>
                        <a:t>(</a:t>
                      </a:r>
                      <a:r>
                        <a:rPr lang="zh-CN" altLang="zh-CN" sz="1100" b="0" kern="1200" dirty="0" smtClean="0">
                          <a:solidFill>
                            <a:schemeClr val="dk1"/>
                          </a:solidFill>
                          <a:latin typeface="微软雅黑" pitchFamily="34" charset="-122"/>
                          <a:ea typeface="微软雅黑" pitchFamily="34" charset="-122"/>
                          <a:cs typeface="+mn-cs"/>
                        </a:rPr>
                        <a:t>分区，全体</a:t>
                      </a:r>
                      <a:r>
                        <a:rPr lang="en-US" altLang="zh-CN" sz="1100" b="0" kern="1200" dirty="0" smtClean="0">
                          <a:solidFill>
                            <a:schemeClr val="dk1"/>
                          </a:solidFill>
                          <a:latin typeface="微软雅黑" pitchFamily="34" charset="-122"/>
                          <a:ea typeface="微软雅黑" pitchFamily="34" charset="-122"/>
                          <a:cs typeface="+mn-cs"/>
                        </a:rPr>
                        <a:t>)</a:t>
                      </a:r>
                      <a:r>
                        <a:rPr lang="zh-CN" altLang="en-US" sz="1100" b="0" kern="1200" dirty="0" smtClean="0">
                          <a:solidFill>
                            <a:schemeClr val="dk1"/>
                          </a:solidFill>
                          <a:latin typeface="微软雅黑" pitchFamily="34" charset="-122"/>
                          <a:ea typeface="微软雅黑" pitchFamily="34" charset="-122"/>
                          <a:cs typeface="+mn-cs"/>
                        </a:rPr>
                        <a:t>；</a:t>
                      </a:r>
                      <a:endParaRPr lang="en-US" altLang="zh-CN" sz="1100" b="0" kern="1200" dirty="0" smtClean="0">
                        <a:solidFill>
                          <a:schemeClr val="dk1"/>
                        </a:solidFill>
                        <a:latin typeface="微软雅黑" pitchFamily="34" charset="-122"/>
                        <a:ea typeface="微软雅黑" pitchFamily="34" charset="-122"/>
                        <a:cs typeface="+mn-cs"/>
                      </a:endParaRPr>
                    </a:p>
                    <a:p>
                      <a:pPr algn="l"/>
                      <a:r>
                        <a:rPr lang="zh-CN" altLang="zh-CN" sz="1100" b="0" kern="1200" dirty="0" smtClean="0">
                          <a:solidFill>
                            <a:schemeClr val="dk1"/>
                          </a:solidFill>
                          <a:latin typeface="微软雅黑" pitchFamily="34" charset="-122"/>
                          <a:ea typeface="微软雅黑" pitchFamily="34" charset="-122"/>
                          <a:cs typeface="+mn-cs"/>
                        </a:rPr>
                        <a:t>整合</a:t>
                      </a:r>
                      <a:r>
                        <a:rPr lang="en-US" altLang="zh-CN" sz="1100" b="0" kern="1200" dirty="0" smtClean="0">
                          <a:solidFill>
                            <a:schemeClr val="dk1"/>
                          </a:solidFill>
                          <a:latin typeface="微软雅黑" pitchFamily="34" charset="-122"/>
                          <a:ea typeface="微软雅黑" pitchFamily="34" charset="-122"/>
                          <a:cs typeface="+mn-cs"/>
                        </a:rPr>
                        <a:t> VOIP </a:t>
                      </a:r>
                      <a:r>
                        <a:rPr lang="zh-CN" altLang="zh-CN" sz="1100" b="0" kern="1200" dirty="0" smtClean="0">
                          <a:solidFill>
                            <a:schemeClr val="dk1"/>
                          </a:solidFill>
                          <a:latin typeface="微软雅黑" pitchFamily="34" charset="-122"/>
                          <a:ea typeface="微软雅黑" pitchFamily="34" charset="-122"/>
                          <a:cs typeface="+mn-cs"/>
                        </a:rPr>
                        <a:t>电话：与</a:t>
                      </a:r>
                      <a:r>
                        <a:rPr lang="en-US" altLang="zh-CN" sz="1100" b="0" kern="1200" dirty="0" smtClean="0">
                          <a:solidFill>
                            <a:schemeClr val="dk1"/>
                          </a:solidFill>
                          <a:latin typeface="微软雅黑" pitchFamily="34" charset="-122"/>
                          <a:ea typeface="微软雅黑" pitchFamily="34" charset="-122"/>
                          <a:cs typeface="+mn-cs"/>
                        </a:rPr>
                        <a:t> VOIP </a:t>
                      </a:r>
                      <a:r>
                        <a:rPr lang="zh-CN" altLang="zh-CN" sz="1100" b="0" kern="1200" dirty="0" smtClean="0">
                          <a:solidFill>
                            <a:schemeClr val="dk1"/>
                          </a:solidFill>
                          <a:latin typeface="微软雅黑" pitchFamily="34" charset="-122"/>
                          <a:ea typeface="微软雅黑" pitchFamily="34" charset="-122"/>
                          <a:cs typeface="+mn-cs"/>
                        </a:rPr>
                        <a:t>电话可以互通。兼容主流基于</a:t>
                      </a:r>
                      <a:r>
                        <a:rPr lang="en-US" altLang="zh-CN" sz="1100" b="0" kern="1200" dirty="0" smtClean="0">
                          <a:solidFill>
                            <a:schemeClr val="dk1"/>
                          </a:solidFill>
                          <a:latin typeface="微软雅黑" pitchFamily="34" charset="-122"/>
                          <a:ea typeface="微软雅黑" pitchFamily="34" charset="-122"/>
                          <a:cs typeface="+mn-cs"/>
                        </a:rPr>
                        <a:t> SIP </a:t>
                      </a:r>
                      <a:r>
                        <a:rPr lang="zh-CN" altLang="zh-CN" sz="1100" b="0" kern="1200" dirty="0" smtClean="0">
                          <a:solidFill>
                            <a:schemeClr val="dk1"/>
                          </a:solidFill>
                          <a:latin typeface="微软雅黑" pitchFamily="34" charset="-122"/>
                          <a:ea typeface="微软雅黑" pitchFamily="34" charset="-122"/>
                          <a:cs typeface="+mn-cs"/>
                        </a:rPr>
                        <a:t>协议的</a:t>
                      </a:r>
                      <a:r>
                        <a:rPr lang="en-US" altLang="zh-CN" sz="1100" b="0" kern="1200" dirty="0" smtClean="0">
                          <a:solidFill>
                            <a:schemeClr val="dk1"/>
                          </a:solidFill>
                          <a:latin typeface="微软雅黑" pitchFamily="34" charset="-122"/>
                          <a:ea typeface="微软雅黑" pitchFamily="34" charset="-122"/>
                          <a:cs typeface="+mn-cs"/>
                        </a:rPr>
                        <a:t>VOIP </a:t>
                      </a:r>
                      <a:r>
                        <a:rPr lang="zh-CN" altLang="zh-CN" sz="1100" b="0" kern="1200" dirty="0" smtClean="0">
                          <a:solidFill>
                            <a:schemeClr val="dk1"/>
                          </a:solidFill>
                          <a:latin typeface="微软雅黑" pitchFamily="34" charset="-122"/>
                          <a:ea typeface="微软雅黑" pitchFamily="34" charset="-122"/>
                          <a:cs typeface="+mn-cs"/>
                        </a:rPr>
                        <a:t>系统</a:t>
                      </a:r>
                      <a:r>
                        <a:rPr lang="zh-CN" altLang="en-US" sz="1100" b="0" kern="1200" dirty="0" smtClean="0">
                          <a:solidFill>
                            <a:schemeClr val="dk1"/>
                          </a:solidFill>
                          <a:latin typeface="微软雅黑" pitchFamily="34" charset="-122"/>
                          <a:ea typeface="微软雅黑" pitchFamily="34" charset="-122"/>
                          <a:cs typeface="+mn-cs"/>
                        </a:rPr>
                        <a:t>。</a:t>
                      </a:r>
                      <a:endParaRPr lang="zh-CN" altLang="en-US" sz="1100" b="0" dirty="0">
                        <a:solidFill>
                          <a:schemeClr val="tx1"/>
                        </a:solidFill>
                        <a:latin typeface="微软雅黑" pitchFamily="34" charset="-122"/>
                        <a:ea typeface="微软雅黑" pitchFamily="34" charset="-122"/>
                      </a:endParaRPr>
                    </a:p>
                  </a:txBody>
                  <a:tcPr anchor="ctr"/>
                </a:tc>
              </a:tr>
              <a:tr h="0">
                <a:tc vMerge="1">
                  <a:txBody>
                    <a:bodyPr/>
                    <a:lstStyle/>
                    <a:p>
                      <a:pPr algn="ctr"/>
                      <a:endParaRPr lang="zh-CN" altLang="en-US" sz="1100" b="0" dirty="0">
                        <a:solidFill>
                          <a:schemeClr val="tx1"/>
                        </a:solidFill>
                        <a:latin typeface="微软雅黑" pitchFamily="34" charset="-122"/>
                        <a:ea typeface="微软雅黑" pitchFamily="34" charset="-122"/>
                      </a:endParaRPr>
                    </a:p>
                  </a:txBody>
                  <a:tcPr anchor="ctr"/>
                </a:tc>
                <a:tc>
                  <a:txBody>
                    <a:bodyPr/>
                    <a:lstStyle/>
                    <a:p>
                      <a:pPr algn="ctr"/>
                      <a:r>
                        <a:rPr lang="zh-CN" altLang="zh-CN" sz="1100" b="0" kern="1200" dirty="0" smtClean="0">
                          <a:solidFill>
                            <a:schemeClr val="dk1"/>
                          </a:solidFill>
                          <a:latin typeface="微软雅黑" pitchFamily="34" charset="-122"/>
                          <a:ea typeface="微软雅黑" pitchFamily="34" charset="-122"/>
                          <a:cs typeface="+mn-cs"/>
                        </a:rPr>
                        <a:t>整合消防</a:t>
                      </a:r>
                      <a:r>
                        <a:rPr lang="en-US" altLang="zh-CN" sz="1100" b="0" kern="1200" dirty="0" smtClean="0">
                          <a:solidFill>
                            <a:schemeClr val="dk1"/>
                          </a:solidFill>
                          <a:latin typeface="微软雅黑" pitchFamily="34" charset="-122"/>
                          <a:ea typeface="微软雅黑" pitchFamily="34" charset="-122"/>
                          <a:cs typeface="+mn-cs"/>
                        </a:rPr>
                        <a:t>/</a:t>
                      </a:r>
                      <a:r>
                        <a:rPr lang="zh-CN" altLang="zh-CN" sz="1100" b="0" kern="1200" dirty="0" smtClean="0">
                          <a:solidFill>
                            <a:schemeClr val="dk1"/>
                          </a:solidFill>
                          <a:latin typeface="微软雅黑" pitchFamily="34" charset="-122"/>
                          <a:ea typeface="微软雅黑" pitchFamily="34" charset="-122"/>
                          <a:cs typeface="+mn-cs"/>
                        </a:rPr>
                        <a:t>公</a:t>
                      </a:r>
                    </a:p>
                    <a:p>
                      <a:pPr algn="ctr"/>
                      <a:r>
                        <a:rPr lang="zh-CN" altLang="zh-CN" sz="1100" b="0" kern="1200" dirty="0" smtClean="0">
                          <a:solidFill>
                            <a:schemeClr val="dk1"/>
                          </a:solidFill>
                          <a:latin typeface="微软雅黑" pitchFamily="34" charset="-122"/>
                          <a:ea typeface="微软雅黑" pitchFamily="34" charset="-122"/>
                          <a:cs typeface="+mn-cs"/>
                        </a:rPr>
                        <a:t>共广播</a:t>
                      </a:r>
                      <a:endParaRPr lang="zh-CN" altLang="en-US" sz="1100" b="0" dirty="0">
                        <a:solidFill>
                          <a:schemeClr val="tx1"/>
                        </a:solidFill>
                        <a:latin typeface="微软雅黑" pitchFamily="34" charset="-122"/>
                        <a:ea typeface="微软雅黑" pitchFamily="34" charset="-122"/>
                      </a:endParaRPr>
                    </a:p>
                  </a:txBody>
                  <a:tcPr anchor="ctr"/>
                </a:tc>
                <a:tc>
                  <a:txBody>
                    <a:bodyPr/>
                    <a:lstStyle/>
                    <a:p>
                      <a:pPr algn="l"/>
                      <a:r>
                        <a:rPr lang="zh-CN" altLang="zh-CN" sz="1100" b="0" kern="1200" dirty="0" smtClean="0">
                          <a:solidFill>
                            <a:schemeClr val="dk1"/>
                          </a:solidFill>
                          <a:latin typeface="微软雅黑" pitchFamily="34" charset="-122"/>
                          <a:ea typeface="微软雅黑" pitchFamily="34" charset="-122"/>
                          <a:cs typeface="+mn-cs"/>
                        </a:rPr>
                        <a:t>全面兼容</a:t>
                      </a:r>
                      <a:r>
                        <a:rPr lang="en-US" altLang="zh-CN" sz="1100" b="0" kern="1200" dirty="0" smtClean="0">
                          <a:solidFill>
                            <a:schemeClr val="dk1"/>
                          </a:solidFill>
                          <a:latin typeface="微软雅黑" pitchFamily="34" charset="-122"/>
                          <a:ea typeface="微软雅黑" pitchFamily="34" charset="-122"/>
                          <a:cs typeface="+mn-cs"/>
                        </a:rPr>
                        <a:t> IP </a:t>
                      </a:r>
                      <a:r>
                        <a:rPr lang="zh-CN" altLang="zh-CN" sz="1100" b="0" kern="1200" dirty="0" smtClean="0">
                          <a:solidFill>
                            <a:schemeClr val="dk1"/>
                          </a:solidFill>
                          <a:latin typeface="微软雅黑" pitchFamily="34" charset="-122"/>
                          <a:ea typeface="微软雅黑" pitchFamily="34" charset="-122"/>
                          <a:cs typeface="+mn-cs"/>
                        </a:rPr>
                        <a:t>网络公共广播系统，具有定时任务播放功能</a:t>
                      </a:r>
                      <a:r>
                        <a:rPr lang="zh-CN" altLang="en-US" sz="1100" b="0" kern="1200" dirty="0" smtClean="0">
                          <a:solidFill>
                            <a:schemeClr val="dk1"/>
                          </a:solidFill>
                          <a:latin typeface="微软雅黑" pitchFamily="34" charset="-122"/>
                          <a:ea typeface="微软雅黑" pitchFamily="34" charset="-122"/>
                          <a:cs typeface="+mn-cs"/>
                        </a:rPr>
                        <a:t>；</a:t>
                      </a:r>
                      <a:endParaRPr lang="en-US" altLang="zh-CN" sz="1100" b="0" kern="1200" dirty="0" smtClean="0">
                        <a:solidFill>
                          <a:schemeClr val="dk1"/>
                        </a:solidFill>
                        <a:latin typeface="微软雅黑" pitchFamily="34" charset="-122"/>
                        <a:ea typeface="微软雅黑" pitchFamily="34" charset="-122"/>
                        <a:cs typeface="+mn-cs"/>
                      </a:endParaRPr>
                    </a:p>
                    <a:p>
                      <a:pPr algn="l"/>
                      <a:r>
                        <a:rPr lang="zh-CN" altLang="zh-CN" sz="1100" b="0" kern="1200" dirty="0" smtClean="0">
                          <a:solidFill>
                            <a:schemeClr val="dk1"/>
                          </a:solidFill>
                          <a:latin typeface="微软雅黑" pitchFamily="34" charset="-122"/>
                          <a:ea typeface="微软雅黑" pitchFamily="34" charset="-122"/>
                          <a:cs typeface="+mn-cs"/>
                        </a:rPr>
                        <a:t>根据消防中心的报警进行预编程，通过公共广播系统发布语音信息</a:t>
                      </a:r>
                      <a:r>
                        <a:rPr lang="zh-CN" altLang="en-US" sz="1100" b="0" kern="1200" dirty="0" smtClean="0">
                          <a:solidFill>
                            <a:schemeClr val="dk1"/>
                          </a:solidFill>
                          <a:latin typeface="微软雅黑" pitchFamily="34" charset="-122"/>
                          <a:ea typeface="微软雅黑" pitchFamily="34" charset="-122"/>
                          <a:cs typeface="+mn-cs"/>
                        </a:rPr>
                        <a:t>。</a:t>
                      </a:r>
                      <a:endParaRPr lang="zh-CN" altLang="en-US" sz="1100" b="0" dirty="0">
                        <a:solidFill>
                          <a:schemeClr val="tx1"/>
                        </a:solidFill>
                        <a:latin typeface="微软雅黑" pitchFamily="34" charset="-122"/>
                        <a:ea typeface="微软雅黑" pitchFamily="34" charset="-122"/>
                      </a:endParaRPr>
                    </a:p>
                  </a:txBody>
                  <a:tcPr anchor="ctr"/>
                </a:tc>
              </a:tr>
              <a:tr h="0">
                <a:tc vMerge="1">
                  <a:txBody>
                    <a:bodyPr/>
                    <a:lstStyle/>
                    <a:p>
                      <a:pPr algn="ctr"/>
                      <a:endParaRPr lang="zh-CN" altLang="en-US" sz="1100" b="0" dirty="0">
                        <a:solidFill>
                          <a:schemeClr val="tx1"/>
                        </a:solidFill>
                        <a:latin typeface="微软雅黑" pitchFamily="34" charset="-122"/>
                        <a:ea typeface="微软雅黑" pitchFamily="34" charset="-122"/>
                      </a:endParaRPr>
                    </a:p>
                  </a:txBody>
                  <a:tcPr anchor="ctr"/>
                </a:tc>
                <a:tc>
                  <a:txBody>
                    <a:bodyPr/>
                    <a:lstStyle/>
                    <a:p>
                      <a:pPr algn="ctr"/>
                      <a:r>
                        <a:rPr lang="zh-CN" altLang="zh-CN" sz="1100" b="0" kern="1200" dirty="0" smtClean="0">
                          <a:solidFill>
                            <a:schemeClr val="dk1"/>
                          </a:solidFill>
                          <a:latin typeface="微软雅黑" pitchFamily="34" charset="-122"/>
                          <a:ea typeface="微软雅黑" pitchFamily="34" charset="-122"/>
                          <a:cs typeface="+mn-cs"/>
                        </a:rPr>
                        <a:t> 联动监控系统</a:t>
                      </a:r>
                      <a:endParaRPr lang="zh-CN" altLang="en-US" sz="1100" b="0" dirty="0">
                        <a:solidFill>
                          <a:schemeClr val="tx1"/>
                        </a:solidFill>
                        <a:latin typeface="微软雅黑" pitchFamily="34" charset="-122"/>
                        <a:ea typeface="微软雅黑" pitchFamily="34" charset="-122"/>
                      </a:endParaRPr>
                    </a:p>
                  </a:txBody>
                  <a:tcPr anchor="ctr"/>
                </a:tc>
                <a:tc>
                  <a:txBody>
                    <a:bodyPr/>
                    <a:lstStyle/>
                    <a:p>
                      <a:pPr algn="l"/>
                      <a:r>
                        <a:rPr lang="zh-CN" altLang="zh-CN" sz="1100" b="0" kern="1200" dirty="0" smtClean="0">
                          <a:solidFill>
                            <a:schemeClr val="dk1"/>
                          </a:solidFill>
                          <a:latin typeface="微软雅黑" pitchFamily="34" charset="-122"/>
                          <a:ea typeface="微软雅黑" pitchFamily="34" charset="-122"/>
                          <a:cs typeface="+mn-cs"/>
                        </a:rPr>
                        <a:t>提供</a:t>
                      </a:r>
                      <a:r>
                        <a:rPr lang="en-US" altLang="zh-CN" sz="1100" b="0" kern="1200" dirty="0" smtClean="0">
                          <a:solidFill>
                            <a:schemeClr val="dk1"/>
                          </a:solidFill>
                          <a:latin typeface="微软雅黑" pitchFamily="34" charset="-122"/>
                          <a:ea typeface="微软雅黑" pitchFamily="34" charset="-122"/>
                          <a:cs typeface="+mn-cs"/>
                        </a:rPr>
                        <a:t> SDK </a:t>
                      </a:r>
                      <a:r>
                        <a:rPr lang="zh-CN" altLang="zh-CN" sz="1100" b="0" kern="1200" dirty="0" smtClean="0">
                          <a:solidFill>
                            <a:schemeClr val="dk1"/>
                          </a:solidFill>
                          <a:latin typeface="微软雅黑" pitchFamily="34" charset="-122"/>
                          <a:ea typeface="微软雅黑" pitchFamily="34" charset="-122"/>
                          <a:cs typeface="+mn-cs"/>
                        </a:rPr>
                        <a:t>二次开发包。可由监控系统控制通话开关</a:t>
                      </a:r>
                      <a:r>
                        <a:rPr lang="en-US" altLang="zh-CN" sz="1100" b="0" kern="1200" dirty="0" smtClean="0">
                          <a:solidFill>
                            <a:schemeClr val="dk1"/>
                          </a:solidFill>
                          <a:latin typeface="微软雅黑" pitchFamily="34" charset="-122"/>
                          <a:ea typeface="微软雅黑" pitchFamily="34" charset="-122"/>
                          <a:cs typeface="+mn-cs"/>
                        </a:rPr>
                        <a:t>, </a:t>
                      </a:r>
                      <a:r>
                        <a:rPr lang="zh-CN" altLang="zh-CN" sz="1100" b="0" kern="1200" dirty="0" smtClean="0">
                          <a:solidFill>
                            <a:schemeClr val="dk1"/>
                          </a:solidFill>
                          <a:latin typeface="微软雅黑" pitchFamily="34" charset="-122"/>
                          <a:ea typeface="微软雅黑" pitchFamily="34" charset="-122"/>
                          <a:cs typeface="+mn-cs"/>
                        </a:rPr>
                        <a:t>或通话时自动切换监控画面</a:t>
                      </a:r>
                      <a:endParaRPr lang="zh-CN" altLang="en-US" sz="1100" b="0" dirty="0">
                        <a:solidFill>
                          <a:schemeClr val="tx1"/>
                        </a:solidFill>
                        <a:latin typeface="微软雅黑" pitchFamily="34" charset="-122"/>
                        <a:ea typeface="微软雅黑" pitchFamily="34" charset="-122"/>
                      </a:endParaRPr>
                    </a:p>
                  </a:txBody>
                  <a:tcPr anchor="ctr"/>
                </a:tc>
              </a:tr>
              <a:tr h="0">
                <a:tc rowSpan="3">
                  <a:txBody>
                    <a:bodyPr/>
                    <a:lstStyle/>
                    <a:p>
                      <a:pPr algn="ctr"/>
                      <a:r>
                        <a:rPr lang="zh-CN" altLang="en-US" sz="1100" b="0" dirty="0" smtClean="0">
                          <a:solidFill>
                            <a:schemeClr val="tx1"/>
                          </a:solidFill>
                          <a:latin typeface="微软雅黑" pitchFamily="34" charset="-122"/>
                          <a:ea typeface="微软雅黑" pitchFamily="34" charset="-122"/>
                        </a:rPr>
                        <a:t>规模应用</a:t>
                      </a:r>
                      <a:endParaRPr lang="zh-CN" altLang="en-US" sz="1100" b="0" dirty="0">
                        <a:solidFill>
                          <a:schemeClr val="tx1"/>
                        </a:solidFill>
                        <a:latin typeface="微软雅黑" pitchFamily="34" charset="-122"/>
                        <a:ea typeface="微软雅黑" pitchFamily="34" charset="-122"/>
                      </a:endParaRPr>
                    </a:p>
                  </a:txBody>
                  <a:tcPr anchor="ctr">
                    <a:solidFill>
                      <a:srgbClr val="E9EBF5"/>
                    </a:solidFill>
                  </a:tcPr>
                </a:tc>
                <a:tc>
                  <a:txBody>
                    <a:bodyPr/>
                    <a:lstStyle/>
                    <a:p>
                      <a:pPr algn="ctr"/>
                      <a:r>
                        <a:rPr lang="zh-CN" altLang="en-US" sz="1100" b="0" dirty="0" smtClean="0">
                          <a:solidFill>
                            <a:schemeClr val="tx1"/>
                          </a:solidFill>
                          <a:latin typeface="微软雅黑" pitchFamily="34" charset="-122"/>
                          <a:ea typeface="微软雅黑" pitchFamily="34" charset="-122"/>
                        </a:rPr>
                        <a:t>集群服务器（大规模）</a:t>
                      </a:r>
                      <a:endParaRPr lang="zh-CN" altLang="en-US" sz="1100" b="0" dirty="0">
                        <a:solidFill>
                          <a:schemeClr val="tx1"/>
                        </a:solidFill>
                        <a:latin typeface="微软雅黑" pitchFamily="34" charset="-122"/>
                        <a:ea typeface="微软雅黑" pitchFamily="34" charset="-122"/>
                      </a:endParaRPr>
                    </a:p>
                  </a:txBody>
                  <a:tcPr anchor="ctr"/>
                </a:tc>
                <a:tc>
                  <a:txBody>
                    <a:bodyPr/>
                    <a:lstStyle/>
                    <a:p>
                      <a:pPr algn="l"/>
                      <a:r>
                        <a:rPr lang="zh-CN" altLang="zh-CN" sz="1100" b="0" kern="1200" dirty="0" smtClean="0">
                          <a:solidFill>
                            <a:schemeClr val="dk1"/>
                          </a:solidFill>
                          <a:latin typeface="微软雅黑" pitchFamily="34" charset="-122"/>
                          <a:ea typeface="微软雅黑" pitchFamily="34" charset="-122"/>
                          <a:cs typeface="+mn-cs"/>
                        </a:rPr>
                        <a:t>采用多个服务器管理终端，降低网络异常的风险</a:t>
                      </a:r>
                      <a:r>
                        <a:rPr lang="en-US" altLang="zh-CN" sz="1100" b="0" kern="1200" dirty="0" smtClean="0">
                          <a:solidFill>
                            <a:schemeClr val="dk1"/>
                          </a:solidFill>
                          <a:latin typeface="微软雅黑" pitchFamily="34" charset="-122"/>
                          <a:ea typeface="微软雅黑" pitchFamily="34" charset="-122"/>
                          <a:cs typeface="+mn-cs"/>
                        </a:rPr>
                        <a:t>,</a:t>
                      </a:r>
                      <a:r>
                        <a:rPr lang="zh-CN" altLang="zh-CN" sz="1100" b="0" kern="1200" dirty="0" smtClean="0">
                          <a:solidFill>
                            <a:schemeClr val="dk1"/>
                          </a:solidFill>
                          <a:latin typeface="微软雅黑" pitchFamily="34" charset="-122"/>
                          <a:ea typeface="微软雅黑" pitchFamily="34" charset="-122"/>
                          <a:cs typeface="+mn-cs"/>
                        </a:rPr>
                        <a:t>适合跨城市的大规模应用</a:t>
                      </a:r>
                      <a:r>
                        <a:rPr lang="zh-CN" altLang="en-US" sz="1100" b="0" kern="1200" dirty="0" smtClean="0">
                          <a:solidFill>
                            <a:schemeClr val="dk1"/>
                          </a:solidFill>
                          <a:latin typeface="微软雅黑" pitchFamily="34" charset="-122"/>
                          <a:ea typeface="微软雅黑" pitchFamily="34" charset="-122"/>
                          <a:cs typeface="+mn-cs"/>
                        </a:rPr>
                        <a:t>。</a:t>
                      </a:r>
                      <a:endParaRPr lang="en-US" altLang="zh-CN" sz="1100" b="0" kern="1200" dirty="0" smtClean="0">
                        <a:solidFill>
                          <a:schemeClr val="dk1"/>
                        </a:solidFill>
                        <a:latin typeface="微软雅黑" pitchFamily="34" charset="-122"/>
                        <a:ea typeface="微软雅黑" pitchFamily="34" charset="-122"/>
                        <a:cs typeface="+mn-cs"/>
                      </a:endParaRPr>
                    </a:p>
                    <a:p>
                      <a:pPr algn="l"/>
                      <a:r>
                        <a:rPr lang="zh-CN" altLang="zh-CN" sz="1100" b="0" kern="1200" dirty="0" smtClean="0">
                          <a:solidFill>
                            <a:schemeClr val="dk1"/>
                          </a:solidFill>
                          <a:latin typeface="微软雅黑" pitchFamily="34" charset="-122"/>
                          <a:ea typeface="微软雅黑" pitchFamily="34" charset="-122"/>
                          <a:cs typeface="+mn-cs"/>
                        </a:rPr>
                        <a:t>应用规模达</a:t>
                      </a:r>
                      <a:r>
                        <a:rPr lang="en-US" altLang="zh-CN" sz="1100" b="0" kern="1200" dirty="0" smtClean="0">
                          <a:solidFill>
                            <a:schemeClr val="dk1"/>
                          </a:solidFill>
                          <a:latin typeface="微软雅黑" pitchFamily="34" charset="-122"/>
                          <a:ea typeface="微软雅黑" pitchFamily="34" charset="-122"/>
                          <a:cs typeface="+mn-cs"/>
                        </a:rPr>
                        <a:t> 100000 </a:t>
                      </a:r>
                      <a:r>
                        <a:rPr lang="zh-CN" altLang="zh-CN" sz="1100" b="0" kern="1200" dirty="0" smtClean="0">
                          <a:solidFill>
                            <a:schemeClr val="dk1"/>
                          </a:solidFill>
                          <a:latin typeface="微软雅黑" pitchFamily="34" charset="-122"/>
                          <a:ea typeface="微软雅黑" pitchFamily="34" charset="-122"/>
                          <a:cs typeface="+mn-cs"/>
                        </a:rPr>
                        <a:t>台终端（</a:t>
                      </a:r>
                      <a:r>
                        <a:rPr lang="en-US" altLang="zh-CN" sz="1100" b="0" kern="1200" dirty="0" smtClean="0">
                          <a:solidFill>
                            <a:schemeClr val="dk1"/>
                          </a:solidFill>
                          <a:latin typeface="微软雅黑" pitchFamily="34" charset="-122"/>
                          <a:ea typeface="微软雅黑" pitchFamily="34" charset="-122"/>
                          <a:cs typeface="+mn-cs"/>
                        </a:rPr>
                        <a:t>100 </a:t>
                      </a:r>
                      <a:r>
                        <a:rPr lang="zh-CN" altLang="zh-CN" sz="1100" b="0" kern="1200" dirty="0" smtClean="0">
                          <a:solidFill>
                            <a:schemeClr val="dk1"/>
                          </a:solidFill>
                          <a:latin typeface="微软雅黑" pitchFamily="34" charset="-122"/>
                          <a:ea typeface="微软雅黑" pitchFamily="34" charset="-122"/>
                          <a:cs typeface="+mn-cs"/>
                        </a:rPr>
                        <a:t>台服务器集群，每服务器负载</a:t>
                      </a:r>
                      <a:r>
                        <a:rPr lang="en-US" altLang="zh-CN" sz="1100" b="0" kern="1200" dirty="0" smtClean="0">
                          <a:solidFill>
                            <a:schemeClr val="dk1"/>
                          </a:solidFill>
                          <a:latin typeface="微软雅黑" pitchFamily="34" charset="-122"/>
                          <a:ea typeface="微软雅黑" pitchFamily="34" charset="-122"/>
                          <a:cs typeface="+mn-cs"/>
                        </a:rPr>
                        <a:t> 1000 </a:t>
                      </a:r>
                      <a:r>
                        <a:rPr lang="zh-CN" altLang="zh-CN" sz="1100" b="0" kern="1200" dirty="0" smtClean="0">
                          <a:solidFill>
                            <a:schemeClr val="dk1"/>
                          </a:solidFill>
                          <a:latin typeface="微软雅黑" pitchFamily="34" charset="-122"/>
                          <a:ea typeface="微软雅黑" pitchFamily="34" charset="-122"/>
                          <a:cs typeface="+mn-cs"/>
                        </a:rPr>
                        <a:t>台终端）</a:t>
                      </a:r>
                      <a:endParaRPr lang="zh-CN" altLang="en-US" sz="1100" b="0" dirty="0">
                        <a:solidFill>
                          <a:schemeClr val="tx1"/>
                        </a:solidFill>
                        <a:latin typeface="微软雅黑" pitchFamily="34" charset="-122"/>
                        <a:ea typeface="微软雅黑" pitchFamily="34" charset="-122"/>
                      </a:endParaRPr>
                    </a:p>
                  </a:txBody>
                  <a:tcPr anchor="ctr"/>
                </a:tc>
              </a:tr>
              <a:tr h="0">
                <a:tc vMerge="1">
                  <a:txBody>
                    <a:bodyPr/>
                    <a:lstStyle/>
                    <a:p>
                      <a:pPr algn="ctr"/>
                      <a:endParaRPr lang="zh-CN" altLang="en-US" sz="1100" b="0" dirty="0">
                        <a:solidFill>
                          <a:schemeClr val="tx1"/>
                        </a:solidFill>
                        <a:latin typeface="微软雅黑" pitchFamily="34" charset="-122"/>
                        <a:ea typeface="微软雅黑" pitchFamily="34" charset="-122"/>
                      </a:endParaRPr>
                    </a:p>
                  </a:txBody>
                  <a:tcPr anchor="ctr"/>
                </a:tc>
                <a:tc>
                  <a:txBody>
                    <a:bodyPr/>
                    <a:lstStyle/>
                    <a:p>
                      <a:pPr algn="ctr"/>
                      <a:r>
                        <a:rPr lang="zh-CN" altLang="en-US" sz="1100" b="0" dirty="0" smtClean="0">
                          <a:solidFill>
                            <a:schemeClr val="tx1"/>
                          </a:solidFill>
                          <a:latin typeface="微软雅黑" pitchFamily="34" charset="-122"/>
                          <a:ea typeface="微软雅黑" pitchFamily="34" charset="-122"/>
                        </a:rPr>
                        <a:t>单服务器（中规模）</a:t>
                      </a:r>
                      <a:endParaRPr lang="zh-CN" altLang="en-US" sz="1100" b="0" dirty="0">
                        <a:solidFill>
                          <a:schemeClr val="tx1"/>
                        </a:solidFill>
                        <a:latin typeface="微软雅黑" pitchFamily="34" charset="-122"/>
                        <a:ea typeface="微软雅黑" pitchFamily="34" charset="-122"/>
                      </a:endParaRPr>
                    </a:p>
                  </a:txBody>
                  <a:tcPr anchor="ctr"/>
                </a:tc>
                <a:tc>
                  <a:txBody>
                    <a:bodyPr/>
                    <a:lstStyle/>
                    <a:p>
                      <a:pPr algn="l"/>
                      <a:r>
                        <a:rPr lang="zh-CN" altLang="zh-CN" sz="1100" b="0" kern="1200" dirty="0" smtClean="0">
                          <a:solidFill>
                            <a:schemeClr val="dk1"/>
                          </a:solidFill>
                          <a:latin typeface="微软雅黑" pitchFamily="34" charset="-122"/>
                          <a:ea typeface="微软雅黑" pitchFamily="34" charset="-122"/>
                          <a:cs typeface="+mn-cs"/>
                        </a:rPr>
                        <a:t>采用单个服务器管理全部终端</a:t>
                      </a:r>
                      <a:r>
                        <a:rPr lang="zh-CN" altLang="en-US" sz="1100" b="0" kern="1200" dirty="0" smtClean="0">
                          <a:solidFill>
                            <a:schemeClr val="dk1"/>
                          </a:solidFill>
                          <a:latin typeface="微软雅黑" pitchFamily="34" charset="-122"/>
                          <a:ea typeface="微软雅黑" pitchFamily="34" charset="-122"/>
                          <a:cs typeface="+mn-cs"/>
                        </a:rPr>
                        <a:t>。</a:t>
                      </a:r>
                      <a:endParaRPr lang="en-US" altLang="zh-CN" sz="1100" b="0" kern="1200" dirty="0" smtClean="0">
                        <a:solidFill>
                          <a:schemeClr val="dk1"/>
                        </a:solidFill>
                        <a:latin typeface="微软雅黑" pitchFamily="34" charset="-122"/>
                        <a:ea typeface="微软雅黑" pitchFamily="34" charset="-122"/>
                        <a:cs typeface="+mn-cs"/>
                      </a:endParaRPr>
                    </a:p>
                    <a:p>
                      <a:pPr algn="l"/>
                      <a:r>
                        <a:rPr lang="zh-CN" altLang="zh-CN" sz="1100" b="0" kern="1200" dirty="0" smtClean="0">
                          <a:solidFill>
                            <a:schemeClr val="dk1"/>
                          </a:solidFill>
                          <a:latin typeface="微软雅黑" pitchFamily="34" charset="-122"/>
                          <a:ea typeface="微软雅黑" pitchFamily="34" charset="-122"/>
                          <a:cs typeface="+mn-cs"/>
                        </a:rPr>
                        <a:t>应用规模达</a:t>
                      </a:r>
                      <a:r>
                        <a:rPr lang="en-US" altLang="zh-CN" sz="1100" b="0" kern="1200" dirty="0" smtClean="0">
                          <a:solidFill>
                            <a:schemeClr val="dk1"/>
                          </a:solidFill>
                          <a:latin typeface="微软雅黑" pitchFamily="34" charset="-122"/>
                          <a:ea typeface="微软雅黑" pitchFamily="34" charset="-122"/>
                          <a:cs typeface="+mn-cs"/>
                        </a:rPr>
                        <a:t> 1000 </a:t>
                      </a:r>
                      <a:r>
                        <a:rPr lang="zh-CN" altLang="zh-CN" sz="1100" b="0" kern="1200" dirty="0" smtClean="0">
                          <a:solidFill>
                            <a:schemeClr val="dk1"/>
                          </a:solidFill>
                          <a:latin typeface="微软雅黑" pitchFamily="34" charset="-122"/>
                          <a:ea typeface="微软雅黑" pitchFamily="34" charset="-122"/>
                          <a:cs typeface="+mn-cs"/>
                        </a:rPr>
                        <a:t>台终端（单台服务器负载</a:t>
                      </a:r>
                      <a:r>
                        <a:rPr lang="en-US" altLang="zh-CN" sz="1100" b="0" kern="1200" dirty="0" smtClean="0">
                          <a:solidFill>
                            <a:schemeClr val="dk1"/>
                          </a:solidFill>
                          <a:latin typeface="微软雅黑" pitchFamily="34" charset="-122"/>
                          <a:ea typeface="微软雅黑" pitchFamily="34" charset="-122"/>
                          <a:cs typeface="+mn-cs"/>
                        </a:rPr>
                        <a:t> 1000 </a:t>
                      </a:r>
                      <a:r>
                        <a:rPr lang="zh-CN" altLang="zh-CN" sz="1100" b="0" kern="1200" dirty="0" smtClean="0">
                          <a:solidFill>
                            <a:schemeClr val="dk1"/>
                          </a:solidFill>
                          <a:latin typeface="微软雅黑" pitchFamily="34" charset="-122"/>
                          <a:ea typeface="微软雅黑" pitchFamily="34" charset="-122"/>
                          <a:cs typeface="+mn-cs"/>
                        </a:rPr>
                        <a:t>台终端）。</a:t>
                      </a:r>
                      <a:endParaRPr lang="zh-CN" altLang="en-US" sz="1100" b="0" dirty="0">
                        <a:solidFill>
                          <a:schemeClr val="tx1"/>
                        </a:solidFill>
                        <a:latin typeface="微软雅黑" pitchFamily="34" charset="-122"/>
                        <a:ea typeface="微软雅黑" pitchFamily="34" charset="-122"/>
                      </a:endParaRPr>
                    </a:p>
                  </a:txBody>
                  <a:tcPr anchor="ctr"/>
                </a:tc>
              </a:tr>
              <a:tr h="0">
                <a:tc vMerge="1">
                  <a:txBody>
                    <a:bodyPr/>
                    <a:lstStyle/>
                    <a:p>
                      <a:pPr algn="ctr"/>
                      <a:endParaRPr lang="zh-CN" altLang="en-US" sz="1100" b="0" dirty="0">
                        <a:solidFill>
                          <a:schemeClr val="tx1"/>
                        </a:solidFill>
                        <a:latin typeface="微软雅黑" pitchFamily="34" charset="-122"/>
                        <a:ea typeface="微软雅黑" pitchFamily="34" charset="-122"/>
                      </a:endParaRPr>
                    </a:p>
                  </a:txBody>
                  <a:tcPr anchor="ctr"/>
                </a:tc>
                <a:tc>
                  <a:txBody>
                    <a:bodyPr/>
                    <a:lstStyle/>
                    <a:p>
                      <a:pPr algn="ctr"/>
                      <a:r>
                        <a:rPr lang="zh-CN" altLang="en-US" sz="1100" b="0" dirty="0" smtClean="0">
                          <a:solidFill>
                            <a:schemeClr val="tx1"/>
                          </a:solidFill>
                          <a:latin typeface="微软雅黑" pitchFamily="34" charset="-122"/>
                          <a:ea typeface="微软雅黑" pitchFamily="34" charset="-122"/>
                        </a:rPr>
                        <a:t>无服务器</a:t>
                      </a:r>
                      <a:endParaRPr lang="zh-CN" altLang="en-US" sz="1100" b="0" dirty="0">
                        <a:solidFill>
                          <a:schemeClr val="tx1"/>
                        </a:solidFill>
                        <a:latin typeface="微软雅黑" pitchFamily="34" charset="-122"/>
                        <a:ea typeface="微软雅黑" pitchFamily="34" charset="-122"/>
                      </a:endParaRPr>
                    </a:p>
                  </a:txBody>
                  <a:tcPr anchor="ctr"/>
                </a:tc>
                <a:tc>
                  <a:txBody>
                    <a:bodyPr/>
                    <a:lstStyle/>
                    <a:p>
                      <a:pPr algn="l"/>
                      <a:r>
                        <a:rPr lang="zh-CN" altLang="zh-CN" sz="1100" b="0" kern="1200" dirty="0" smtClean="0">
                          <a:solidFill>
                            <a:schemeClr val="dk1"/>
                          </a:solidFill>
                          <a:latin typeface="微软雅黑" pitchFamily="34" charset="-122"/>
                          <a:ea typeface="微软雅黑" pitchFamily="34" charset="-122"/>
                          <a:cs typeface="+mn-cs"/>
                        </a:rPr>
                        <a:t>不依赖于服务器运行，实现基本通信。适合与服务器网络中断时，某个独立区域内终端通话的应急措施。应用规模达</a:t>
                      </a:r>
                      <a:r>
                        <a:rPr lang="en-US" altLang="zh-CN" sz="1100" b="0" kern="1200" dirty="0" smtClean="0">
                          <a:solidFill>
                            <a:schemeClr val="dk1"/>
                          </a:solidFill>
                          <a:latin typeface="微软雅黑" pitchFamily="34" charset="-122"/>
                          <a:ea typeface="微软雅黑" pitchFamily="34" charset="-122"/>
                          <a:cs typeface="+mn-cs"/>
                        </a:rPr>
                        <a:t> 100 </a:t>
                      </a:r>
                      <a:r>
                        <a:rPr lang="zh-CN" altLang="zh-CN" sz="1100" b="0" kern="1200" dirty="0" smtClean="0">
                          <a:solidFill>
                            <a:schemeClr val="dk1"/>
                          </a:solidFill>
                          <a:latin typeface="微软雅黑" pitchFamily="34" charset="-122"/>
                          <a:ea typeface="微软雅黑" pitchFamily="34" charset="-122"/>
                          <a:cs typeface="+mn-cs"/>
                        </a:rPr>
                        <a:t>台终端（小规模）</a:t>
                      </a:r>
                      <a:endParaRPr lang="zh-CN" altLang="en-US" sz="1100" b="0" dirty="0">
                        <a:solidFill>
                          <a:schemeClr val="tx1"/>
                        </a:solidFill>
                        <a:latin typeface="微软雅黑" pitchFamily="34" charset="-122"/>
                        <a:ea typeface="微软雅黑" pitchFamily="34" charset="-122"/>
                      </a:endParaRPr>
                    </a:p>
                  </a:txBody>
                  <a:tcPr anchor="ctr"/>
                </a:tc>
              </a:tr>
            </a:tbl>
          </a:graphicData>
        </a:graphic>
      </p:graphicFrame>
      <p:sp>
        <p:nvSpPr>
          <p:cNvPr id="26" name="等腰三角形 25"/>
          <p:cNvSpPr/>
          <p:nvPr/>
        </p:nvSpPr>
        <p:spPr>
          <a:xfrm rot="5400000">
            <a:off x="8058105" y="1438358"/>
            <a:ext cx="309372" cy="266700"/>
          </a:xfrm>
          <a:prstGeom prst="triangle">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文本框 18"/>
          <p:cNvSpPr txBox="1"/>
          <p:nvPr/>
        </p:nvSpPr>
        <p:spPr>
          <a:xfrm>
            <a:off x="8392403" y="1399659"/>
            <a:ext cx="1562100" cy="338554"/>
          </a:xfrm>
          <a:prstGeom prst="rect">
            <a:avLst/>
          </a:prstGeom>
          <a:noFill/>
        </p:spPr>
        <p:txBody>
          <a:bodyPr wrap="square" rtlCol="0">
            <a:spAutoFit/>
          </a:bodyPr>
          <a:lstStyle/>
          <a:p>
            <a:r>
              <a:rPr lang="zh-CN" altLang="en-US" sz="1600" b="1" dirty="0" smtClean="0">
                <a:solidFill>
                  <a:srgbClr val="036EB8"/>
                </a:solidFill>
                <a:latin typeface="微软雅黑" panose="020B0503020204020204" pitchFamily="34" charset="-122"/>
                <a:ea typeface="微软雅黑" panose="020B0503020204020204" pitchFamily="34" charset="-122"/>
              </a:rPr>
              <a:t>功能特色（续）</a:t>
            </a:r>
            <a:endParaRPr lang="en-US" sz="1600" b="1" dirty="0">
              <a:solidFill>
                <a:srgbClr val="036EB8"/>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47470" y="1181100"/>
            <a:ext cx="528320" cy="758825"/>
          </a:xfrm>
          <a:prstGeom prst="rect">
            <a:avLst/>
          </a:prstGeom>
          <a:noFill/>
          <a:ln w="34925">
            <a:solidFill>
              <a:srgbClr val="CED1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组合 2"/>
          <p:cNvGrpSpPr/>
          <p:nvPr/>
        </p:nvGrpSpPr>
        <p:grpSpPr>
          <a:xfrm>
            <a:off x="788462" y="1299684"/>
            <a:ext cx="5879463" cy="589441"/>
            <a:chOff x="876937" y="2070100"/>
            <a:chExt cx="5879463" cy="457200"/>
          </a:xfrm>
        </p:grpSpPr>
        <p:sp>
          <p:nvSpPr>
            <p:cNvPr id="4" name="任意多边形 3"/>
            <p:cNvSpPr/>
            <p:nvPr/>
          </p:nvSpPr>
          <p:spPr>
            <a:xfrm>
              <a:off x="966644" y="2070100"/>
              <a:ext cx="5789756" cy="457200"/>
            </a:xfrm>
            <a:custGeom>
              <a:avLst/>
              <a:gdLst>
                <a:gd name="connsiteX0" fmla="*/ 0 w 5789756"/>
                <a:gd name="connsiteY0" fmla="*/ 0 h 457200"/>
                <a:gd name="connsiteX1" fmla="*/ 5789756 w 5789756"/>
                <a:gd name="connsiteY1" fmla="*/ 0 h 457200"/>
                <a:gd name="connsiteX2" fmla="*/ 5789756 w 5789756"/>
                <a:gd name="connsiteY2" fmla="*/ 457200 h 457200"/>
                <a:gd name="connsiteX3" fmla="*/ 93428 w 578975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5789756" h="457200">
                  <a:moveTo>
                    <a:pt x="0" y="0"/>
                  </a:moveTo>
                  <a:lnTo>
                    <a:pt x="5789756" y="0"/>
                  </a:lnTo>
                  <a:lnTo>
                    <a:pt x="5789756" y="457200"/>
                  </a:lnTo>
                  <a:lnTo>
                    <a:pt x="93428" y="457200"/>
                  </a:lnTo>
                  <a:close/>
                </a:path>
              </a:pathLst>
            </a:cu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任意多边形 4"/>
            <p:cNvSpPr/>
            <p:nvPr/>
          </p:nvSpPr>
          <p:spPr>
            <a:xfrm>
              <a:off x="876937" y="2070100"/>
              <a:ext cx="145501" cy="457200"/>
            </a:xfrm>
            <a:custGeom>
              <a:avLst/>
              <a:gdLst>
                <a:gd name="connsiteX0" fmla="*/ 0 w 145501"/>
                <a:gd name="connsiteY0" fmla="*/ 0 h 457200"/>
                <a:gd name="connsiteX1" fmla="*/ 45763 w 145501"/>
                <a:gd name="connsiteY1" fmla="*/ 0 h 457200"/>
                <a:gd name="connsiteX2" fmla="*/ 145501 w 145501"/>
                <a:gd name="connsiteY2" fmla="*/ 457200 h 457200"/>
                <a:gd name="connsiteX3" fmla="*/ 0 w 145501"/>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145501" h="457200">
                  <a:moveTo>
                    <a:pt x="0" y="0"/>
                  </a:moveTo>
                  <a:lnTo>
                    <a:pt x="45763" y="0"/>
                  </a:lnTo>
                  <a:lnTo>
                    <a:pt x="145501" y="457200"/>
                  </a:lnTo>
                  <a:lnTo>
                    <a:pt x="0" y="457200"/>
                  </a:lnTo>
                  <a:close/>
                </a:path>
              </a:pathLst>
            </a:custGeom>
            <a:solidFill>
              <a:srgbClr val="F39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文本框 30"/>
          <p:cNvSpPr txBox="1"/>
          <p:nvPr/>
        </p:nvSpPr>
        <p:spPr>
          <a:xfrm>
            <a:off x="1316782" y="1394349"/>
            <a:ext cx="5351143" cy="400110"/>
          </a:xfrm>
          <a:prstGeom prst="rect">
            <a:avLst/>
          </a:prstGeom>
          <a:noFill/>
        </p:spPr>
        <p:txBody>
          <a:bodyPr wrap="square" rtlCol="0">
            <a:spAutoFit/>
          </a:bodyPr>
          <a:lstStyle/>
          <a:p>
            <a:r>
              <a:rPr lang="zh-CN" altLang="en-US" sz="2000" b="1" kern="5000" dirty="0" smtClean="0">
                <a:solidFill>
                  <a:schemeClr val="bg1"/>
                </a:solidFill>
                <a:latin typeface="微软雅黑" panose="020B0503020204020204" pitchFamily="34" charset="-122"/>
                <a:ea typeface="微软雅黑" panose="020B0503020204020204" pitchFamily="34" charset="-122"/>
                <a:sym typeface="+mn-ea"/>
              </a:rPr>
              <a:t>数据采集仪</a:t>
            </a:r>
            <a:endParaRPr lang="zh-CN" altLang="en-US" sz="2000" b="1" kern="5000" dirty="0">
              <a:solidFill>
                <a:schemeClr val="bg1"/>
              </a:solidFill>
              <a:latin typeface="微软雅黑" panose="020B0503020204020204" pitchFamily="34" charset="-122"/>
              <a:ea typeface="微软雅黑" panose="020B0503020204020204" pitchFamily="34" charset="-122"/>
              <a:sym typeface="+mn-ea"/>
            </a:endParaRPr>
          </a:p>
        </p:txBody>
      </p:sp>
      <p:sp>
        <p:nvSpPr>
          <p:cNvPr id="7" name="等腰三角形 6"/>
          <p:cNvSpPr/>
          <p:nvPr/>
        </p:nvSpPr>
        <p:spPr>
          <a:xfrm rot="5400000">
            <a:off x="994368" y="1507173"/>
            <a:ext cx="202375" cy="174461"/>
          </a:xfrm>
          <a:prstGeom prst="triangle">
            <a:avLst/>
          </a:prstGeom>
          <a:solidFill>
            <a:srgbClr val="F39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等腰三角形 7"/>
          <p:cNvSpPr/>
          <p:nvPr/>
        </p:nvSpPr>
        <p:spPr>
          <a:xfrm rot="5400000">
            <a:off x="721718" y="2183224"/>
            <a:ext cx="309372" cy="266700"/>
          </a:xfrm>
          <a:prstGeom prst="triangle">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本框 33"/>
          <p:cNvSpPr txBox="1"/>
          <p:nvPr/>
        </p:nvSpPr>
        <p:spPr>
          <a:xfrm>
            <a:off x="1056016" y="2144525"/>
            <a:ext cx="1562100" cy="338554"/>
          </a:xfrm>
          <a:prstGeom prst="rect">
            <a:avLst/>
          </a:prstGeom>
          <a:noFill/>
        </p:spPr>
        <p:txBody>
          <a:bodyPr wrap="square" rtlCol="0">
            <a:spAutoFit/>
          </a:bodyPr>
          <a:lstStyle/>
          <a:p>
            <a:r>
              <a:rPr lang="zh-CN" altLang="en-US" sz="1600" b="1" dirty="0" smtClean="0">
                <a:solidFill>
                  <a:srgbClr val="036EB8"/>
                </a:solidFill>
                <a:latin typeface="微软雅黑" panose="020B0503020204020204" pitchFamily="34" charset="-122"/>
                <a:ea typeface="微软雅黑" panose="020B0503020204020204" pitchFamily="34" charset="-122"/>
              </a:rPr>
              <a:t>概述</a:t>
            </a:r>
            <a:endParaRPr lang="en-US" sz="1600" b="1" dirty="0">
              <a:solidFill>
                <a:srgbClr val="036EB8"/>
              </a:solidFill>
              <a:latin typeface="微软雅黑" panose="020B0503020204020204" pitchFamily="34" charset="-122"/>
              <a:ea typeface="微软雅黑" panose="020B0503020204020204" pitchFamily="34" charset="-122"/>
            </a:endParaRPr>
          </a:p>
        </p:txBody>
      </p:sp>
      <p:sp>
        <p:nvSpPr>
          <p:cNvPr id="10" name="矩形 9"/>
          <p:cNvSpPr/>
          <p:nvPr/>
        </p:nvSpPr>
        <p:spPr>
          <a:xfrm>
            <a:off x="778043" y="2590502"/>
            <a:ext cx="3494417" cy="2160591"/>
          </a:xfrm>
          <a:prstGeom prst="rect">
            <a:avLst/>
          </a:prstGeom>
        </p:spPr>
        <p:txBody>
          <a:bodyPr wrap="square">
            <a:spAutoFit/>
          </a:bodyPr>
          <a:lstStyle/>
          <a:p>
            <a:pPr>
              <a:lnSpc>
                <a:spcPct val="120000"/>
              </a:lnSpc>
            </a:pPr>
            <a:r>
              <a:rPr lang="zh-CN" altLang="zh-CN" sz="1400" dirty="0" smtClean="0">
                <a:solidFill>
                  <a:srgbClr val="5F5F5F"/>
                </a:solidFill>
                <a:latin typeface="微软雅黑" panose="020B0503020204020204" pitchFamily="34" charset="-122"/>
                <a:ea typeface="微软雅黑" panose="020B0503020204020204" pitchFamily="34" charset="-122"/>
              </a:rPr>
              <a:t>数据采集仪实现对设备数据信息和干接点或高电平信息的采集，采集过程中采集仪采用</a:t>
            </a:r>
            <a:r>
              <a:rPr lang="en-US" altLang="zh-CN" sz="1400" dirty="0" smtClean="0">
                <a:solidFill>
                  <a:srgbClr val="5F5F5F"/>
                </a:solidFill>
                <a:latin typeface="微软雅黑" panose="020B0503020204020204" pitchFamily="34" charset="-122"/>
                <a:ea typeface="微软雅黑" panose="020B0503020204020204" pitchFamily="34" charset="-122"/>
              </a:rPr>
              <a:t>RS232</a:t>
            </a:r>
            <a:r>
              <a:rPr lang="zh-CN" altLang="zh-CN" sz="1400" dirty="0" smtClean="0">
                <a:solidFill>
                  <a:srgbClr val="5F5F5F"/>
                </a:solidFill>
                <a:latin typeface="微软雅黑" panose="020B0503020204020204" pitchFamily="34" charset="-122"/>
                <a:ea typeface="微软雅黑" panose="020B0503020204020204" pitchFamily="34" charset="-122"/>
              </a:rPr>
              <a:t>方式与设备数据进行数据通讯。采集仪同样通过</a:t>
            </a:r>
            <a:r>
              <a:rPr lang="en-US" altLang="zh-CN" sz="1400" dirty="0" smtClean="0">
                <a:solidFill>
                  <a:srgbClr val="5F5F5F"/>
                </a:solidFill>
                <a:latin typeface="微软雅黑" panose="020B0503020204020204" pitchFamily="34" charset="-122"/>
                <a:ea typeface="微软雅黑" panose="020B0503020204020204" pitchFamily="34" charset="-122"/>
              </a:rPr>
              <a:t>RS485</a:t>
            </a:r>
            <a:r>
              <a:rPr lang="zh-CN" altLang="zh-CN" sz="1400" dirty="0" smtClean="0">
                <a:solidFill>
                  <a:srgbClr val="5F5F5F"/>
                </a:solidFill>
                <a:latin typeface="微软雅黑" panose="020B0503020204020204" pitchFamily="34" charset="-122"/>
                <a:ea typeface="微软雅黑" panose="020B0503020204020204" pitchFamily="34" charset="-122"/>
              </a:rPr>
              <a:t>方式进行系统数据配置，以便允许用户根据应用环境进行相应的系统配置。采集仪采用以太网方式对外进行数据通讯，在通讯网络中采集仪作为客户端实现对指定服务器的数据通讯。</a:t>
            </a:r>
            <a:endParaRPr lang="zh-CN" altLang="en-US" sz="1400" dirty="0" smtClean="0">
              <a:solidFill>
                <a:srgbClr val="5F5F5F"/>
              </a:solidFill>
              <a:latin typeface="微软雅黑" panose="020B0503020204020204" pitchFamily="34" charset="-122"/>
              <a:ea typeface="微软雅黑" panose="020B0503020204020204" pitchFamily="34" charset="-122"/>
            </a:endParaRPr>
          </a:p>
        </p:txBody>
      </p:sp>
      <p:pic>
        <p:nvPicPr>
          <p:cNvPr id="11" name="图片 10" descr="6"/>
          <p:cNvPicPr/>
          <p:nvPr/>
        </p:nvPicPr>
        <p:blipFill>
          <a:blip r:embed="rId2" cstate="print">
            <a:clrChange>
              <a:clrFrom>
                <a:srgbClr val="FFFFFF"/>
              </a:clrFrom>
              <a:clrTo>
                <a:srgbClr val="FFFFFF">
                  <a:alpha val="0"/>
                </a:srgbClr>
              </a:clrTo>
            </a:clrChange>
          </a:blip>
          <a:stretch>
            <a:fillRect/>
          </a:stretch>
        </p:blipFill>
        <p:spPr>
          <a:xfrm>
            <a:off x="4409175" y="3057099"/>
            <a:ext cx="2224344" cy="955343"/>
          </a:xfrm>
          <a:prstGeom prst="rect">
            <a:avLst/>
          </a:prstGeom>
        </p:spPr>
      </p:pic>
      <p:sp>
        <p:nvSpPr>
          <p:cNvPr id="12" name="等腰三角形 11"/>
          <p:cNvSpPr/>
          <p:nvPr/>
        </p:nvSpPr>
        <p:spPr>
          <a:xfrm rot="5400000">
            <a:off x="721718" y="4893721"/>
            <a:ext cx="309372" cy="266700"/>
          </a:xfrm>
          <a:prstGeom prst="triangle">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文本框 37"/>
          <p:cNvSpPr txBox="1"/>
          <p:nvPr/>
        </p:nvSpPr>
        <p:spPr>
          <a:xfrm>
            <a:off x="1056016" y="4855022"/>
            <a:ext cx="1562100" cy="338554"/>
          </a:xfrm>
          <a:prstGeom prst="rect">
            <a:avLst/>
          </a:prstGeom>
          <a:noFill/>
        </p:spPr>
        <p:txBody>
          <a:bodyPr wrap="square" rtlCol="0">
            <a:spAutoFit/>
          </a:bodyPr>
          <a:lstStyle/>
          <a:p>
            <a:r>
              <a:rPr lang="zh-CN" altLang="en-US" sz="1600" b="1" dirty="0" smtClean="0">
                <a:solidFill>
                  <a:srgbClr val="036EB8"/>
                </a:solidFill>
                <a:latin typeface="微软雅黑" panose="020B0503020204020204" pitchFamily="34" charset="-122"/>
                <a:ea typeface="微软雅黑" panose="020B0503020204020204" pitchFamily="34" charset="-122"/>
              </a:rPr>
              <a:t>性能参数</a:t>
            </a:r>
            <a:endParaRPr lang="en-US" altLang="zh-CN" sz="1600" b="1" dirty="0">
              <a:solidFill>
                <a:srgbClr val="036EB8"/>
              </a:solidFill>
              <a:latin typeface="微软雅黑" panose="020B0503020204020204" pitchFamily="34" charset="-122"/>
              <a:ea typeface="微软雅黑" panose="020B0503020204020204" pitchFamily="34" charset="-122"/>
            </a:endParaRPr>
          </a:p>
        </p:txBody>
      </p:sp>
      <p:graphicFrame>
        <p:nvGraphicFramePr>
          <p:cNvPr id="14" name="表格 13"/>
          <p:cNvGraphicFramePr>
            <a:graphicFrameLocks noGrp="1"/>
          </p:cNvGraphicFramePr>
          <p:nvPr>
            <p:extLst>
              <p:ext uri="{D42A27DB-BD31-4B8C-83A1-F6EECF244321}">
                <p14:modId xmlns="" xmlns:p14="http://schemas.microsoft.com/office/powerpoint/2010/main" val="2638271682"/>
              </p:ext>
            </p:extLst>
          </p:nvPr>
        </p:nvGraphicFramePr>
        <p:xfrm>
          <a:off x="874399" y="5388732"/>
          <a:ext cx="6095187" cy="3151362"/>
        </p:xfrm>
        <a:graphic>
          <a:graphicData uri="http://schemas.openxmlformats.org/drawingml/2006/table">
            <a:tbl>
              <a:tblPr firstRow="1" bandRow="1">
                <a:tableStyleId>{073A0DAA-6AF3-43AB-8588-CEC1D06C72B9}</a:tableStyleId>
              </a:tblPr>
              <a:tblGrid>
                <a:gridCol w="2510952"/>
                <a:gridCol w="3584235"/>
              </a:tblGrid>
              <a:tr h="374549">
                <a:tc>
                  <a:txBody>
                    <a:bodyPr/>
                    <a:lstStyle/>
                    <a:p>
                      <a:pPr algn="ctr">
                        <a:lnSpc>
                          <a:spcPct val="150000"/>
                        </a:lnSpc>
                      </a:pPr>
                      <a:r>
                        <a:rPr lang="zh-CN" altLang="en-US" sz="1400" dirty="0" smtClean="0">
                          <a:latin typeface="微软雅黑" panose="020B0503020204020204" pitchFamily="34" charset="-122"/>
                          <a:ea typeface="微软雅黑" panose="020B0503020204020204" pitchFamily="34" charset="-122"/>
                        </a:rPr>
                        <a:t>参数</a:t>
                      </a:r>
                    </a:p>
                  </a:txBody>
                  <a:tcPr anchor="ctr">
                    <a:solidFill>
                      <a:srgbClr val="036EB8"/>
                    </a:solidFill>
                  </a:tcPr>
                </a:tc>
                <a:tc>
                  <a:txBody>
                    <a:bodyPr/>
                    <a:lstStyle/>
                    <a:p>
                      <a:pPr marL="0" marR="0" indent="0" algn="ctr" defTabSz="1368034" rtl="0" eaLnBrk="1" fontAlgn="auto" latinLnBrk="0" hangingPunct="1">
                        <a:lnSpc>
                          <a:spcPct val="150000"/>
                        </a:lnSpc>
                        <a:spcBef>
                          <a:spcPts val="0"/>
                        </a:spcBef>
                        <a:spcAft>
                          <a:spcPts val="0"/>
                        </a:spcAft>
                        <a:buClrTx/>
                        <a:buSzTx/>
                        <a:buFontTx/>
                        <a:buNone/>
                        <a:defRPr/>
                      </a:pPr>
                      <a:r>
                        <a:rPr lang="en-US" altLang="zh-CN" sz="1400" b="1" kern="1200" dirty="0" smtClean="0">
                          <a:solidFill>
                            <a:schemeClr val="lt1"/>
                          </a:solidFill>
                          <a:latin typeface="微软雅黑" panose="020B0503020204020204" pitchFamily="34" charset="-122"/>
                          <a:ea typeface="微软雅黑" panose="020B0503020204020204" pitchFamily="34" charset="-122"/>
                          <a:cs typeface="+mn-cs"/>
                        </a:rPr>
                        <a:t>XES-200C</a:t>
                      </a:r>
                    </a:p>
                  </a:txBody>
                  <a:tcPr anchor="ctr">
                    <a:solidFill>
                      <a:srgbClr val="036EB8"/>
                    </a:solidFill>
                  </a:tcPr>
                </a:tc>
              </a:tr>
              <a:tr h="309697">
                <a:tc>
                  <a:txBody>
                    <a:bodyPr/>
                    <a:lstStyle/>
                    <a:p>
                      <a:pPr indent="266700" algn="ctr">
                        <a:lnSpc>
                          <a:spcPct val="150000"/>
                        </a:lnSpc>
                        <a:spcAft>
                          <a:spcPts val="0"/>
                        </a:spcAft>
                      </a:pPr>
                      <a:r>
                        <a:rPr lang="zh-CN" sz="1400" kern="100">
                          <a:latin typeface="微软雅黑" pitchFamily="34" charset="-122"/>
                          <a:ea typeface="微软雅黑" pitchFamily="34" charset="-122"/>
                          <a:cs typeface="宋体"/>
                        </a:rPr>
                        <a:t>工作电压（</a:t>
                      </a:r>
                      <a:r>
                        <a:rPr lang="en-US" sz="1400" kern="100">
                          <a:latin typeface="微软雅黑" pitchFamily="34" charset="-122"/>
                          <a:ea typeface="微软雅黑" pitchFamily="34" charset="-122"/>
                          <a:cs typeface="宋体"/>
                        </a:rPr>
                        <a:t>DC</a:t>
                      </a:r>
                      <a:r>
                        <a:rPr lang="zh-CN" sz="1400" kern="100">
                          <a:latin typeface="微软雅黑" pitchFamily="34" charset="-122"/>
                          <a:ea typeface="微软雅黑" pitchFamily="34" charset="-122"/>
                          <a:cs typeface="宋体"/>
                        </a:rPr>
                        <a:t>）</a:t>
                      </a:r>
                      <a:endParaRPr lang="zh-CN" sz="1400" kern="100">
                        <a:latin typeface="微软雅黑" pitchFamily="34" charset="-122"/>
                        <a:ea typeface="微软雅黑" pitchFamily="34" charset="-122"/>
                        <a:cs typeface="Times New Roman"/>
                      </a:endParaRPr>
                    </a:p>
                  </a:txBody>
                  <a:tcPr marL="68580" marR="68580" marT="0" marB="0" anchor="ctr"/>
                </a:tc>
                <a:tc>
                  <a:txBody>
                    <a:bodyPr/>
                    <a:lstStyle/>
                    <a:p>
                      <a:pPr indent="266700" algn="ctr">
                        <a:lnSpc>
                          <a:spcPct val="150000"/>
                        </a:lnSpc>
                        <a:spcAft>
                          <a:spcPts val="0"/>
                        </a:spcAft>
                      </a:pPr>
                      <a:r>
                        <a:rPr lang="en-US" sz="1400" kern="100">
                          <a:latin typeface="微软雅黑" pitchFamily="34" charset="-122"/>
                          <a:ea typeface="微软雅黑" pitchFamily="34" charset="-122"/>
                          <a:cs typeface="宋体"/>
                        </a:rPr>
                        <a:t>DC12V</a:t>
                      </a:r>
                      <a:endParaRPr lang="zh-CN" sz="1400" kern="100">
                        <a:latin typeface="微软雅黑" pitchFamily="34" charset="-122"/>
                        <a:ea typeface="微软雅黑" pitchFamily="34" charset="-122"/>
                        <a:cs typeface="Times New Roman"/>
                      </a:endParaRPr>
                    </a:p>
                  </a:txBody>
                  <a:tcPr marL="68580" marR="68580" marT="0" marB="0" anchor="ctr"/>
                </a:tc>
              </a:tr>
              <a:tr h="354699">
                <a:tc>
                  <a:txBody>
                    <a:bodyPr/>
                    <a:lstStyle/>
                    <a:p>
                      <a:pPr indent="266700" algn="ctr">
                        <a:lnSpc>
                          <a:spcPct val="150000"/>
                        </a:lnSpc>
                        <a:spcAft>
                          <a:spcPts val="0"/>
                        </a:spcAft>
                      </a:pPr>
                      <a:r>
                        <a:rPr lang="zh-CN" sz="1400" kern="100" dirty="0">
                          <a:latin typeface="微软雅黑" pitchFamily="34" charset="-122"/>
                          <a:ea typeface="微软雅黑" pitchFamily="34" charset="-122"/>
                          <a:cs typeface="宋体"/>
                        </a:rPr>
                        <a:t>工作温度（℃）</a:t>
                      </a:r>
                      <a:endParaRPr lang="zh-CN" sz="1400" kern="100" dirty="0">
                        <a:latin typeface="微软雅黑" pitchFamily="34" charset="-122"/>
                        <a:ea typeface="微软雅黑" pitchFamily="34" charset="-122"/>
                        <a:cs typeface="Times New Roman"/>
                      </a:endParaRPr>
                    </a:p>
                  </a:txBody>
                  <a:tcPr marL="68580" marR="68580" marT="0" marB="0" anchor="ctr"/>
                </a:tc>
                <a:tc>
                  <a:txBody>
                    <a:bodyPr/>
                    <a:lstStyle/>
                    <a:p>
                      <a:pPr indent="266700" algn="ctr">
                        <a:lnSpc>
                          <a:spcPct val="150000"/>
                        </a:lnSpc>
                        <a:spcAft>
                          <a:spcPts val="0"/>
                        </a:spcAft>
                      </a:pPr>
                      <a:r>
                        <a:rPr lang="en-US" sz="1400" kern="100">
                          <a:latin typeface="微软雅黑" pitchFamily="34" charset="-122"/>
                          <a:ea typeface="微软雅黑" pitchFamily="34" charset="-122"/>
                          <a:cs typeface="宋体"/>
                        </a:rPr>
                        <a:t>-40</a:t>
                      </a:r>
                      <a:r>
                        <a:rPr lang="zh-CN" sz="1400" kern="100">
                          <a:latin typeface="微软雅黑" pitchFamily="34" charset="-122"/>
                          <a:ea typeface="微软雅黑" pitchFamily="34" charset="-122"/>
                          <a:cs typeface="宋体"/>
                        </a:rPr>
                        <a:t>℃</a:t>
                      </a:r>
                      <a:r>
                        <a:rPr lang="en-US" sz="1400" kern="100">
                          <a:latin typeface="微软雅黑" pitchFamily="34" charset="-122"/>
                          <a:ea typeface="微软雅黑" pitchFamily="34" charset="-122"/>
                          <a:cs typeface="宋体"/>
                        </a:rPr>
                        <a:t>~+60</a:t>
                      </a:r>
                      <a:r>
                        <a:rPr lang="zh-CN" sz="1400" kern="100">
                          <a:latin typeface="微软雅黑" pitchFamily="34" charset="-122"/>
                          <a:ea typeface="微软雅黑" pitchFamily="34" charset="-122"/>
                          <a:cs typeface="宋体"/>
                        </a:rPr>
                        <a:t>℃</a:t>
                      </a:r>
                      <a:endParaRPr lang="zh-CN" sz="1400" kern="100">
                        <a:latin typeface="微软雅黑" pitchFamily="34" charset="-122"/>
                        <a:ea typeface="微软雅黑" pitchFamily="34" charset="-122"/>
                        <a:cs typeface="Times New Roman"/>
                      </a:endParaRPr>
                    </a:p>
                  </a:txBody>
                  <a:tcPr marL="68580" marR="68580" marT="0" marB="0" anchor="ctr"/>
                </a:tc>
              </a:tr>
              <a:tr h="395625">
                <a:tc>
                  <a:txBody>
                    <a:bodyPr/>
                    <a:lstStyle/>
                    <a:p>
                      <a:pPr indent="266700" algn="ctr">
                        <a:lnSpc>
                          <a:spcPct val="150000"/>
                        </a:lnSpc>
                        <a:spcAft>
                          <a:spcPts val="0"/>
                        </a:spcAft>
                      </a:pPr>
                      <a:r>
                        <a:rPr lang="zh-CN" sz="1400" kern="100">
                          <a:latin typeface="微软雅黑" pitchFamily="34" charset="-122"/>
                          <a:ea typeface="微软雅黑" pitchFamily="34" charset="-122"/>
                          <a:cs typeface="宋体"/>
                        </a:rPr>
                        <a:t>存储温度（℃）</a:t>
                      </a:r>
                      <a:endParaRPr lang="zh-CN" sz="1400" kern="100">
                        <a:latin typeface="微软雅黑" pitchFamily="34" charset="-122"/>
                        <a:ea typeface="微软雅黑" pitchFamily="34" charset="-122"/>
                        <a:cs typeface="Times New Roman"/>
                      </a:endParaRPr>
                    </a:p>
                  </a:txBody>
                  <a:tcPr marL="68580" marR="68580" marT="0" marB="0" anchor="ctr"/>
                </a:tc>
                <a:tc>
                  <a:txBody>
                    <a:bodyPr/>
                    <a:lstStyle/>
                    <a:p>
                      <a:pPr indent="266700" algn="ctr">
                        <a:lnSpc>
                          <a:spcPct val="150000"/>
                        </a:lnSpc>
                        <a:spcAft>
                          <a:spcPts val="0"/>
                        </a:spcAft>
                      </a:pPr>
                      <a:r>
                        <a:rPr lang="en-US" sz="1400" kern="100">
                          <a:latin typeface="微软雅黑" pitchFamily="34" charset="-122"/>
                          <a:ea typeface="微软雅黑" pitchFamily="34" charset="-122"/>
                          <a:cs typeface="宋体"/>
                        </a:rPr>
                        <a:t>-40</a:t>
                      </a:r>
                      <a:r>
                        <a:rPr lang="zh-CN" sz="1400" kern="100">
                          <a:latin typeface="微软雅黑" pitchFamily="34" charset="-122"/>
                          <a:ea typeface="微软雅黑" pitchFamily="34" charset="-122"/>
                          <a:cs typeface="宋体"/>
                        </a:rPr>
                        <a:t>℃</a:t>
                      </a:r>
                      <a:r>
                        <a:rPr lang="en-US" sz="1400" kern="100">
                          <a:latin typeface="微软雅黑" pitchFamily="34" charset="-122"/>
                          <a:ea typeface="微软雅黑" pitchFamily="34" charset="-122"/>
                          <a:cs typeface="宋体"/>
                        </a:rPr>
                        <a:t>~+80</a:t>
                      </a:r>
                      <a:r>
                        <a:rPr lang="zh-CN" sz="1400" kern="100">
                          <a:latin typeface="微软雅黑" pitchFamily="34" charset="-122"/>
                          <a:ea typeface="微软雅黑" pitchFamily="34" charset="-122"/>
                          <a:cs typeface="宋体"/>
                        </a:rPr>
                        <a:t>℃</a:t>
                      </a:r>
                      <a:endParaRPr lang="zh-CN" sz="1400" kern="100">
                        <a:latin typeface="微软雅黑" pitchFamily="34" charset="-122"/>
                        <a:ea typeface="微软雅黑" pitchFamily="34" charset="-122"/>
                        <a:cs typeface="Times New Roman"/>
                      </a:endParaRPr>
                    </a:p>
                  </a:txBody>
                  <a:tcPr marL="68580" marR="68580" marT="0" marB="0" anchor="ctr"/>
                </a:tc>
              </a:tr>
              <a:tr h="313772">
                <a:tc>
                  <a:txBody>
                    <a:bodyPr/>
                    <a:lstStyle/>
                    <a:p>
                      <a:pPr indent="266700" algn="ctr">
                        <a:lnSpc>
                          <a:spcPct val="150000"/>
                        </a:lnSpc>
                        <a:spcAft>
                          <a:spcPts val="0"/>
                        </a:spcAft>
                      </a:pPr>
                      <a:r>
                        <a:rPr lang="zh-CN" sz="1400" kern="100">
                          <a:latin typeface="微软雅黑" pitchFamily="34" charset="-122"/>
                          <a:ea typeface="微软雅黑" pitchFamily="34" charset="-122"/>
                          <a:cs typeface="宋体"/>
                        </a:rPr>
                        <a:t>工作湿度（</a:t>
                      </a:r>
                      <a:r>
                        <a:rPr lang="en-US" sz="1400" kern="100">
                          <a:latin typeface="微软雅黑" pitchFamily="34" charset="-122"/>
                          <a:ea typeface="微软雅黑" pitchFamily="34" charset="-122"/>
                          <a:cs typeface="宋体"/>
                        </a:rPr>
                        <a:t>RH</a:t>
                      </a:r>
                      <a:r>
                        <a:rPr lang="zh-CN" sz="1400" kern="100">
                          <a:latin typeface="微软雅黑" pitchFamily="34" charset="-122"/>
                          <a:ea typeface="微软雅黑" pitchFamily="34" charset="-122"/>
                          <a:cs typeface="宋体"/>
                        </a:rPr>
                        <a:t>）</a:t>
                      </a:r>
                      <a:endParaRPr lang="zh-CN" sz="1400" kern="100">
                        <a:latin typeface="微软雅黑" pitchFamily="34" charset="-122"/>
                        <a:ea typeface="微软雅黑" pitchFamily="34" charset="-122"/>
                        <a:cs typeface="Times New Roman"/>
                      </a:endParaRPr>
                    </a:p>
                  </a:txBody>
                  <a:tcPr marL="68580" marR="68580" marT="0" marB="0" anchor="ctr"/>
                </a:tc>
                <a:tc>
                  <a:txBody>
                    <a:bodyPr/>
                    <a:lstStyle/>
                    <a:p>
                      <a:pPr indent="266700" algn="ctr">
                        <a:lnSpc>
                          <a:spcPct val="150000"/>
                        </a:lnSpc>
                        <a:spcAft>
                          <a:spcPts val="0"/>
                        </a:spcAft>
                      </a:pPr>
                      <a:r>
                        <a:rPr lang="en-US" sz="1400" kern="100" dirty="0">
                          <a:latin typeface="微软雅黑" pitchFamily="34" charset="-122"/>
                          <a:ea typeface="微软雅黑" pitchFamily="34" charset="-122"/>
                          <a:cs typeface="宋体"/>
                        </a:rPr>
                        <a:t>90%RH</a:t>
                      </a:r>
                      <a:endParaRPr lang="zh-CN" sz="1400" kern="100" dirty="0">
                        <a:latin typeface="微软雅黑" pitchFamily="34" charset="-122"/>
                        <a:ea typeface="微软雅黑" pitchFamily="34" charset="-122"/>
                        <a:cs typeface="Times New Roman"/>
                      </a:endParaRPr>
                    </a:p>
                  </a:txBody>
                  <a:tcPr marL="68580" marR="68580" marT="0" marB="0" anchor="ctr"/>
                </a:tc>
              </a:tr>
              <a:tr h="300130">
                <a:tc>
                  <a:txBody>
                    <a:bodyPr/>
                    <a:lstStyle/>
                    <a:p>
                      <a:pPr indent="266700" algn="ctr">
                        <a:lnSpc>
                          <a:spcPct val="150000"/>
                        </a:lnSpc>
                        <a:spcAft>
                          <a:spcPts val="0"/>
                        </a:spcAft>
                      </a:pPr>
                      <a:r>
                        <a:rPr lang="zh-CN" sz="1400" kern="100" dirty="0">
                          <a:latin typeface="微软雅黑" pitchFamily="34" charset="-122"/>
                          <a:ea typeface="微软雅黑" pitchFamily="34" charset="-122"/>
                          <a:cs typeface="宋体"/>
                        </a:rPr>
                        <a:t>尺寸大小（</a:t>
                      </a:r>
                      <a:r>
                        <a:rPr lang="en-US" sz="1400" kern="100" dirty="0">
                          <a:latin typeface="微软雅黑" pitchFamily="34" charset="-122"/>
                          <a:ea typeface="微软雅黑" pitchFamily="34" charset="-122"/>
                          <a:cs typeface="宋体"/>
                        </a:rPr>
                        <a:t>L</a:t>
                      </a:r>
                      <a:r>
                        <a:rPr lang="zh-CN" sz="1400" kern="100" dirty="0">
                          <a:latin typeface="微软雅黑" pitchFamily="34" charset="-122"/>
                          <a:ea typeface="微软雅黑" pitchFamily="34" charset="-122"/>
                          <a:cs typeface="宋体"/>
                        </a:rPr>
                        <a:t>×</a:t>
                      </a:r>
                      <a:r>
                        <a:rPr lang="en-US" sz="1400" kern="100" dirty="0">
                          <a:latin typeface="微软雅黑" pitchFamily="34" charset="-122"/>
                          <a:ea typeface="微软雅黑" pitchFamily="34" charset="-122"/>
                          <a:cs typeface="宋体"/>
                        </a:rPr>
                        <a:t>W</a:t>
                      </a:r>
                      <a:r>
                        <a:rPr lang="zh-CN" sz="1400" kern="100" dirty="0">
                          <a:latin typeface="微软雅黑" pitchFamily="34" charset="-122"/>
                          <a:ea typeface="微软雅黑" pitchFamily="34" charset="-122"/>
                          <a:cs typeface="宋体"/>
                        </a:rPr>
                        <a:t>×</a:t>
                      </a:r>
                      <a:r>
                        <a:rPr lang="en-US" sz="1400" kern="100" dirty="0">
                          <a:latin typeface="微软雅黑" pitchFamily="34" charset="-122"/>
                          <a:ea typeface="微软雅黑" pitchFamily="34" charset="-122"/>
                          <a:cs typeface="宋体"/>
                        </a:rPr>
                        <a:t>H</a:t>
                      </a:r>
                      <a:r>
                        <a:rPr lang="zh-CN" sz="1400" kern="100" dirty="0">
                          <a:latin typeface="微软雅黑" pitchFamily="34" charset="-122"/>
                          <a:ea typeface="微软雅黑" pitchFamily="34" charset="-122"/>
                          <a:cs typeface="宋体"/>
                        </a:rPr>
                        <a:t>）</a:t>
                      </a:r>
                      <a:endParaRPr lang="zh-CN" sz="1400" kern="100" dirty="0">
                        <a:latin typeface="微软雅黑" pitchFamily="34" charset="-122"/>
                        <a:ea typeface="微软雅黑" pitchFamily="34" charset="-122"/>
                        <a:cs typeface="Times New Roman"/>
                      </a:endParaRPr>
                    </a:p>
                  </a:txBody>
                  <a:tcPr marL="68580" marR="68580" marT="0" marB="0" anchor="ctr"/>
                </a:tc>
                <a:tc>
                  <a:txBody>
                    <a:bodyPr/>
                    <a:lstStyle/>
                    <a:p>
                      <a:pPr indent="266700" algn="ctr">
                        <a:lnSpc>
                          <a:spcPct val="150000"/>
                        </a:lnSpc>
                        <a:spcAft>
                          <a:spcPts val="0"/>
                        </a:spcAft>
                      </a:pPr>
                      <a:r>
                        <a:rPr lang="en-US" sz="1400" kern="100" dirty="0" smtClean="0">
                          <a:latin typeface="微软雅黑" pitchFamily="34" charset="-122"/>
                          <a:ea typeface="微软雅黑" pitchFamily="34" charset="-122"/>
                          <a:cs typeface="宋体"/>
                        </a:rPr>
                        <a:t>135mm×96mm×25mm</a:t>
                      </a:r>
                      <a:endParaRPr lang="zh-CN" sz="1400" kern="100" dirty="0">
                        <a:latin typeface="微软雅黑" pitchFamily="34" charset="-122"/>
                        <a:ea typeface="微软雅黑" pitchFamily="34" charset="-122"/>
                        <a:cs typeface="Times New Roman"/>
                      </a:endParaRPr>
                    </a:p>
                  </a:txBody>
                  <a:tcPr marL="68580" marR="68580" marT="0" marB="0" anchor="ctr"/>
                </a:tc>
              </a:tr>
              <a:tr h="300129">
                <a:tc>
                  <a:txBody>
                    <a:bodyPr/>
                    <a:lstStyle/>
                    <a:p>
                      <a:pPr indent="266700" algn="ctr">
                        <a:lnSpc>
                          <a:spcPct val="150000"/>
                        </a:lnSpc>
                        <a:spcAft>
                          <a:spcPts val="0"/>
                        </a:spcAft>
                      </a:pPr>
                      <a:r>
                        <a:rPr lang="zh-CN" sz="1400" kern="100">
                          <a:latin typeface="微软雅黑" pitchFamily="34" charset="-122"/>
                          <a:ea typeface="微软雅黑" pitchFamily="34" charset="-122"/>
                          <a:cs typeface="宋体"/>
                        </a:rPr>
                        <a:t>数据输出</a:t>
                      </a:r>
                      <a:endParaRPr lang="zh-CN" sz="1400" kern="100">
                        <a:latin typeface="微软雅黑" pitchFamily="34" charset="-122"/>
                        <a:ea typeface="微软雅黑" pitchFamily="34" charset="-122"/>
                        <a:cs typeface="Times New Roman"/>
                      </a:endParaRPr>
                    </a:p>
                  </a:txBody>
                  <a:tcPr marL="68580" marR="68580" marT="0" marB="0" anchor="ctr"/>
                </a:tc>
                <a:tc>
                  <a:txBody>
                    <a:bodyPr/>
                    <a:lstStyle/>
                    <a:p>
                      <a:pPr indent="266700" algn="ctr">
                        <a:lnSpc>
                          <a:spcPct val="150000"/>
                        </a:lnSpc>
                        <a:spcAft>
                          <a:spcPts val="0"/>
                        </a:spcAft>
                      </a:pPr>
                      <a:r>
                        <a:rPr lang="en-US" sz="1400" kern="100">
                          <a:latin typeface="微软雅黑" pitchFamily="34" charset="-122"/>
                          <a:ea typeface="微软雅黑" pitchFamily="34" charset="-122"/>
                          <a:cs typeface="宋体"/>
                        </a:rPr>
                        <a:t>RJ45</a:t>
                      </a:r>
                      <a:r>
                        <a:rPr lang="zh-CN" sz="1400" kern="100">
                          <a:latin typeface="微软雅黑" pitchFamily="34" charset="-122"/>
                          <a:ea typeface="微软雅黑" pitchFamily="34" charset="-122"/>
                          <a:cs typeface="宋体"/>
                        </a:rPr>
                        <a:t>、</a:t>
                      </a:r>
                      <a:r>
                        <a:rPr lang="en-US" sz="1400" kern="100">
                          <a:latin typeface="微软雅黑" pitchFamily="34" charset="-122"/>
                          <a:ea typeface="微软雅黑" pitchFamily="34" charset="-122"/>
                          <a:cs typeface="宋体"/>
                        </a:rPr>
                        <a:t>RS485</a:t>
                      </a:r>
                      <a:r>
                        <a:rPr lang="zh-CN" sz="1400" kern="100">
                          <a:latin typeface="微软雅黑" pitchFamily="34" charset="-122"/>
                          <a:ea typeface="微软雅黑" pitchFamily="34" charset="-122"/>
                          <a:cs typeface="宋体"/>
                        </a:rPr>
                        <a:t>、干接点输出</a:t>
                      </a:r>
                      <a:endParaRPr lang="zh-CN" sz="1400" kern="100">
                        <a:latin typeface="微软雅黑" pitchFamily="34" charset="-122"/>
                        <a:ea typeface="微软雅黑" pitchFamily="34" charset="-122"/>
                        <a:cs typeface="Times New Roman"/>
                      </a:endParaRPr>
                    </a:p>
                  </a:txBody>
                  <a:tcPr marL="68580" marR="68580" marT="0" marB="0" anchor="ctr"/>
                </a:tc>
              </a:tr>
              <a:tr h="354699">
                <a:tc>
                  <a:txBody>
                    <a:bodyPr/>
                    <a:lstStyle/>
                    <a:p>
                      <a:pPr indent="266700" algn="ctr">
                        <a:lnSpc>
                          <a:spcPct val="150000"/>
                        </a:lnSpc>
                        <a:spcAft>
                          <a:spcPts val="0"/>
                        </a:spcAft>
                      </a:pPr>
                      <a:r>
                        <a:rPr lang="zh-CN" sz="1400" kern="100">
                          <a:latin typeface="微软雅黑" pitchFamily="34" charset="-122"/>
                          <a:ea typeface="微软雅黑" pitchFamily="34" charset="-122"/>
                          <a:cs typeface="宋体"/>
                        </a:rPr>
                        <a:t>通讯协议</a:t>
                      </a:r>
                      <a:endParaRPr lang="zh-CN" sz="1400" kern="100">
                        <a:latin typeface="微软雅黑" pitchFamily="34" charset="-122"/>
                        <a:ea typeface="微软雅黑" pitchFamily="34" charset="-122"/>
                        <a:cs typeface="Times New Roman"/>
                      </a:endParaRPr>
                    </a:p>
                  </a:txBody>
                  <a:tcPr marL="68580" marR="68580" marT="0" marB="0" anchor="ctr"/>
                </a:tc>
                <a:tc>
                  <a:txBody>
                    <a:bodyPr/>
                    <a:lstStyle/>
                    <a:p>
                      <a:pPr indent="266700" algn="ctr">
                        <a:lnSpc>
                          <a:spcPct val="150000"/>
                        </a:lnSpc>
                        <a:spcAft>
                          <a:spcPts val="0"/>
                        </a:spcAft>
                      </a:pPr>
                      <a:r>
                        <a:rPr lang="en-US" sz="1400" kern="100" dirty="0">
                          <a:latin typeface="微软雅黑" pitchFamily="34" charset="-122"/>
                          <a:ea typeface="微软雅黑" pitchFamily="34" charset="-122"/>
                          <a:cs typeface="宋体"/>
                        </a:rPr>
                        <a:t>TCP/IP</a:t>
                      </a:r>
                      <a:r>
                        <a:rPr lang="zh-CN" sz="1400" kern="100" dirty="0">
                          <a:latin typeface="微软雅黑" pitchFamily="34" charset="-122"/>
                          <a:ea typeface="微软雅黑" pitchFamily="34" charset="-122"/>
                          <a:cs typeface="宋体"/>
                        </a:rPr>
                        <a:t>、</a:t>
                      </a:r>
                      <a:r>
                        <a:rPr lang="en-US" sz="1400" kern="100" dirty="0">
                          <a:latin typeface="微软雅黑" pitchFamily="34" charset="-122"/>
                          <a:ea typeface="微软雅黑" pitchFamily="34" charset="-122"/>
                          <a:cs typeface="宋体"/>
                        </a:rPr>
                        <a:t>MODBUS RTU</a:t>
                      </a:r>
                      <a:endParaRPr lang="zh-CN" sz="1400" kern="100" dirty="0">
                        <a:latin typeface="微软雅黑" pitchFamily="34" charset="-122"/>
                        <a:ea typeface="微软雅黑" pitchFamily="34" charset="-122"/>
                        <a:cs typeface="Times New Roman"/>
                      </a:endParaRPr>
                    </a:p>
                  </a:txBody>
                  <a:tcPr marL="68580" marR="68580" marT="0" marB="0" anchor="ctr"/>
                </a:tc>
              </a:tr>
              <a:tr h="354699">
                <a:tc>
                  <a:txBody>
                    <a:bodyPr/>
                    <a:lstStyle/>
                    <a:p>
                      <a:pPr indent="266700" algn="ctr">
                        <a:lnSpc>
                          <a:spcPct val="150000"/>
                        </a:lnSpc>
                        <a:spcAft>
                          <a:spcPts val="0"/>
                        </a:spcAft>
                      </a:pPr>
                      <a:r>
                        <a:rPr lang="zh-CN" sz="1400" kern="100">
                          <a:latin typeface="微软雅黑" pitchFamily="34" charset="-122"/>
                          <a:ea typeface="微软雅黑" pitchFamily="34" charset="-122"/>
                          <a:cs typeface="宋体"/>
                        </a:rPr>
                        <a:t>数据接口</a:t>
                      </a:r>
                      <a:endParaRPr lang="zh-CN" sz="1400" kern="100">
                        <a:latin typeface="微软雅黑" pitchFamily="34" charset="-122"/>
                        <a:ea typeface="微软雅黑" pitchFamily="34" charset="-122"/>
                        <a:cs typeface="Times New Roman"/>
                      </a:endParaRPr>
                    </a:p>
                  </a:txBody>
                  <a:tcPr marL="68580" marR="68580" marT="0" marB="0" anchor="ctr"/>
                </a:tc>
                <a:tc>
                  <a:txBody>
                    <a:bodyPr/>
                    <a:lstStyle/>
                    <a:p>
                      <a:pPr indent="266700" algn="ctr">
                        <a:lnSpc>
                          <a:spcPct val="150000"/>
                        </a:lnSpc>
                        <a:spcAft>
                          <a:spcPts val="0"/>
                        </a:spcAft>
                      </a:pPr>
                      <a:r>
                        <a:rPr lang="en-US" altLang="zh-CN" sz="1400" kern="100" smtClean="0">
                          <a:latin typeface="微软雅黑" pitchFamily="34" charset="-122"/>
                          <a:ea typeface="微软雅黑" pitchFamily="34" charset="-122"/>
                          <a:cs typeface="宋体"/>
                        </a:rPr>
                        <a:t>RS</a:t>
                      </a:r>
                      <a:r>
                        <a:rPr lang="en-US" sz="1400" kern="100" smtClean="0">
                          <a:latin typeface="微软雅黑" pitchFamily="34" charset="-122"/>
                          <a:ea typeface="微软雅黑" pitchFamily="34" charset="-122"/>
                          <a:cs typeface="宋体"/>
                        </a:rPr>
                        <a:t>232</a:t>
                      </a:r>
                      <a:r>
                        <a:rPr lang="zh-CN" sz="1400" kern="100" dirty="0">
                          <a:latin typeface="微软雅黑" pitchFamily="34" charset="-122"/>
                          <a:ea typeface="微软雅黑" pitchFamily="34" charset="-122"/>
                          <a:cs typeface="宋体"/>
                        </a:rPr>
                        <a:t>、干接点（或高电平）</a:t>
                      </a:r>
                      <a:endParaRPr lang="zh-CN" sz="1400" kern="100" dirty="0">
                        <a:latin typeface="微软雅黑" pitchFamily="34" charset="-122"/>
                        <a:ea typeface="微软雅黑" pitchFamily="34" charset="-122"/>
                        <a:cs typeface="Times New Roman"/>
                      </a:endParaRPr>
                    </a:p>
                  </a:txBody>
                  <a:tcPr marL="68580" marR="68580" marT="0" marB="0" anchor="ctr"/>
                </a:tc>
              </a:tr>
            </a:tbl>
          </a:graphicData>
        </a:graphic>
      </p:graphicFrame>
      <p:sp>
        <p:nvSpPr>
          <p:cNvPr id="15" name="矩形 14"/>
          <p:cNvSpPr/>
          <p:nvPr/>
        </p:nvSpPr>
        <p:spPr>
          <a:xfrm>
            <a:off x="-13450" y="533399"/>
            <a:ext cx="731542" cy="144781"/>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文本框 9"/>
          <p:cNvSpPr txBox="1"/>
          <p:nvPr/>
        </p:nvSpPr>
        <p:spPr>
          <a:xfrm>
            <a:off x="657132" y="478896"/>
            <a:ext cx="358140" cy="253916"/>
          </a:xfrm>
          <a:prstGeom prst="rect">
            <a:avLst/>
          </a:prstGeom>
          <a:noFill/>
        </p:spPr>
        <p:txBody>
          <a:bodyPr wrap="square" rtlCol="0">
            <a:spAutoFit/>
          </a:bodyPr>
          <a:lstStyle/>
          <a:p>
            <a:r>
              <a:rPr lang="en-US" altLang="zh-CN" sz="1050" b="1" dirty="0" smtClean="0">
                <a:solidFill>
                  <a:srgbClr val="036EB8"/>
                </a:solidFill>
                <a:latin typeface="微软雅黑" panose="020B0503020204020204" pitchFamily="34" charset="-122"/>
                <a:ea typeface="微软雅黑" panose="020B0503020204020204" pitchFamily="34" charset="-122"/>
              </a:rPr>
              <a:t>23</a:t>
            </a:r>
            <a:endParaRPr lang="en-US" sz="1050" b="1" dirty="0">
              <a:solidFill>
                <a:srgbClr val="036EB8"/>
              </a:solidFill>
              <a:latin typeface="微软雅黑" panose="020B0503020204020204" pitchFamily="34" charset="-122"/>
              <a:ea typeface="微软雅黑" panose="020B0503020204020204" pitchFamily="34" charset="-122"/>
            </a:endParaRPr>
          </a:p>
        </p:txBody>
      </p:sp>
      <p:sp>
        <p:nvSpPr>
          <p:cNvPr id="17" name="文本框 10"/>
          <p:cNvSpPr txBox="1"/>
          <p:nvPr/>
        </p:nvSpPr>
        <p:spPr>
          <a:xfrm>
            <a:off x="866704" y="457125"/>
            <a:ext cx="1653540" cy="261610"/>
          </a:xfrm>
          <a:prstGeom prst="rect">
            <a:avLst/>
          </a:prstGeom>
          <a:noFill/>
        </p:spPr>
        <p:txBody>
          <a:bodyPr wrap="square" rtlCol="0">
            <a:spAutoFit/>
          </a:bodyPr>
          <a:lstStyle/>
          <a:p>
            <a:r>
              <a:rPr lang="zh-CN" altLang="en-US" sz="1100" b="1" dirty="0">
                <a:solidFill>
                  <a:schemeClr val="bg1">
                    <a:lumMod val="50000"/>
                  </a:schemeClr>
                </a:solidFill>
                <a:latin typeface="微软雅黑" panose="020B0503020204020204" pitchFamily="34" charset="-122"/>
                <a:ea typeface="微软雅黑" panose="020B0503020204020204" pitchFamily="34" charset="-122"/>
              </a:rPr>
              <a:t>华为智慧灯</a:t>
            </a:r>
            <a:r>
              <a:rPr lang="zh-CN" altLang="en-US" sz="1100" b="1" dirty="0" smtClean="0">
                <a:solidFill>
                  <a:schemeClr val="bg1">
                    <a:lumMod val="50000"/>
                  </a:schemeClr>
                </a:solidFill>
                <a:latin typeface="微软雅黑" panose="020B0503020204020204" pitchFamily="34" charset="-122"/>
                <a:ea typeface="微软雅黑" panose="020B0503020204020204" pitchFamily="34" charset="-122"/>
              </a:rPr>
              <a:t>杆解决方案</a:t>
            </a:r>
            <a:endParaRPr lang="en-US" sz="11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8" name="矩形 17"/>
          <p:cNvSpPr/>
          <p:nvPr/>
        </p:nvSpPr>
        <p:spPr>
          <a:xfrm>
            <a:off x="14400145" y="533399"/>
            <a:ext cx="731542" cy="144781"/>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文本框 12"/>
          <p:cNvSpPr txBox="1"/>
          <p:nvPr/>
        </p:nvSpPr>
        <p:spPr>
          <a:xfrm>
            <a:off x="12645005" y="476175"/>
            <a:ext cx="1653540" cy="261610"/>
          </a:xfrm>
          <a:prstGeom prst="rect">
            <a:avLst/>
          </a:prstGeom>
          <a:noFill/>
        </p:spPr>
        <p:txBody>
          <a:bodyPr wrap="square" rtlCol="0">
            <a:spAutoFit/>
          </a:bodyPr>
          <a:lstStyle/>
          <a:p>
            <a:r>
              <a:rPr lang="zh-CN" altLang="en-US" sz="1100" b="1" dirty="0">
                <a:solidFill>
                  <a:schemeClr val="bg1">
                    <a:lumMod val="50000"/>
                  </a:schemeClr>
                </a:solidFill>
                <a:latin typeface="微软雅黑" panose="020B0503020204020204" pitchFamily="34" charset="-122"/>
                <a:ea typeface="微软雅黑" panose="020B0503020204020204" pitchFamily="34" charset="-122"/>
              </a:rPr>
              <a:t>华为智慧灯</a:t>
            </a:r>
            <a:r>
              <a:rPr lang="zh-CN" altLang="en-US" sz="1100" b="1" dirty="0" smtClean="0">
                <a:solidFill>
                  <a:schemeClr val="bg1">
                    <a:lumMod val="50000"/>
                  </a:schemeClr>
                </a:solidFill>
                <a:latin typeface="微软雅黑" panose="020B0503020204020204" pitchFamily="34" charset="-122"/>
                <a:ea typeface="微软雅黑" panose="020B0503020204020204" pitchFamily="34" charset="-122"/>
              </a:rPr>
              <a:t>杆解决方案</a:t>
            </a:r>
            <a:endParaRPr lang="en-US" sz="11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0" name="文本框 13"/>
          <p:cNvSpPr txBox="1"/>
          <p:nvPr/>
        </p:nvSpPr>
        <p:spPr>
          <a:xfrm>
            <a:off x="14088814" y="488421"/>
            <a:ext cx="358140" cy="253916"/>
          </a:xfrm>
          <a:prstGeom prst="rect">
            <a:avLst/>
          </a:prstGeom>
          <a:noFill/>
        </p:spPr>
        <p:txBody>
          <a:bodyPr wrap="square" rtlCol="0">
            <a:spAutoFit/>
          </a:bodyPr>
          <a:lstStyle/>
          <a:p>
            <a:r>
              <a:rPr lang="en-US" altLang="zh-CN" sz="1050" b="1" dirty="0" smtClean="0">
                <a:solidFill>
                  <a:srgbClr val="036EB8"/>
                </a:solidFill>
                <a:latin typeface="微软雅黑" panose="020B0503020204020204" pitchFamily="34" charset="-122"/>
                <a:ea typeface="微软雅黑" panose="020B0503020204020204" pitchFamily="34" charset="-122"/>
              </a:rPr>
              <a:t>24</a:t>
            </a:r>
            <a:endParaRPr lang="en-US" sz="1050" b="1" dirty="0">
              <a:solidFill>
                <a:srgbClr val="036EB8"/>
              </a:solidFill>
              <a:latin typeface="微软雅黑" panose="020B0503020204020204" pitchFamily="34" charset="-122"/>
              <a:ea typeface="微软雅黑" panose="020B0503020204020204" pitchFamily="34" charset="-122"/>
            </a:endParaRPr>
          </a:p>
        </p:txBody>
      </p:sp>
      <p:sp>
        <p:nvSpPr>
          <p:cNvPr id="22" name="矩形 21"/>
          <p:cNvSpPr/>
          <p:nvPr/>
        </p:nvSpPr>
        <p:spPr>
          <a:xfrm>
            <a:off x="8253116" y="1104616"/>
            <a:ext cx="528320" cy="758825"/>
          </a:xfrm>
          <a:prstGeom prst="rect">
            <a:avLst/>
          </a:prstGeom>
          <a:noFill/>
          <a:ln w="34925">
            <a:solidFill>
              <a:srgbClr val="CED1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组合 27"/>
          <p:cNvGrpSpPr/>
          <p:nvPr/>
        </p:nvGrpSpPr>
        <p:grpSpPr>
          <a:xfrm>
            <a:off x="8394108" y="1223200"/>
            <a:ext cx="5879463" cy="589441"/>
            <a:chOff x="876937" y="2070100"/>
            <a:chExt cx="5879463" cy="457200"/>
          </a:xfrm>
        </p:grpSpPr>
        <p:sp>
          <p:nvSpPr>
            <p:cNvPr id="24" name="任意多边形 23"/>
            <p:cNvSpPr/>
            <p:nvPr/>
          </p:nvSpPr>
          <p:spPr>
            <a:xfrm>
              <a:off x="966644" y="2070100"/>
              <a:ext cx="5789756" cy="457200"/>
            </a:xfrm>
            <a:custGeom>
              <a:avLst/>
              <a:gdLst>
                <a:gd name="connsiteX0" fmla="*/ 0 w 5789756"/>
                <a:gd name="connsiteY0" fmla="*/ 0 h 457200"/>
                <a:gd name="connsiteX1" fmla="*/ 5789756 w 5789756"/>
                <a:gd name="connsiteY1" fmla="*/ 0 h 457200"/>
                <a:gd name="connsiteX2" fmla="*/ 5789756 w 5789756"/>
                <a:gd name="connsiteY2" fmla="*/ 457200 h 457200"/>
                <a:gd name="connsiteX3" fmla="*/ 93428 w 578975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5789756" h="457200">
                  <a:moveTo>
                    <a:pt x="0" y="0"/>
                  </a:moveTo>
                  <a:lnTo>
                    <a:pt x="5789756" y="0"/>
                  </a:lnTo>
                  <a:lnTo>
                    <a:pt x="5789756" y="457200"/>
                  </a:lnTo>
                  <a:lnTo>
                    <a:pt x="93428" y="457200"/>
                  </a:lnTo>
                  <a:close/>
                </a:path>
              </a:pathLst>
            </a:cu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任意多边形 24"/>
            <p:cNvSpPr/>
            <p:nvPr/>
          </p:nvSpPr>
          <p:spPr>
            <a:xfrm>
              <a:off x="876937" y="2070100"/>
              <a:ext cx="145501" cy="457200"/>
            </a:xfrm>
            <a:custGeom>
              <a:avLst/>
              <a:gdLst>
                <a:gd name="connsiteX0" fmla="*/ 0 w 145501"/>
                <a:gd name="connsiteY0" fmla="*/ 0 h 457200"/>
                <a:gd name="connsiteX1" fmla="*/ 45763 w 145501"/>
                <a:gd name="connsiteY1" fmla="*/ 0 h 457200"/>
                <a:gd name="connsiteX2" fmla="*/ 145501 w 145501"/>
                <a:gd name="connsiteY2" fmla="*/ 457200 h 457200"/>
                <a:gd name="connsiteX3" fmla="*/ 0 w 145501"/>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145501" h="457200">
                  <a:moveTo>
                    <a:pt x="0" y="0"/>
                  </a:moveTo>
                  <a:lnTo>
                    <a:pt x="45763" y="0"/>
                  </a:lnTo>
                  <a:lnTo>
                    <a:pt x="145501" y="457200"/>
                  </a:lnTo>
                  <a:lnTo>
                    <a:pt x="0" y="457200"/>
                  </a:lnTo>
                  <a:close/>
                </a:path>
              </a:pathLst>
            </a:custGeom>
            <a:solidFill>
              <a:srgbClr val="F39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文本框 30"/>
          <p:cNvSpPr txBox="1"/>
          <p:nvPr/>
        </p:nvSpPr>
        <p:spPr>
          <a:xfrm>
            <a:off x="8744628" y="1321154"/>
            <a:ext cx="5147288" cy="400110"/>
          </a:xfrm>
          <a:prstGeom prst="rect">
            <a:avLst/>
          </a:prstGeom>
          <a:noFill/>
        </p:spPr>
        <p:txBody>
          <a:bodyPr wrap="square" rtlCol="0">
            <a:spAutoFit/>
          </a:bodyPr>
          <a:lstStyle/>
          <a:p>
            <a:pPr algn="ctr"/>
            <a:r>
              <a:rPr lang="zh-CN" altLang="en-US" sz="2000" b="1" kern="5000" dirty="0" smtClean="0">
                <a:solidFill>
                  <a:schemeClr val="bg1"/>
                </a:solidFill>
                <a:latin typeface="微软雅黑" panose="020B0503020204020204" pitchFamily="34" charset="-122"/>
                <a:ea typeface="微软雅黑" panose="020B0503020204020204" pitchFamily="34" charset="-122"/>
                <a:sym typeface="+mn-ea"/>
              </a:rPr>
              <a:t>环境监测</a:t>
            </a:r>
            <a:endParaRPr lang="en-US" altLang="zh-CN" sz="2000" b="1" kern="5000" dirty="0">
              <a:solidFill>
                <a:schemeClr val="bg1"/>
              </a:solidFill>
              <a:latin typeface="微软雅黑" panose="020B0503020204020204" pitchFamily="34" charset="-122"/>
              <a:ea typeface="微软雅黑" panose="020B0503020204020204" pitchFamily="34" charset="-122"/>
              <a:sym typeface="+mn-ea"/>
            </a:endParaRPr>
          </a:p>
        </p:txBody>
      </p:sp>
      <p:sp>
        <p:nvSpPr>
          <p:cNvPr id="27" name="TextBox 26"/>
          <p:cNvSpPr txBox="1"/>
          <p:nvPr/>
        </p:nvSpPr>
        <p:spPr>
          <a:xfrm>
            <a:off x="8124967" y="2011623"/>
            <a:ext cx="6332561" cy="1979003"/>
          </a:xfrm>
          <a:prstGeom prst="rect">
            <a:avLst/>
          </a:prstGeom>
          <a:noFill/>
        </p:spPr>
        <p:txBody>
          <a:bodyPr wrap="square" rtlCol="0">
            <a:spAutoFit/>
          </a:bodyPr>
          <a:lstStyle/>
          <a:p>
            <a:pPr>
              <a:lnSpc>
                <a:spcPct val="120000"/>
              </a:lnSpc>
              <a:spcAft>
                <a:spcPts val="600"/>
              </a:spcAft>
            </a:pPr>
            <a:r>
              <a:rPr lang="zh-CN" altLang="en-US" sz="1400" dirty="0" smtClean="0">
                <a:solidFill>
                  <a:srgbClr val="5F5F5F"/>
                </a:solidFill>
                <a:latin typeface="微软雅黑" panose="020B0503020204020204" pitchFamily="34" charset="-122"/>
                <a:ea typeface="微软雅黑" panose="020B0503020204020204" pitchFamily="34" charset="-122"/>
              </a:rPr>
              <a:t>智慧灯杆</a:t>
            </a:r>
            <a:r>
              <a:rPr lang="zh-CN" altLang="zh-CN" sz="1400" dirty="0" smtClean="0">
                <a:solidFill>
                  <a:srgbClr val="5F5F5F"/>
                </a:solidFill>
                <a:latin typeface="微软雅黑" panose="020B0503020204020204" pitchFamily="34" charset="-122"/>
                <a:ea typeface="微软雅黑" panose="020B0503020204020204" pitchFamily="34" charset="-122"/>
              </a:rPr>
              <a:t>环境监测系统具有多种监测功能，可针对不同需求配备客户需要的传感器。环境传感信息将被传送至服务器端，以便进一步的处理、分析与保持等。</a:t>
            </a:r>
          </a:p>
          <a:p>
            <a:pPr>
              <a:lnSpc>
                <a:spcPct val="120000"/>
              </a:lnSpc>
              <a:spcAft>
                <a:spcPts val="600"/>
              </a:spcAft>
            </a:pPr>
            <a:r>
              <a:rPr lang="zh-CN" altLang="zh-CN" sz="1400" dirty="0" smtClean="0">
                <a:solidFill>
                  <a:srgbClr val="5F5F5F"/>
                </a:solidFill>
                <a:latin typeface="微软雅黑" panose="020B0503020204020204" pitchFamily="34" charset="-122"/>
                <a:ea typeface="微软雅黑" panose="020B0503020204020204" pitchFamily="34" charset="-122"/>
              </a:rPr>
              <a:t>环境监测设备安装在</a:t>
            </a:r>
            <a:r>
              <a:rPr lang="zh-CN" altLang="en-US" sz="1400" dirty="0" smtClean="0">
                <a:solidFill>
                  <a:srgbClr val="5F5F5F"/>
                </a:solidFill>
                <a:latin typeface="微软雅黑" panose="020B0503020204020204" pitchFamily="34" charset="-122"/>
                <a:ea typeface="微软雅黑" panose="020B0503020204020204" pitchFamily="34" charset="-122"/>
              </a:rPr>
              <a:t>智慧灯杆</a:t>
            </a:r>
            <a:r>
              <a:rPr lang="zh-CN" altLang="zh-CN" sz="1400" dirty="0" smtClean="0">
                <a:solidFill>
                  <a:srgbClr val="5F5F5F"/>
                </a:solidFill>
                <a:latin typeface="微软雅黑" panose="020B0503020204020204" pitchFamily="34" charset="-122"/>
                <a:ea typeface="微软雅黑" panose="020B0503020204020204" pitchFamily="34" charset="-122"/>
              </a:rPr>
              <a:t>较高的位置。能够采集到周围环境的污染情况，比如</a:t>
            </a:r>
            <a:r>
              <a:rPr lang="en-US" altLang="zh-CN" sz="1400" dirty="0" smtClean="0">
                <a:solidFill>
                  <a:srgbClr val="5F5F5F"/>
                </a:solidFill>
                <a:latin typeface="微软雅黑" panose="020B0503020204020204" pitchFamily="34" charset="-122"/>
                <a:ea typeface="微软雅黑" panose="020B0503020204020204" pitchFamily="34" charset="-122"/>
              </a:rPr>
              <a:t>PM2.5</a:t>
            </a:r>
            <a:r>
              <a:rPr lang="zh-CN" altLang="zh-CN" sz="1400" dirty="0" smtClean="0">
                <a:solidFill>
                  <a:srgbClr val="5F5F5F"/>
                </a:solidFill>
                <a:latin typeface="微软雅黑" panose="020B0503020204020204" pitchFamily="34" charset="-122"/>
                <a:ea typeface="微软雅黑" panose="020B0503020204020204" pitchFamily="34" charset="-122"/>
              </a:rPr>
              <a:t>，二氧化硫浓度等数据，并分析得到一个相对准确的数据显示在</a:t>
            </a:r>
            <a:r>
              <a:rPr lang="en-US" altLang="zh-CN" sz="1400" dirty="0" smtClean="0">
                <a:solidFill>
                  <a:srgbClr val="5F5F5F"/>
                </a:solidFill>
                <a:latin typeface="微软雅黑" panose="020B0503020204020204" pitchFamily="34" charset="-122"/>
                <a:ea typeface="微软雅黑" panose="020B0503020204020204" pitchFamily="34" charset="-122"/>
              </a:rPr>
              <a:t>LED</a:t>
            </a:r>
            <a:r>
              <a:rPr lang="zh-CN" altLang="zh-CN" sz="1400" dirty="0" smtClean="0">
                <a:solidFill>
                  <a:srgbClr val="5F5F5F"/>
                </a:solidFill>
                <a:latin typeface="微软雅黑" panose="020B0503020204020204" pitchFamily="34" charset="-122"/>
                <a:ea typeface="微软雅黑" panose="020B0503020204020204" pitchFamily="34" charset="-122"/>
              </a:rPr>
              <a:t>显示屏上。环境监测设备包括：“温度传感器”、“烟雾传感器”、“瓦斯传感器”、“</a:t>
            </a:r>
            <a:r>
              <a:rPr lang="en-US" altLang="zh-CN" sz="1400" dirty="0" smtClean="0">
                <a:solidFill>
                  <a:srgbClr val="5F5F5F"/>
                </a:solidFill>
                <a:latin typeface="微软雅黑" panose="020B0503020204020204" pitchFamily="34" charset="-122"/>
                <a:ea typeface="微软雅黑" panose="020B0503020204020204" pitchFamily="34" charset="-122"/>
              </a:rPr>
              <a:t>PM2.5</a:t>
            </a:r>
            <a:r>
              <a:rPr lang="zh-CN" altLang="zh-CN" sz="1400" dirty="0" smtClean="0">
                <a:solidFill>
                  <a:srgbClr val="5F5F5F"/>
                </a:solidFill>
                <a:latin typeface="微软雅黑" panose="020B0503020204020204" pitchFamily="34" charset="-122"/>
                <a:ea typeface="微软雅黑" panose="020B0503020204020204" pitchFamily="34" charset="-122"/>
              </a:rPr>
              <a:t>传感器”、“红外热敏传感器”等。环境监测设备运用在：智慧照明调光模式和环境状况突变时的应急照明与多功能联动应用模式。</a:t>
            </a:r>
            <a:endParaRPr lang="zh-CN" altLang="en-US" sz="1400" dirty="0" smtClean="0">
              <a:solidFill>
                <a:srgbClr val="5F5F5F"/>
              </a:solidFill>
              <a:latin typeface="微软雅黑" panose="020B0503020204020204" pitchFamily="34" charset="-122"/>
              <a:ea typeface="微软雅黑" panose="020B0503020204020204" pitchFamily="34" charset="-122"/>
            </a:endParaRPr>
          </a:p>
        </p:txBody>
      </p:sp>
      <p:sp>
        <p:nvSpPr>
          <p:cNvPr id="28" name="矩形 27"/>
          <p:cNvSpPr/>
          <p:nvPr/>
        </p:nvSpPr>
        <p:spPr>
          <a:xfrm>
            <a:off x="8157583" y="4107115"/>
            <a:ext cx="528320" cy="758825"/>
          </a:xfrm>
          <a:prstGeom prst="rect">
            <a:avLst/>
          </a:prstGeom>
          <a:noFill/>
          <a:ln w="34925">
            <a:solidFill>
              <a:srgbClr val="CED1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组合 28"/>
          <p:cNvGrpSpPr/>
          <p:nvPr/>
        </p:nvGrpSpPr>
        <p:grpSpPr>
          <a:xfrm>
            <a:off x="8298575" y="4225699"/>
            <a:ext cx="5879463" cy="589441"/>
            <a:chOff x="876937" y="2070100"/>
            <a:chExt cx="5879463" cy="457200"/>
          </a:xfrm>
        </p:grpSpPr>
        <p:sp>
          <p:nvSpPr>
            <p:cNvPr id="30" name="任意多边形 29"/>
            <p:cNvSpPr/>
            <p:nvPr/>
          </p:nvSpPr>
          <p:spPr>
            <a:xfrm>
              <a:off x="966644" y="2070100"/>
              <a:ext cx="5789756" cy="457200"/>
            </a:xfrm>
            <a:custGeom>
              <a:avLst/>
              <a:gdLst>
                <a:gd name="connsiteX0" fmla="*/ 0 w 5789756"/>
                <a:gd name="connsiteY0" fmla="*/ 0 h 457200"/>
                <a:gd name="connsiteX1" fmla="*/ 5789756 w 5789756"/>
                <a:gd name="connsiteY1" fmla="*/ 0 h 457200"/>
                <a:gd name="connsiteX2" fmla="*/ 5789756 w 5789756"/>
                <a:gd name="connsiteY2" fmla="*/ 457200 h 457200"/>
                <a:gd name="connsiteX3" fmla="*/ 93428 w 578975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5789756" h="457200">
                  <a:moveTo>
                    <a:pt x="0" y="0"/>
                  </a:moveTo>
                  <a:lnTo>
                    <a:pt x="5789756" y="0"/>
                  </a:lnTo>
                  <a:lnTo>
                    <a:pt x="5789756" y="457200"/>
                  </a:lnTo>
                  <a:lnTo>
                    <a:pt x="93428" y="457200"/>
                  </a:lnTo>
                  <a:close/>
                </a:path>
              </a:pathLst>
            </a:cu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任意多边形 30"/>
            <p:cNvSpPr/>
            <p:nvPr/>
          </p:nvSpPr>
          <p:spPr>
            <a:xfrm>
              <a:off x="876937" y="2070100"/>
              <a:ext cx="145501" cy="457200"/>
            </a:xfrm>
            <a:custGeom>
              <a:avLst/>
              <a:gdLst>
                <a:gd name="connsiteX0" fmla="*/ 0 w 145501"/>
                <a:gd name="connsiteY0" fmla="*/ 0 h 457200"/>
                <a:gd name="connsiteX1" fmla="*/ 45763 w 145501"/>
                <a:gd name="connsiteY1" fmla="*/ 0 h 457200"/>
                <a:gd name="connsiteX2" fmla="*/ 145501 w 145501"/>
                <a:gd name="connsiteY2" fmla="*/ 457200 h 457200"/>
                <a:gd name="connsiteX3" fmla="*/ 0 w 145501"/>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145501" h="457200">
                  <a:moveTo>
                    <a:pt x="0" y="0"/>
                  </a:moveTo>
                  <a:lnTo>
                    <a:pt x="45763" y="0"/>
                  </a:lnTo>
                  <a:lnTo>
                    <a:pt x="145501" y="457200"/>
                  </a:lnTo>
                  <a:lnTo>
                    <a:pt x="0" y="457200"/>
                  </a:lnTo>
                  <a:close/>
                </a:path>
              </a:pathLst>
            </a:custGeom>
            <a:solidFill>
              <a:srgbClr val="F39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文本框 30"/>
          <p:cNvSpPr txBox="1"/>
          <p:nvPr/>
        </p:nvSpPr>
        <p:spPr>
          <a:xfrm>
            <a:off x="8826895" y="4320364"/>
            <a:ext cx="5351143" cy="400110"/>
          </a:xfrm>
          <a:prstGeom prst="rect">
            <a:avLst/>
          </a:prstGeom>
          <a:noFill/>
        </p:spPr>
        <p:txBody>
          <a:bodyPr wrap="square" rtlCol="0">
            <a:spAutoFit/>
          </a:bodyPr>
          <a:lstStyle/>
          <a:p>
            <a:r>
              <a:rPr lang="zh-CN" altLang="en-US" sz="2000" b="1" kern="5000" dirty="0" smtClean="0">
                <a:solidFill>
                  <a:schemeClr val="bg1"/>
                </a:solidFill>
                <a:latin typeface="微软雅黑" panose="020B0503020204020204" pitchFamily="34" charset="-122"/>
                <a:ea typeface="微软雅黑" panose="020B0503020204020204" pitchFamily="34" charset="-122"/>
                <a:sym typeface="+mn-ea"/>
              </a:rPr>
              <a:t>传感器</a:t>
            </a:r>
            <a:endParaRPr lang="zh-CN" altLang="en-US" sz="2000" b="1" kern="5000" dirty="0">
              <a:solidFill>
                <a:schemeClr val="bg1"/>
              </a:solidFill>
              <a:latin typeface="微软雅黑" panose="020B0503020204020204" pitchFamily="34" charset="-122"/>
              <a:ea typeface="微软雅黑" panose="020B0503020204020204" pitchFamily="34" charset="-122"/>
              <a:sym typeface="+mn-ea"/>
            </a:endParaRPr>
          </a:p>
        </p:txBody>
      </p:sp>
      <p:sp>
        <p:nvSpPr>
          <p:cNvPr id="33" name="等腰三角形 32"/>
          <p:cNvSpPr/>
          <p:nvPr/>
        </p:nvSpPr>
        <p:spPr>
          <a:xfrm rot="5400000">
            <a:off x="8504481" y="4433188"/>
            <a:ext cx="202375" cy="174461"/>
          </a:xfrm>
          <a:prstGeom prst="triangle">
            <a:avLst/>
          </a:prstGeom>
          <a:solidFill>
            <a:srgbClr val="F39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5"/>
          <p:cNvSpPr txBox="1"/>
          <p:nvPr/>
        </p:nvSpPr>
        <p:spPr>
          <a:xfrm>
            <a:off x="8167950" y="5600379"/>
            <a:ext cx="3975638" cy="1902059"/>
          </a:xfrm>
          <a:prstGeom prst="rect">
            <a:avLst/>
          </a:prstGeom>
          <a:noFill/>
        </p:spPr>
        <p:txBody>
          <a:bodyPr wrap="square" rtlCol="0">
            <a:spAutoFit/>
          </a:bodyPr>
          <a:lstStyle>
            <a:defPPr>
              <a:defRPr lang="en-US"/>
            </a:defPPr>
            <a:lvl1pPr>
              <a:lnSpc>
                <a:spcPct val="120000"/>
              </a:lnSpc>
              <a:defRPr sz="1400">
                <a:solidFill>
                  <a:schemeClr val="bg1">
                    <a:lumMod val="50000"/>
                  </a:schemeClr>
                </a:solidFill>
                <a:latin typeface="微软雅黑" panose="020B0503020204020204" pitchFamily="34" charset="-122"/>
                <a:ea typeface="微软雅黑" panose="020B0503020204020204" pitchFamily="34" charset="-122"/>
              </a:defRPr>
            </a:lvl1pPr>
          </a:lstStyle>
          <a:p>
            <a:r>
              <a:rPr lang="en-US" altLang="zh-CN" dirty="0">
                <a:solidFill>
                  <a:srgbClr val="5F5F5F"/>
                </a:solidFill>
              </a:rPr>
              <a:t>FWS</a:t>
            </a:r>
            <a:r>
              <a:rPr lang="zh-CN" altLang="en-US" dirty="0">
                <a:solidFill>
                  <a:srgbClr val="5F5F5F"/>
                </a:solidFill>
              </a:rPr>
              <a:t>系列微型气象站采用了业界最为先进的气象传感器技术，集成了主要气象参数采集，包括大气温度，大气湿度，大气压力，风向，风速，噪声，</a:t>
            </a:r>
            <a:r>
              <a:rPr lang="en-US" altLang="zh-CN" dirty="0">
                <a:solidFill>
                  <a:srgbClr val="5F5F5F"/>
                </a:solidFill>
              </a:rPr>
              <a:t>PM2.5</a:t>
            </a:r>
            <a:r>
              <a:rPr lang="zh-CN" altLang="en-US" dirty="0">
                <a:solidFill>
                  <a:srgbClr val="5F5F5F"/>
                </a:solidFill>
              </a:rPr>
              <a:t>等，可广泛应用于气象、交通、电力、农业和环境等领域。将传感器集成</a:t>
            </a:r>
            <a:r>
              <a:rPr lang="zh-CN" altLang="en-US" dirty="0" smtClean="0">
                <a:solidFill>
                  <a:srgbClr val="5F5F5F"/>
                </a:solidFill>
              </a:rPr>
              <a:t>在智慧灯杆上</a:t>
            </a:r>
            <a:r>
              <a:rPr lang="zh-CN" altLang="en-US" dirty="0">
                <a:solidFill>
                  <a:srgbClr val="5F5F5F"/>
                </a:solidFill>
              </a:rPr>
              <a:t>，环境传感信息被传送至服务器端，以便进一步的处理、分析与保持</a:t>
            </a:r>
            <a:r>
              <a:rPr lang="zh-CN" altLang="en-US" dirty="0" smtClean="0">
                <a:solidFill>
                  <a:srgbClr val="5F5F5F"/>
                </a:solidFill>
              </a:rPr>
              <a:t>。</a:t>
            </a:r>
            <a:endParaRPr lang="zh-CN" altLang="en-US" dirty="0">
              <a:solidFill>
                <a:srgbClr val="5F5F5F"/>
              </a:solidFill>
            </a:endParaRPr>
          </a:p>
        </p:txBody>
      </p:sp>
      <p:sp>
        <p:nvSpPr>
          <p:cNvPr id="35" name="等腰三角形 34"/>
          <p:cNvSpPr/>
          <p:nvPr/>
        </p:nvSpPr>
        <p:spPr>
          <a:xfrm rot="5400000">
            <a:off x="8191792" y="5147156"/>
            <a:ext cx="309372" cy="266700"/>
          </a:xfrm>
          <a:prstGeom prst="triangle">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文本框 38"/>
          <p:cNvSpPr txBox="1"/>
          <p:nvPr/>
        </p:nvSpPr>
        <p:spPr>
          <a:xfrm>
            <a:off x="8526090" y="5108457"/>
            <a:ext cx="1562100" cy="338554"/>
          </a:xfrm>
          <a:prstGeom prst="rect">
            <a:avLst/>
          </a:prstGeom>
          <a:noFill/>
        </p:spPr>
        <p:txBody>
          <a:bodyPr wrap="square" rtlCol="0">
            <a:spAutoFit/>
          </a:bodyPr>
          <a:lstStyle/>
          <a:p>
            <a:r>
              <a:rPr lang="zh-CN" altLang="en-US" sz="1600" b="1" dirty="0" smtClean="0">
                <a:solidFill>
                  <a:srgbClr val="036EB8"/>
                </a:solidFill>
                <a:latin typeface="微软雅黑" panose="020B0503020204020204" pitchFamily="34" charset="-122"/>
                <a:ea typeface="微软雅黑" panose="020B0503020204020204" pitchFamily="34" charset="-122"/>
              </a:rPr>
              <a:t>概述</a:t>
            </a:r>
            <a:endParaRPr lang="en-US" sz="1600" b="1" dirty="0">
              <a:solidFill>
                <a:srgbClr val="036EB8"/>
              </a:solidFill>
              <a:latin typeface="微软雅黑" panose="020B0503020204020204" pitchFamily="34" charset="-122"/>
              <a:ea typeface="微软雅黑" panose="020B0503020204020204" pitchFamily="34" charset="-122"/>
            </a:endParaRPr>
          </a:p>
        </p:txBody>
      </p:sp>
      <p:pic>
        <p:nvPicPr>
          <p:cNvPr id="37" name="Picture 2"/>
          <p:cNvPicPr>
            <a:picLocks noChangeAspect="1" noChangeArrowheads="1"/>
          </p:cNvPicPr>
          <p:nvPr/>
        </p:nvPicPr>
        <p:blipFill>
          <a:blip r:embed="rId3" cstate="print">
            <a:clrChange>
              <a:clrFrom>
                <a:srgbClr val="000000"/>
              </a:clrFrom>
              <a:clrTo>
                <a:srgbClr val="000000">
                  <a:alpha val="0"/>
                </a:srgbClr>
              </a:clrTo>
            </a:clrChange>
          </a:blip>
          <a:srcRect/>
          <a:stretch>
            <a:fillRect/>
          </a:stretch>
        </p:blipFill>
        <p:spPr bwMode="auto">
          <a:xfrm>
            <a:off x="12541922" y="5447011"/>
            <a:ext cx="1217295" cy="2129714"/>
          </a:xfrm>
          <a:prstGeom prst="rect">
            <a:avLst/>
          </a:prstGeom>
          <a:noFill/>
          <a:ln w="9525">
            <a:noFill/>
            <a:miter lim="800000"/>
            <a:headEnd/>
            <a:tailEnd/>
          </a:ln>
        </p:spPr>
      </p:pic>
      <p:sp>
        <p:nvSpPr>
          <p:cNvPr id="38" name="等腰三角形 37"/>
          <p:cNvSpPr/>
          <p:nvPr/>
        </p:nvSpPr>
        <p:spPr>
          <a:xfrm rot="5400000">
            <a:off x="8160199" y="7696986"/>
            <a:ext cx="309372" cy="266700"/>
          </a:xfrm>
          <a:prstGeom prst="triangle">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文本框 40"/>
          <p:cNvSpPr txBox="1"/>
          <p:nvPr/>
        </p:nvSpPr>
        <p:spPr>
          <a:xfrm>
            <a:off x="8494497" y="7658287"/>
            <a:ext cx="1562100" cy="338554"/>
          </a:xfrm>
          <a:prstGeom prst="rect">
            <a:avLst/>
          </a:prstGeom>
          <a:noFill/>
        </p:spPr>
        <p:txBody>
          <a:bodyPr wrap="square" rtlCol="0">
            <a:spAutoFit/>
          </a:bodyPr>
          <a:lstStyle/>
          <a:p>
            <a:r>
              <a:rPr lang="zh-CN" altLang="en-US" sz="1600" b="1" dirty="0" smtClean="0">
                <a:solidFill>
                  <a:srgbClr val="036EB8"/>
                </a:solidFill>
                <a:latin typeface="微软雅黑" panose="020B0503020204020204" pitchFamily="34" charset="-122"/>
                <a:ea typeface="微软雅黑" panose="020B0503020204020204" pitchFamily="34" charset="-122"/>
              </a:rPr>
              <a:t>产品特色</a:t>
            </a:r>
            <a:endParaRPr lang="en-US" sz="1600" b="1" dirty="0">
              <a:solidFill>
                <a:srgbClr val="036EB8"/>
              </a:solidFill>
              <a:latin typeface="微软雅黑" panose="020B0503020204020204" pitchFamily="34" charset="-122"/>
              <a:ea typeface="微软雅黑" panose="020B0503020204020204" pitchFamily="34" charset="-122"/>
            </a:endParaRPr>
          </a:p>
        </p:txBody>
      </p:sp>
      <p:graphicFrame>
        <p:nvGraphicFramePr>
          <p:cNvPr id="40" name="表格 39"/>
          <p:cNvGraphicFramePr>
            <a:graphicFrameLocks noGrp="1"/>
          </p:cNvGraphicFramePr>
          <p:nvPr>
            <p:extLst>
              <p:ext uri="{D42A27DB-BD31-4B8C-83A1-F6EECF244321}">
                <p14:modId xmlns="" xmlns:p14="http://schemas.microsoft.com/office/powerpoint/2010/main" val="1513961725"/>
              </p:ext>
            </p:extLst>
          </p:nvPr>
        </p:nvGraphicFramePr>
        <p:xfrm>
          <a:off x="8247761" y="8240570"/>
          <a:ext cx="5777208" cy="1341120"/>
        </p:xfrm>
        <a:graphic>
          <a:graphicData uri="http://schemas.openxmlformats.org/drawingml/2006/table">
            <a:tbl>
              <a:tblPr firstRow="1" bandRow="1">
                <a:tableStyleId>{9D7B26C5-4107-4FEC-AEDC-1716B250A1EF}</a:tableStyleId>
              </a:tblPr>
              <a:tblGrid>
                <a:gridCol w="2038821"/>
                <a:gridCol w="3738387"/>
              </a:tblGrid>
              <a:tr h="216024">
                <a:tc>
                  <a:txBody>
                    <a:bodyPr/>
                    <a:lstStyle/>
                    <a:p>
                      <a:pPr algn="ctr"/>
                      <a:r>
                        <a:rPr lang="zh-CN" altLang="en-US" sz="1400" b="0" kern="1200" baseline="0" dirty="0" smtClean="0">
                          <a:solidFill>
                            <a:schemeClr val="bg1"/>
                          </a:solidFill>
                          <a:latin typeface="微软雅黑" panose="020B0503020204020204" pitchFamily="34" charset="-122"/>
                          <a:ea typeface="微软雅黑" panose="020B0503020204020204" pitchFamily="34" charset="-122"/>
                        </a:rPr>
                        <a:t>世界先进的测量技术</a:t>
                      </a:r>
                    </a:p>
                  </a:txBody>
                  <a:tcPr anchor="ctr">
                    <a:lnL w="6350">
                      <a:solidFill>
                        <a:schemeClr val="bg1"/>
                      </a:solidFill>
                      <a:prstDash val="solid"/>
                    </a:lnL>
                    <a:lnR w="6350">
                      <a:solidFill>
                        <a:schemeClr val="bg1"/>
                      </a:solidFill>
                      <a:prstDash val="solid"/>
                    </a:lnR>
                    <a:lnT w="6350">
                      <a:solidFill>
                        <a:schemeClr val="bg1"/>
                      </a:solidFill>
                      <a:prstDash val="solid"/>
                    </a:lnT>
                    <a:lnB w="6350">
                      <a:solidFill>
                        <a:schemeClr val="bg1"/>
                      </a:solidFill>
                      <a:prstDash val="solid"/>
                    </a:lnB>
                    <a:solidFill>
                      <a:srgbClr val="036EB8"/>
                    </a:solidFill>
                  </a:tcPr>
                </a:tc>
                <a:tc>
                  <a:txBody>
                    <a:bodyPr/>
                    <a:lstStyle/>
                    <a:p>
                      <a:pPr algn="ctr"/>
                      <a:r>
                        <a:rPr lang="zh-CN" altLang="en-US" sz="1400" b="0" kern="1200" baseline="0" dirty="0" smtClean="0">
                          <a:solidFill>
                            <a:schemeClr val="tx1">
                              <a:lumMod val="65000"/>
                              <a:lumOff val="35000"/>
                            </a:schemeClr>
                          </a:solidFill>
                          <a:latin typeface="微软雅黑" panose="020B0503020204020204" pitchFamily="34" charset="-122"/>
                          <a:ea typeface="微软雅黑" panose="020B0503020204020204" pitchFamily="34" charset="-122"/>
                        </a:rPr>
                        <a:t>精度</a:t>
                      </a:r>
                      <a:r>
                        <a:rPr lang="en-US" altLang="zh-CN" sz="1400" b="0" kern="1200" baseline="0" dirty="0" smtClean="0">
                          <a:solidFill>
                            <a:schemeClr val="tx1">
                              <a:lumMod val="65000"/>
                              <a:lumOff val="35000"/>
                            </a:schemeClr>
                          </a:solidFill>
                          <a:latin typeface="微软雅黑" panose="020B0503020204020204" pitchFamily="34" charset="-122"/>
                          <a:ea typeface="微软雅黑" panose="020B0503020204020204" pitchFamily="34" charset="-122"/>
                        </a:rPr>
                        <a:t>&lt; 0.8 %RH / 0.1 K</a:t>
                      </a:r>
                      <a:r>
                        <a:rPr lang="zh-CN" altLang="en-US" sz="1400" b="0" kern="1200" baseline="0" dirty="0" smtClean="0">
                          <a:solidFill>
                            <a:schemeClr val="tx1">
                              <a:lumMod val="65000"/>
                              <a:lumOff val="35000"/>
                            </a:schemeClr>
                          </a:solidFill>
                          <a:latin typeface="微软雅黑" panose="020B0503020204020204" pitchFamily="34" charset="-122"/>
                          <a:ea typeface="微软雅黑" panose="020B0503020204020204" pitchFamily="34" charset="-122"/>
                        </a:rPr>
                        <a:t>，长期稳定的湿度测量技术</a:t>
                      </a:r>
                    </a:p>
                  </a:txBody>
                  <a:tcPr anchor="ctr">
                    <a:lnL w="6350">
                      <a:solidFill>
                        <a:schemeClr val="bg1"/>
                      </a:solidFill>
                      <a:prstDash val="solid"/>
                    </a:lnL>
                    <a:lnR w="6350">
                      <a:solidFill>
                        <a:schemeClr val="bg1"/>
                      </a:solidFill>
                      <a:prstDash val="solid"/>
                    </a:lnR>
                    <a:lnT w="6350">
                      <a:solidFill>
                        <a:schemeClr val="bg1"/>
                      </a:solidFill>
                      <a:prstDash val="solid"/>
                    </a:lnT>
                    <a:lnB w="6350">
                      <a:solidFill>
                        <a:schemeClr val="bg1"/>
                      </a:solidFill>
                      <a:prstDash val="solid"/>
                    </a:lnB>
                    <a:solidFill>
                      <a:schemeClr val="bg1">
                        <a:lumMod val="85000"/>
                      </a:schemeClr>
                    </a:solidFill>
                  </a:tcPr>
                </a:tc>
              </a:tr>
              <a:tr h="180588">
                <a:tc>
                  <a:txBody>
                    <a:bodyPr/>
                    <a:lstStyle/>
                    <a:p>
                      <a:pPr algn="ctr"/>
                      <a:r>
                        <a:rPr lang="zh-CN" altLang="en-US" sz="1400" b="0" kern="1200" baseline="0" dirty="0" smtClean="0">
                          <a:solidFill>
                            <a:schemeClr val="bg1"/>
                          </a:solidFill>
                          <a:latin typeface="微软雅黑" panose="020B0503020204020204" pitchFamily="34" charset="-122"/>
                          <a:ea typeface="微软雅黑" panose="020B0503020204020204" pitchFamily="34" charset="-122"/>
                        </a:rPr>
                        <a:t>精确的超声波风速风向测试技术</a:t>
                      </a:r>
                    </a:p>
                  </a:txBody>
                  <a:tcPr anchor="ctr">
                    <a:lnL w="6350">
                      <a:solidFill>
                        <a:schemeClr val="bg1"/>
                      </a:solidFill>
                      <a:prstDash val="solid"/>
                    </a:lnL>
                    <a:lnR w="6350">
                      <a:solidFill>
                        <a:schemeClr val="bg1"/>
                      </a:solidFill>
                      <a:prstDash val="solid"/>
                    </a:lnR>
                    <a:lnT w="6350">
                      <a:solidFill>
                        <a:schemeClr val="bg1"/>
                      </a:solidFill>
                      <a:prstDash val="solid"/>
                    </a:lnT>
                    <a:lnB w="6350" cap="flat" cmpd="sng" algn="ctr">
                      <a:solidFill>
                        <a:schemeClr val="bg1"/>
                      </a:solidFill>
                      <a:prstDash val="solid"/>
                      <a:round/>
                      <a:headEnd type="none" w="med" len="med"/>
                      <a:tailEnd type="none" w="med" len="med"/>
                    </a:lnB>
                    <a:solidFill>
                      <a:srgbClr val="036EB8"/>
                    </a:solidFill>
                  </a:tcPr>
                </a:tc>
                <a:tc>
                  <a:txBody>
                    <a:bodyPr/>
                    <a:lstStyle/>
                    <a:p>
                      <a:pPr algn="ctr"/>
                      <a:r>
                        <a:rPr lang="zh-CN" altLang="en-US" sz="1400" b="0" kern="1200" baseline="0" dirty="0" smtClean="0">
                          <a:solidFill>
                            <a:schemeClr val="tx1">
                              <a:lumMod val="65000"/>
                              <a:lumOff val="35000"/>
                            </a:schemeClr>
                          </a:solidFill>
                          <a:latin typeface="微软雅黑" panose="020B0503020204020204" pitchFamily="34" charset="-122"/>
                          <a:ea typeface="微软雅黑" panose="020B0503020204020204" pitchFamily="34" charset="-122"/>
                        </a:rPr>
                        <a:t>确保工业级范围的稳定运行</a:t>
                      </a:r>
                    </a:p>
                  </a:txBody>
                  <a:tcPr anchor="ctr">
                    <a:lnL w="6350">
                      <a:solidFill>
                        <a:schemeClr val="bg1"/>
                      </a:solidFill>
                      <a:prstDash val="solid"/>
                    </a:lnL>
                    <a:lnR w="6350">
                      <a:solidFill>
                        <a:schemeClr val="bg1"/>
                      </a:solidFill>
                      <a:prstDash val="solid"/>
                    </a:lnR>
                    <a:lnT w="6350">
                      <a:solidFill>
                        <a:schemeClr val="bg1"/>
                      </a:solidFill>
                      <a:prstDash val="solid"/>
                    </a:lnT>
                    <a:lnB w="6350" cap="flat" cmpd="sng" algn="ctr">
                      <a:solidFill>
                        <a:schemeClr val="bg1"/>
                      </a:solidFill>
                      <a:prstDash val="solid"/>
                      <a:round/>
                      <a:headEnd type="none" w="med" len="med"/>
                      <a:tailEnd type="none" w="med" len="med"/>
                    </a:lnB>
                    <a:solidFill>
                      <a:schemeClr val="bg1">
                        <a:lumMod val="85000"/>
                      </a:schemeClr>
                    </a:solidFill>
                  </a:tcPr>
                </a:tc>
              </a:tr>
              <a:tr h="180588">
                <a:tc>
                  <a:txBody>
                    <a:bodyPr/>
                    <a:lstStyle/>
                    <a:p>
                      <a:pPr algn="ctr"/>
                      <a:r>
                        <a:rPr lang="en-US" altLang="zh-CN" sz="1400" b="0" kern="1200" baseline="0" dirty="0" smtClean="0">
                          <a:solidFill>
                            <a:schemeClr val="bg1"/>
                          </a:solidFill>
                          <a:latin typeface="微软雅黑" panose="020B0503020204020204" pitchFamily="34" charset="-122"/>
                          <a:ea typeface="微软雅黑" panose="020B0503020204020204" pitchFamily="34" charset="-122"/>
                        </a:rPr>
                        <a:t>MEMS</a:t>
                      </a:r>
                      <a:r>
                        <a:rPr lang="zh-CN" altLang="en-US" sz="1400" b="0" kern="1200" baseline="0" dirty="0" smtClean="0">
                          <a:solidFill>
                            <a:schemeClr val="bg1"/>
                          </a:solidFill>
                          <a:latin typeface="微软雅黑" panose="020B0503020204020204" pitchFamily="34" charset="-122"/>
                          <a:ea typeface="微软雅黑" panose="020B0503020204020204" pitchFamily="34" charset="-122"/>
                        </a:rPr>
                        <a:t>气压传感器</a:t>
                      </a:r>
                    </a:p>
                  </a:txBody>
                  <a:tcPr anchor="ctr">
                    <a:lnL w="6350">
                      <a:solidFill>
                        <a:schemeClr val="bg1"/>
                      </a:solidFill>
                      <a:prstDash val="solid"/>
                    </a:lnL>
                    <a:lnR w="6350" cap="flat" cmpd="sng" algn="ctr">
                      <a:solidFill>
                        <a:schemeClr val="bg1"/>
                      </a:solidFill>
                      <a:prstDash val="solid"/>
                      <a:round/>
                      <a:headEnd type="none" w="med" len="med"/>
                      <a:tailEnd type="none" w="med" len="med"/>
                    </a:lnR>
                    <a:lnT w="6350">
                      <a:solidFill>
                        <a:schemeClr val="bg1"/>
                      </a:solidFill>
                      <a:prstDash val="solid"/>
                    </a:lnT>
                    <a:lnB w="6350">
                      <a:solidFill>
                        <a:schemeClr val="bg1"/>
                      </a:solidFill>
                      <a:prstDash val="solid"/>
                    </a:lnB>
                    <a:solidFill>
                      <a:srgbClr val="036EB8"/>
                    </a:solidFill>
                  </a:tcPr>
                </a:tc>
                <a:tc>
                  <a:txBody>
                    <a:bodyPr/>
                    <a:lstStyle/>
                    <a:p>
                      <a:pPr algn="ctr"/>
                      <a:r>
                        <a:rPr lang="zh-CN" altLang="en-US" sz="1400" b="0" kern="1200" baseline="0" dirty="0" smtClean="0">
                          <a:solidFill>
                            <a:schemeClr val="tx1">
                              <a:lumMod val="65000"/>
                              <a:lumOff val="35000"/>
                            </a:schemeClr>
                          </a:solidFill>
                          <a:latin typeface="微软雅黑" panose="020B0503020204020204" pitchFamily="34" charset="-122"/>
                          <a:ea typeface="微软雅黑" panose="020B0503020204020204" pitchFamily="34" charset="-122"/>
                        </a:rPr>
                        <a:t>全范围较准的 </a:t>
                      </a:r>
                      <a:r>
                        <a:rPr lang="en-US" altLang="zh-CN" sz="1400" b="0" kern="1200" baseline="0" dirty="0" smtClean="0">
                          <a:solidFill>
                            <a:schemeClr val="tx1">
                              <a:lumMod val="65000"/>
                              <a:lumOff val="35000"/>
                            </a:schemeClr>
                          </a:solidFill>
                          <a:latin typeface="微软雅黑" panose="020B0503020204020204" pitchFamily="34" charset="-122"/>
                          <a:ea typeface="微软雅黑" panose="020B0503020204020204" pitchFamily="34" charset="-122"/>
                        </a:rPr>
                        <a:t>MEMS </a:t>
                      </a:r>
                      <a:r>
                        <a:rPr lang="zh-CN" altLang="en-US" sz="1400" b="0" kern="1200" baseline="0" dirty="0" smtClean="0">
                          <a:solidFill>
                            <a:schemeClr val="tx1">
                              <a:lumMod val="65000"/>
                              <a:lumOff val="35000"/>
                            </a:schemeClr>
                          </a:solidFill>
                          <a:latin typeface="微软雅黑" panose="020B0503020204020204" pitchFamily="34" charset="-122"/>
                          <a:ea typeface="微软雅黑" panose="020B0503020204020204" pitchFamily="34" charset="-122"/>
                        </a:rPr>
                        <a:t>气压传感器</a:t>
                      </a:r>
                    </a:p>
                  </a:txBody>
                  <a:tcPr anchor="ctr">
                    <a:lnL w="6350" cap="flat" cmpd="sng" algn="ctr">
                      <a:solidFill>
                        <a:schemeClr val="bg1"/>
                      </a:solidFill>
                      <a:prstDash val="solid"/>
                      <a:round/>
                      <a:headEnd type="none" w="med" len="med"/>
                      <a:tailEnd type="none" w="med" len="med"/>
                    </a:lnL>
                    <a:lnR w="6350">
                      <a:solidFill>
                        <a:schemeClr val="bg1"/>
                      </a:solidFill>
                      <a:prstDash val="solid"/>
                    </a:lnR>
                    <a:lnT w="6350">
                      <a:solidFill>
                        <a:schemeClr val="bg1"/>
                      </a:solidFill>
                      <a:prstDash val="solid"/>
                    </a:lnT>
                    <a:lnB w="6350">
                      <a:solidFill>
                        <a:schemeClr val="bg1"/>
                      </a:solidFill>
                      <a:prstDash val="solid"/>
                    </a:lnB>
                    <a:solidFill>
                      <a:schemeClr val="bg1">
                        <a:lumMod val="85000"/>
                      </a:schemeClr>
                    </a:solidFill>
                  </a:tcPr>
                </a:tc>
              </a:tr>
            </a:tbl>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450" y="533399"/>
            <a:ext cx="731542" cy="144781"/>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9"/>
          <p:cNvSpPr txBox="1"/>
          <p:nvPr/>
        </p:nvSpPr>
        <p:spPr>
          <a:xfrm>
            <a:off x="657132" y="478896"/>
            <a:ext cx="358140" cy="253916"/>
          </a:xfrm>
          <a:prstGeom prst="rect">
            <a:avLst/>
          </a:prstGeom>
          <a:noFill/>
        </p:spPr>
        <p:txBody>
          <a:bodyPr wrap="square" rtlCol="0">
            <a:spAutoFit/>
          </a:bodyPr>
          <a:lstStyle/>
          <a:p>
            <a:r>
              <a:rPr lang="en-US" altLang="zh-CN" sz="1050" b="1" dirty="0" smtClean="0">
                <a:solidFill>
                  <a:srgbClr val="036EB8"/>
                </a:solidFill>
                <a:latin typeface="微软雅黑" panose="020B0503020204020204" pitchFamily="34" charset="-122"/>
                <a:ea typeface="微软雅黑" panose="020B0503020204020204" pitchFamily="34" charset="-122"/>
              </a:rPr>
              <a:t>25</a:t>
            </a:r>
            <a:endParaRPr lang="en-US" sz="1050" b="1" dirty="0">
              <a:solidFill>
                <a:srgbClr val="036EB8"/>
              </a:solidFill>
              <a:latin typeface="微软雅黑" panose="020B0503020204020204" pitchFamily="34" charset="-122"/>
              <a:ea typeface="微软雅黑" panose="020B0503020204020204" pitchFamily="34" charset="-122"/>
            </a:endParaRPr>
          </a:p>
        </p:txBody>
      </p:sp>
      <p:sp>
        <p:nvSpPr>
          <p:cNvPr id="4" name="文本框 10"/>
          <p:cNvSpPr txBox="1"/>
          <p:nvPr/>
        </p:nvSpPr>
        <p:spPr>
          <a:xfrm>
            <a:off x="866704" y="457125"/>
            <a:ext cx="1653540" cy="261610"/>
          </a:xfrm>
          <a:prstGeom prst="rect">
            <a:avLst/>
          </a:prstGeom>
          <a:noFill/>
        </p:spPr>
        <p:txBody>
          <a:bodyPr wrap="square" rtlCol="0">
            <a:spAutoFit/>
          </a:bodyPr>
          <a:lstStyle/>
          <a:p>
            <a:r>
              <a:rPr lang="zh-CN" altLang="en-US" sz="1100" b="1" dirty="0">
                <a:solidFill>
                  <a:schemeClr val="bg1">
                    <a:lumMod val="50000"/>
                  </a:schemeClr>
                </a:solidFill>
                <a:latin typeface="微软雅黑" panose="020B0503020204020204" pitchFamily="34" charset="-122"/>
                <a:ea typeface="微软雅黑" panose="020B0503020204020204" pitchFamily="34" charset="-122"/>
              </a:rPr>
              <a:t>华为智慧灯</a:t>
            </a:r>
            <a:r>
              <a:rPr lang="zh-CN" altLang="en-US" sz="1100" b="1" dirty="0" smtClean="0">
                <a:solidFill>
                  <a:schemeClr val="bg1">
                    <a:lumMod val="50000"/>
                  </a:schemeClr>
                </a:solidFill>
                <a:latin typeface="微软雅黑" panose="020B0503020204020204" pitchFamily="34" charset="-122"/>
                <a:ea typeface="微软雅黑" panose="020B0503020204020204" pitchFamily="34" charset="-122"/>
              </a:rPr>
              <a:t>杆解决方案</a:t>
            </a:r>
            <a:endParaRPr lang="en-US" sz="11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14400145" y="533399"/>
            <a:ext cx="731542" cy="144781"/>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12"/>
          <p:cNvSpPr txBox="1"/>
          <p:nvPr/>
        </p:nvSpPr>
        <p:spPr>
          <a:xfrm>
            <a:off x="12645005" y="476175"/>
            <a:ext cx="1653540" cy="261610"/>
          </a:xfrm>
          <a:prstGeom prst="rect">
            <a:avLst/>
          </a:prstGeom>
          <a:noFill/>
        </p:spPr>
        <p:txBody>
          <a:bodyPr wrap="square" rtlCol="0">
            <a:spAutoFit/>
          </a:bodyPr>
          <a:lstStyle/>
          <a:p>
            <a:r>
              <a:rPr lang="zh-CN" altLang="en-US" sz="1100" b="1" dirty="0">
                <a:solidFill>
                  <a:schemeClr val="bg1">
                    <a:lumMod val="50000"/>
                  </a:schemeClr>
                </a:solidFill>
                <a:latin typeface="微软雅黑" panose="020B0503020204020204" pitchFamily="34" charset="-122"/>
                <a:ea typeface="微软雅黑" panose="020B0503020204020204" pitchFamily="34" charset="-122"/>
              </a:rPr>
              <a:t>华为智慧灯</a:t>
            </a:r>
            <a:r>
              <a:rPr lang="zh-CN" altLang="en-US" sz="1100" b="1" dirty="0" smtClean="0">
                <a:solidFill>
                  <a:schemeClr val="bg1">
                    <a:lumMod val="50000"/>
                  </a:schemeClr>
                </a:solidFill>
                <a:latin typeface="微软雅黑" panose="020B0503020204020204" pitchFamily="34" charset="-122"/>
                <a:ea typeface="微软雅黑" panose="020B0503020204020204" pitchFamily="34" charset="-122"/>
              </a:rPr>
              <a:t>杆解决方案</a:t>
            </a:r>
            <a:endParaRPr lang="en-US" sz="11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 name="文本框 13"/>
          <p:cNvSpPr txBox="1"/>
          <p:nvPr/>
        </p:nvSpPr>
        <p:spPr>
          <a:xfrm>
            <a:off x="14088814" y="488421"/>
            <a:ext cx="358140" cy="253916"/>
          </a:xfrm>
          <a:prstGeom prst="rect">
            <a:avLst/>
          </a:prstGeom>
          <a:noFill/>
        </p:spPr>
        <p:txBody>
          <a:bodyPr wrap="square" rtlCol="0">
            <a:spAutoFit/>
          </a:bodyPr>
          <a:lstStyle/>
          <a:p>
            <a:r>
              <a:rPr lang="en-US" altLang="zh-CN" sz="1050" b="1" dirty="0" smtClean="0">
                <a:solidFill>
                  <a:srgbClr val="036EB8"/>
                </a:solidFill>
                <a:latin typeface="微软雅黑" panose="020B0503020204020204" pitchFamily="34" charset="-122"/>
                <a:ea typeface="微软雅黑" panose="020B0503020204020204" pitchFamily="34" charset="-122"/>
              </a:rPr>
              <a:t>26</a:t>
            </a:r>
            <a:endParaRPr lang="en-US" sz="1050" b="1" dirty="0">
              <a:solidFill>
                <a:srgbClr val="036EB8"/>
              </a:solidFill>
              <a:latin typeface="微软雅黑" panose="020B0503020204020204" pitchFamily="34" charset="-122"/>
              <a:ea typeface="微软雅黑" panose="020B0503020204020204" pitchFamily="34" charset="-122"/>
            </a:endParaRPr>
          </a:p>
        </p:txBody>
      </p:sp>
      <p:graphicFrame>
        <p:nvGraphicFramePr>
          <p:cNvPr id="31" name="表格 30"/>
          <p:cNvGraphicFramePr>
            <a:graphicFrameLocks noGrp="1"/>
          </p:cNvGraphicFramePr>
          <p:nvPr/>
        </p:nvGraphicFramePr>
        <p:xfrm>
          <a:off x="871924" y="1057340"/>
          <a:ext cx="5777208" cy="1645920"/>
        </p:xfrm>
        <a:graphic>
          <a:graphicData uri="http://schemas.openxmlformats.org/drawingml/2006/table">
            <a:tbl>
              <a:tblPr firstRow="1" bandRow="1">
                <a:tableStyleId>{9D7B26C5-4107-4FEC-AEDC-1716B250A1EF}</a:tableStyleId>
              </a:tblPr>
              <a:tblGrid>
                <a:gridCol w="2038821"/>
                <a:gridCol w="3738387"/>
              </a:tblGrid>
              <a:tr h="180588">
                <a:tc>
                  <a:txBody>
                    <a:bodyPr/>
                    <a:lstStyle/>
                    <a:p>
                      <a:pPr algn="ctr"/>
                      <a:r>
                        <a:rPr lang="zh-CN" altLang="en-US" sz="1400" b="0" kern="1200" baseline="0" dirty="0" smtClean="0">
                          <a:solidFill>
                            <a:schemeClr val="bg1"/>
                          </a:solidFill>
                          <a:latin typeface="微软雅黑" panose="020B0503020204020204" pitchFamily="34" charset="-122"/>
                          <a:ea typeface="微软雅黑" panose="020B0503020204020204" pitchFamily="34" charset="-122"/>
                        </a:rPr>
                        <a:t>超低功耗</a:t>
                      </a:r>
                    </a:p>
                  </a:txBody>
                  <a:tcPr anchor="ctr">
                    <a:lnL w="6350">
                      <a:solidFill>
                        <a:schemeClr val="bg1"/>
                      </a:solidFill>
                      <a:prstDash val="solid"/>
                    </a:lnL>
                    <a:lnR w="6350" cap="flat" cmpd="sng" algn="ctr">
                      <a:solidFill>
                        <a:schemeClr val="bg1"/>
                      </a:solidFill>
                      <a:prstDash val="solid"/>
                      <a:round/>
                      <a:headEnd type="none" w="med" len="med"/>
                      <a:tailEnd type="none" w="med" len="med"/>
                    </a:lnR>
                    <a:lnT w="6350">
                      <a:solidFill>
                        <a:schemeClr val="bg1"/>
                      </a:solidFill>
                      <a:prstDash val="solid"/>
                    </a:lnT>
                    <a:lnB w="6350">
                      <a:solidFill>
                        <a:schemeClr val="bg1"/>
                      </a:solidFill>
                      <a:prstDash val="solid"/>
                    </a:lnB>
                    <a:solidFill>
                      <a:srgbClr val="036EB8"/>
                    </a:solidFill>
                  </a:tcPr>
                </a:tc>
                <a:tc>
                  <a:txBody>
                    <a:bodyPr/>
                    <a:lstStyle/>
                    <a:p>
                      <a:pPr algn="ctr"/>
                      <a:r>
                        <a:rPr lang="en-US" altLang="zh-CN" sz="1400" b="0" kern="1200" baseline="0" dirty="0" smtClean="0">
                          <a:solidFill>
                            <a:schemeClr val="tx1">
                              <a:lumMod val="65000"/>
                              <a:lumOff val="35000"/>
                            </a:schemeClr>
                          </a:solidFill>
                          <a:latin typeface="微软雅黑" panose="020B0503020204020204" pitchFamily="34" charset="-122"/>
                          <a:ea typeface="微软雅黑" panose="020B0503020204020204" pitchFamily="34" charset="-122"/>
                        </a:rPr>
                        <a:t>0.2W</a:t>
                      </a:r>
                      <a:r>
                        <a:rPr lang="zh-CN" altLang="en-US" sz="1400" b="0" kern="1200" baseline="0" dirty="0" smtClean="0">
                          <a:solidFill>
                            <a:schemeClr val="tx1">
                              <a:lumMod val="65000"/>
                              <a:lumOff val="35000"/>
                            </a:schemeClr>
                          </a:solidFill>
                          <a:latin typeface="微软雅黑" panose="020B0503020204020204" pitchFamily="34" charset="-122"/>
                          <a:ea typeface="微软雅黑" panose="020B0503020204020204" pitchFamily="34" charset="-122"/>
                        </a:rPr>
                        <a:t>，特别适用于功耗要求较高的电池供电系统</a:t>
                      </a:r>
                    </a:p>
                  </a:txBody>
                  <a:tcPr anchor="ctr">
                    <a:lnL w="6350" cap="flat" cmpd="sng" algn="ctr">
                      <a:solidFill>
                        <a:schemeClr val="bg1"/>
                      </a:solidFill>
                      <a:prstDash val="solid"/>
                      <a:round/>
                      <a:headEnd type="none" w="med" len="med"/>
                      <a:tailEnd type="none" w="med" len="med"/>
                    </a:lnL>
                    <a:lnR w="6350">
                      <a:solidFill>
                        <a:schemeClr val="bg1"/>
                      </a:solidFill>
                      <a:prstDash val="solid"/>
                    </a:lnR>
                    <a:lnT w="6350">
                      <a:solidFill>
                        <a:schemeClr val="bg1"/>
                      </a:solidFill>
                      <a:prstDash val="solid"/>
                    </a:lnT>
                    <a:lnB w="6350">
                      <a:solidFill>
                        <a:schemeClr val="bg1"/>
                      </a:solidFill>
                      <a:prstDash val="solid"/>
                    </a:lnB>
                    <a:solidFill>
                      <a:schemeClr val="bg1">
                        <a:lumMod val="85000"/>
                      </a:schemeClr>
                    </a:solidFill>
                  </a:tcPr>
                </a:tc>
              </a:tr>
              <a:tr h="180588">
                <a:tc>
                  <a:txBody>
                    <a:bodyPr/>
                    <a:lstStyle/>
                    <a:p>
                      <a:pPr algn="ctr"/>
                      <a:r>
                        <a:rPr lang="zh-CN" altLang="en-US" sz="1400" b="0" kern="1200" baseline="0" dirty="0" smtClean="0">
                          <a:solidFill>
                            <a:schemeClr val="bg1"/>
                          </a:solidFill>
                          <a:latin typeface="微软雅黑" panose="020B0503020204020204" pitchFamily="34" charset="-122"/>
                          <a:ea typeface="微软雅黑" panose="020B0503020204020204" pitchFamily="34" charset="-122"/>
                        </a:rPr>
                        <a:t>宽电源输入范围</a:t>
                      </a:r>
                    </a:p>
                  </a:txBody>
                  <a:tcPr anchor="ctr">
                    <a:lnL w="6350">
                      <a:solidFill>
                        <a:schemeClr val="bg1"/>
                      </a:solidFill>
                      <a:prstDash val="solid"/>
                    </a:lnL>
                    <a:lnR w="6350">
                      <a:solidFill>
                        <a:schemeClr val="bg1"/>
                      </a:solidFill>
                      <a:prstDash val="solid"/>
                    </a:lnR>
                    <a:lnT w="6350">
                      <a:solidFill>
                        <a:schemeClr val="bg1"/>
                      </a:solidFill>
                      <a:prstDash val="solid"/>
                    </a:lnT>
                    <a:lnB w="6350">
                      <a:solidFill>
                        <a:schemeClr val="bg1"/>
                      </a:solidFill>
                      <a:prstDash val="solid"/>
                    </a:lnB>
                    <a:solidFill>
                      <a:srgbClr val="036EB8"/>
                    </a:solidFill>
                  </a:tcPr>
                </a:tc>
                <a:tc>
                  <a:txBody>
                    <a:bodyPr/>
                    <a:lstStyle/>
                    <a:p>
                      <a:pPr algn="ctr"/>
                      <a:r>
                        <a:rPr lang="en-US" altLang="zh-CN" sz="1400" b="0" kern="1200" baseline="0" dirty="0" smtClean="0">
                          <a:solidFill>
                            <a:schemeClr val="tx1">
                              <a:lumMod val="65000"/>
                              <a:lumOff val="35000"/>
                            </a:schemeClr>
                          </a:solidFill>
                          <a:latin typeface="微软雅黑" panose="020B0503020204020204" pitchFamily="34" charset="-122"/>
                          <a:ea typeface="微软雅黑" panose="020B0503020204020204" pitchFamily="34" charset="-122"/>
                        </a:rPr>
                        <a:t>9 ~ 35V </a:t>
                      </a:r>
                    </a:p>
                  </a:txBody>
                  <a:tcPr anchor="ctr">
                    <a:lnL w="6350">
                      <a:solidFill>
                        <a:schemeClr val="bg1"/>
                      </a:solidFill>
                      <a:prstDash val="solid"/>
                    </a:lnL>
                    <a:lnR w="6350">
                      <a:solidFill>
                        <a:schemeClr val="bg1"/>
                      </a:solidFill>
                      <a:prstDash val="solid"/>
                    </a:lnR>
                    <a:lnT w="6350">
                      <a:solidFill>
                        <a:schemeClr val="bg1"/>
                      </a:solidFill>
                      <a:prstDash val="solid"/>
                    </a:lnT>
                    <a:lnB w="6350">
                      <a:solidFill>
                        <a:schemeClr val="bg1"/>
                      </a:solidFill>
                      <a:prstDash val="solid"/>
                    </a:lnB>
                    <a:solidFill>
                      <a:schemeClr val="bg1">
                        <a:lumMod val="85000"/>
                      </a:schemeClr>
                    </a:solidFill>
                  </a:tcPr>
                </a:tc>
              </a:tr>
              <a:tr h="180588">
                <a:tc>
                  <a:txBody>
                    <a:bodyPr/>
                    <a:lstStyle/>
                    <a:p>
                      <a:pPr algn="ctr"/>
                      <a:r>
                        <a:rPr lang="zh-CN" altLang="en-US" sz="1400" b="0" kern="1200" baseline="0" dirty="0" smtClean="0">
                          <a:solidFill>
                            <a:schemeClr val="bg1"/>
                          </a:solidFill>
                          <a:latin typeface="微软雅黑" panose="020B0503020204020204" pitchFamily="34" charset="-122"/>
                          <a:ea typeface="微软雅黑" panose="020B0503020204020204" pitchFamily="34" charset="-122"/>
                        </a:rPr>
                        <a:t>数据存储</a:t>
                      </a:r>
                    </a:p>
                  </a:txBody>
                  <a:tcPr anchor="ctr">
                    <a:lnL w="6350">
                      <a:solidFill>
                        <a:schemeClr val="bg1"/>
                      </a:solidFill>
                      <a:prstDash val="solid"/>
                    </a:lnL>
                    <a:lnR w="6350">
                      <a:solidFill>
                        <a:schemeClr val="bg1"/>
                      </a:solidFill>
                      <a:prstDash val="solid"/>
                    </a:lnR>
                    <a:lnT w="6350">
                      <a:solidFill>
                        <a:schemeClr val="bg1"/>
                      </a:solidFill>
                      <a:prstDash val="solid"/>
                    </a:lnT>
                    <a:lnB w="6350">
                      <a:solidFill>
                        <a:schemeClr val="bg1"/>
                      </a:solidFill>
                      <a:prstDash val="solid"/>
                    </a:lnB>
                    <a:solidFill>
                      <a:srgbClr val="036EB8"/>
                    </a:solidFill>
                  </a:tcPr>
                </a:tc>
                <a:tc>
                  <a:txBody>
                    <a:bodyPr/>
                    <a:lstStyle/>
                    <a:p>
                      <a:pPr algn="ctr"/>
                      <a:r>
                        <a:rPr lang="zh-CN" altLang="en-US" sz="1400" b="0" kern="1200" baseline="0" dirty="0" smtClean="0">
                          <a:solidFill>
                            <a:schemeClr val="tx1">
                              <a:lumMod val="65000"/>
                              <a:lumOff val="35000"/>
                            </a:schemeClr>
                          </a:solidFill>
                          <a:latin typeface="微软雅黑" panose="020B0503020204020204" pitchFamily="34" charset="-122"/>
                          <a:ea typeface="微软雅黑" panose="020B0503020204020204" pitchFamily="34" charset="-122"/>
                        </a:rPr>
                        <a:t>具有测量数据存储功能（</a:t>
                      </a:r>
                      <a:r>
                        <a:rPr lang="en-US" altLang="zh-CN" sz="1400" b="0" kern="1200" baseline="0" dirty="0" smtClean="0">
                          <a:solidFill>
                            <a:schemeClr val="tx1">
                              <a:lumMod val="65000"/>
                              <a:lumOff val="35000"/>
                            </a:schemeClr>
                          </a:solidFill>
                          <a:latin typeface="微软雅黑" panose="020B0503020204020204" pitchFamily="34" charset="-122"/>
                          <a:ea typeface="微软雅黑" panose="020B0503020204020204" pitchFamily="34" charset="-122"/>
                        </a:rPr>
                        <a:t>1~12 </a:t>
                      </a:r>
                      <a:r>
                        <a:rPr lang="zh-CN" altLang="en-US" sz="1400" b="0" kern="1200" baseline="0" dirty="0" smtClean="0">
                          <a:solidFill>
                            <a:schemeClr val="tx1">
                              <a:lumMod val="65000"/>
                              <a:lumOff val="35000"/>
                            </a:schemeClr>
                          </a:solidFill>
                          <a:latin typeface="微软雅黑" panose="020B0503020204020204" pitchFamily="34" charset="-122"/>
                          <a:ea typeface="微软雅黑" panose="020B0503020204020204" pitchFamily="34" charset="-122"/>
                        </a:rPr>
                        <a:t>月），保证了测量数据的完整</a:t>
                      </a:r>
                    </a:p>
                  </a:txBody>
                  <a:tcPr anchor="ctr">
                    <a:lnL w="6350">
                      <a:solidFill>
                        <a:schemeClr val="bg1"/>
                      </a:solidFill>
                      <a:prstDash val="solid"/>
                    </a:lnL>
                    <a:lnR w="6350">
                      <a:solidFill>
                        <a:schemeClr val="bg1"/>
                      </a:solidFill>
                      <a:prstDash val="solid"/>
                    </a:lnR>
                    <a:lnT w="6350">
                      <a:solidFill>
                        <a:schemeClr val="bg1"/>
                      </a:solidFill>
                      <a:prstDash val="solid"/>
                    </a:lnT>
                    <a:lnB w="6350">
                      <a:solidFill>
                        <a:schemeClr val="bg1"/>
                      </a:solidFill>
                      <a:prstDash val="solid"/>
                    </a:lnB>
                    <a:solidFill>
                      <a:schemeClr val="bg1">
                        <a:lumMod val="85000"/>
                      </a:schemeClr>
                    </a:solidFill>
                  </a:tcPr>
                </a:tc>
              </a:tr>
              <a:tr h="180588">
                <a:tc>
                  <a:txBody>
                    <a:bodyPr/>
                    <a:lstStyle/>
                    <a:p>
                      <a:pPr algn="ctr"/>
                      <a:r>
                        <a:rPr lang="zh-CN" altLang="en-US" sz="1400" b="0" kern="1200" baseline="0" dirty="0" smtClean="0">
                          <a:solidFill>
                            <a:schemeClr val="bg1"/>
                          </a:solidFill>
                          <a:latin typeface="微软雅黑" panose="020B0503020204020204" pitchFamily="34" charset="-122"/>
                          <a:ea typeface="微软雅黑" panose="020B0503020204020204" pitchFamily="34" charset="-122"/>
                        </a:rPr>
                        <a:t>日历时钟功能</a:t>
                      </a:r>
                    </a:p>
                  </a:txBody>
                  <a:tcPr anchor="ctr">
                    <a:lnL w="6350">
                      <a:solidFill>
                        <a:schemeClr val="bg1"/>
                      </a:solidFill>
                      <a:prstDash val="solid"/>
                    </a:lnL>
                    <a:lnR w="6350">
                      <a:solidFill>
                        <a:schemeClr val="bg1"/>
                      </a:solidFill>
                      <a:prstDash val="solid"/>
                    </a:lnR>
                    <a:lnT w="6350">
                      <a:solidFill>
                        <a:schemeClr val="bg1"/>
                      </a:solidFill>
                      <a:prstDash val="solid"/>
                    </a:lnT>
                    <a:lnB w="6350">
                      <a:solidFill>
                        <a:schemeClr val="bg1"/>
                      </a:solidFill>
                      <a:prstDash val="solid"/>
                    </a:lnB>
                    <a:solidFill>
                      <a:srgbClr val="036EB8"/>
                    </a:solidFill>
                  </a:tcPr>
                </a:tc>
                <a:tc>
                  <a:txBody>
                    <a:bodyPr/>
                    <a:lstStyle/>
                    <a:p>
                      <a:pPr algn="ctr"/>
                      <a:r>
                        <a:rPr lang="zh-CN" altLang="en-US" sz="1400" b="0" kern="1200" baseline="0" dirty="0" smtClean="0">
                          <a:solidFill>
                            <a:schemeClr val="tx1">
                              <a:lumMod val="65000"/>
                              <a:lumOff val="35000"/>
                            </a:schemeClr>
                          </a:solidFill>
                          <a:latin typeface="微软雅黑" panose="020B0503020204020204" pitchFamily="34" charset="-122"/>
                          <a:ea typeface="微软雅黑" panose="020B0503020204020204" pitchFamily="34" charset="-122"/>
                        </a:rPr>
                        <a:t>具有高精度的日历时钟功能</a:t>
                      </a:r>
                    </a:p>
                  </a:txBody>
                  <a:tcPr anchor="ctr">
                    <a:lnL w="6350">
                      <a:solidFill>
                        <a:schemeClr val="bg1"/>
                      </a:solidFill>
                      <a:prstDash val="solid"/>
                    </a:lnL>
                    <a:lnR w="6350">
                      <a:solidFill>
                        <a:schemeClr val="bg1"/>
                      </a:solidFill>
                      <a:prstDash val="solid"/>
                    </a:lnR>
                    <a:lnT w="6350">
                      <a:solidFill>
                        <a:schemeClr val="bg1"/>
                      </a:solidFill>
                      <a:prstDash val="solid"/>
                    </a:lnT>
                    <a:lnB w="6350">
                      <a:solidFill>
                        <a:schemeClr val="bg1"/>
                      </a:solidFill>
                      <a:prstDash val="solid"/>
                    </a:lnB>
                    <a:solidFill>
                      <a:schemeClr val="bg1">
                        <a:lumMod val="85000"/>
                      </a:schemeClr>
                    </a:solidFill>
                  </a:tcPr>
                </a:tc>
              </a:tr>
            </a:tbl>
          </a:graphicData>
        </a:graphic>
      </p:graphicFrame>
      <p:sp>
        <p:nvSpPr>
          <p:cNvPr id="32" name="等腰三角形 31"/>
          <p:cNvSpPr/>
          <p:nvPr/>
        </p:nvSpPr>
        <p:spPr>
          <a:xfrm rot="5400000">
            <a:off x="820534" y="2941836"/>
            <a:ext cx="309372" cy="266700"/>
          </a:xfrm>
          <a:prstGeom prst="triangle">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文本框 44"/>
          <p:cNvSpPr txBox="1"/>
          <p:nvPr/>
        </p:nvSpPr>
        <p:spPr>
          <a:xfrm>
            <a:off x="1154832" y="2903137"/>
            <a:ext cx="1562100" cy="338554"/>
          </a:xfrm>
          <a:prstGeom prst="rect">
            <a:avLst/>
          </a:prstGeom>
          <a:noFill/>
        </p:spPr>
        <p:txBody>
          <a:bodyPr wrap="square" rtlCol="0">
            <a:spAutoFit/>
          </a:bodyPr>
          <a:lstStyle/>
          <a:p>
            <a:r>
              <a:rPr lang="zh-CN" altLang="en-US" sz="1600" b="1" dirty="0" smtClean="0">
                <a:solidFill>
                  <a:srgbClr val="036EB8"/>
                </a:solidFill>
                <a:latin typeface="微软雅黑" panose="020B0503020204020204" pitchFamily="34" charset="-122"/>
                <a:ea typeface="微软雅黑" panose="020B0503020204020204" pitchFamily="34" charset="-122"/>
              </a:rPr>
              <a:t>性能参数</a:t>
            </a:r>
            <a:endParaRPr lang="en-US" sz="1600" b="1" dirty="0">
              <a:solidFill>
                <a:srgbClr val="036EB8"/>
              </a:solidFill>
              <a:latin typeface="微软雅黑" panose="020B0503020204020204" pitchFamily="34" charset="-122"/>
              <a:ea typeface="微软雅黑" panose="020B0503020204020204" pitchFamily="34" charset="-122"/>
            </a:endParaRPr>
          </a:p>
        </p:txBody>
      </p:sp>
      <p:graphicFrame>
        <p:nvGraphicFramePr>
          <p:cNvPr id="34" name="表格 33"/>
          <p:cNvGraphicFramePr>
            <a:graphicFrameLocks noGrp="1"/>
          </p:cNvGraphicFramePr>
          <p:nvPr>
            <p:extLst>
              <p:ext uri="{D42A27DB-BD31-4B8C-83A1-F6EECF244321}">
                <p14:modId xmlns="" xmlns:p14="http://schemas.microsoft.com/office/powerpoint/2010/main" val="2488493442"/>
              </p:ext>
            </p:extLst>
          </p:nvPr>
        </p:nvGraphicFramePr>
        <p:xfrm>
          <a:off x="841870" y="3465936"/>
          <a:ext cx="6061284" cy="6402362"/>
        </p:xfrm>
        <a:graphic>
          <a:graphicData uri="http://schemas.openxmlformats.org/drawingml/2006/table">
            <a:tbl>
              <a:tblPr firstRow="1" bandRow="1">
                <a:tableStyleId>{5202B0CA-FC54-4496-8BCA-5EF66A818D29}</a:tableStyleId>
              </a:tblPr>
              <a:tblGrid>
                <a:gridCol w="1010214"/>
                <a:gridCol w="1010214"/>
                <a:gridCol w="1010214"/>
                <a:gridCol w="1010909"/>
                <a:gridCol w="1009519"/>
                <a:gridCol w="1010214"/>
              </a:tblGrid>
              <a:tr h="294640">
                <a:tc gridSpan="2">
                  <a:txBody>
                    <a:bodyPr/>
                    <a:lstStyle/>
                    <a:p>
                      <a:pPr marL="0" marR="0" indent="0" algn="ctr" defTabSz="913765" rtl="0" eaLnBrk="1" fontAlgn="auto" latinLnBrk="0" hangingPunct="1">
                        <a:lnSpc>
                          <a:spcPct val="100000"/>
                        </a:lnSpc>
                        <a:spcBef>
                          <a:spcPts val="0"/>
                        </a:spcBef>
                        <a:spcAft>
                          <a:spcPts val="0"/>
                        </a:spcAft>
                        <a:buClrTx/>
                        <a:buSzTx/>
                        <a:buFontTx/>
                        <a:buNone/>
                        <a:defRPr/>
                      </a:pPr>
                      <a:r>
                        <a:rPr lang="zh-CN" altLang="en-US" sz="1200" kern="1200" baseline="0" dirty="0" smtClean="0">
                          <a:latin typeface="微软雅黑" panose="020B0503020204020204" pitchFamily="34" charset="-122"/>
                          <a:ea typeface="微软雅黑" panose="020B0503020204020204" pitchFamily="34" charset="-122"/>
                        </a:rPr>
                        <a:t>大气温度</a:t>
                      </a:r>
                    </a:p>
                  </a:txBody>
                  <a:tcPr anchor="ctr">
                    <a:solidFill>
                      <a:srgbClr val="036EB8"/>
                    </a:solidFill>
                  </a:tcPr>
                </a:tc>
                <a:tc hMerge="1">
                  <a:txBody>
                    <a:bodyPr/>
                    <a:lstStyle/>
                    <a:p>
                      <a:endParaRPr lang="en-US"/>
                    </a:p>
                  </a:txBody>
                  <a:tcPr/>
                </a:tc>
                <a:tc gridSpan="2">
                  <a:txBody>
                    <a:bodyPr/>
                    <a:lstStyle/>
                    <a:p>
                      <a:pPr marL="0" marR="0" indent="0" algn="ctr" defTabSz="913765" rtl="0" eaLnBrk="1" fontAlgn="auto" latinLnBrk="0" hangingPunct="1">
                        <a:lnSpc>
                          <a:spcPct val="100000"/>
                        </a:lnSpc>
                        <a:spcBef>
                          <a:spcPts val="0"/>
                        </a:spcBef>
                        <a:spcAft>
                          <a:spcPts val="0"/>
                        </a:spcAft>
                        <a:buClrTx/>
                        <a:buSzTx/>
                        <a:buFontTx/>
                        <a:buNone/>
                        <a:defRPr/>
                      </a:pPr>
                      <a:r>
                        <a:rPr lang="zh-CN" altLang="en-US" sz="1200" kern="1200" baseline="0" dirty="0" smtClean="0">
                          <a:latin typeface="微软雅黑" panose="020B0503020204020204" pitchFamily="34" charset="-122"/>
                          <a:ea typeface="微软雅黑" panose="020B0503020204020204" pitchFamily="34" charset="-122"/>
                        </a:rPr>
                        <a:t>风速</a:t>
                      </a:r>
                    </a:p>
                  </a:txBody>
                  <a:tcPr anchor="ctr">
                    <a:solidFill>
                      <a:srgbClr val="036EB8"/>
                    </a:solidFill>
                  </a:tcPr>
                </a:tc>
                <a:tc hMerge="1">
                  <a:txBody>
                    <a:bodyPr/>
                    <a:lstStyle/>
                    <a:p>
                      <a:endParaRPr lang="en-US"/>
                    </a:p>
                  </a:txBody>
                  <a:tcPr/>
                </a:tc>
                <a:tc gridSpan="2">
                  <a:txBody>
                    <a:bodyPr/>
                    <a:lstStyle/>
                    <a:p>
                      <a:pPr algn="ctr"/>
                      <a:r>
                        <a:rPr lang="zh-CN" altLang="en-US" sz="1200" kern="1200" baseline="0" dirty="0" smtClean="0">
                          <a:latin typeface="微软雅黑" panose="020B0503020204020204" pitchFamily="34" charset="-122"/>
                          <a:ea typeface="微软雅黑" panose="020B0503020204020204" pitchFamily="34" charset="-122"/>
                        </a:rPr>
                        <a:t>噪声</a:t>
                      </a:r>
                    </a:p>
                  </a:txBody>
                  <a:tcPr anchor="ctr">
                    <a:solidFill>
                      <a:srgbClr val="036EB8"/>
                    </a:solidFill>
                  </a:tcPr>
                </a:tc>
                <a:tc hMerge="1">
                  <a:txBody>
                    <a:bodyPr/>
                    <a:lstStyle/>
                    <a:p>
                      <a:endParaRPr lang="en-US"/>
                    </a:p>
                  </a:txBody>
                  <a:tcPr/>
                </a:tc>
              </a:tr>
              <a:tr h="251460">
                <a:tc>
                  <a:txBody>
                    <a:bodyPr/>
                    <a:lstStyle/>
                    <a:p>
                      <a:pPr algn="ctr"/>
                      <a:r>
                        <a:rPr lang="zh-CN" altLang="en-US" sz="1200" baseline="0" dirty="0" smtClean="0">
                          <a:latin typeface="微软雅黑" panose="020B0503020204020204" pitchFamily="34" charset="-122"/>
                          <a:ea typeface="微软雅黑" panose="020B0503020204020204" pitchFamily="34" charset="-122"/>
                        </a:rPr>
                        <a:t>测量方法</a:t>
                      </a:r>
                    </a:p>
                  </a:txBody>
                  <a:tcPr anchor="ctr"/>
                </a:tc>
                <a:tc>
                  <a:txBody>
                    <a:bodyPr/>
                    <a:lstStyle/>
                    <a:p>
                      <a:pPr algn="ctr"/>
                      <a:r>
                        <a:rPr lang="en-US" altLang="zh-CN" sz="1200" baseline="0" dirty="0" smtClean="0">
                          <a:latin typeface="微软雅黑" panose="020B0503020204020204" pitchFamily="34" charset="-122"/>
                          <a:ea typeface="微软雅黑" panose="020B0503020204020204" pitchFamily="34" charset="-122"/>
                        </a:rPr>
                        <a:t>NTC</a:t>
                      </a:r>
                    </a:p>
                  </a:txBody>
                  <a:tcPr anchor="ctr"/>
                </a:tc>
                <a:tc>
                  <a:txBody>
                    <a:bodyPr/>
                    <a:lstStyle/>
                    <a:p>
                      <a:pPr algn="ctr"/>
                      <a:r>
                        <a:rPr lang="zh-CN" altLang="en-US" sz="1200" baseline="0" dirty="0" smtClean="0">
                          <a:latin typeface="微软雅黑" panose="020B0503020204020204" pitchFamily="34" charset="-122"/>
                          <a:ea typeface="微软雅黑" panose="020B0503020204020204" pitchFamily="34" charset="-122"/>
                        </a:rPr>
                        <a:t>测量方法</a:t>
                      </a:r>
                    </a:p>
                  </a:txBody>
                  <a:tcPr anchor="ctr"/>
                </a:tc>
                <a:tc>
                  <a:txBody>
                    <a:bodyPr/>
                    <a:lstStyle/>
                    <a:p>
                      <a:pPr algn="ctr"/>
                      <a:r>
                        <a:rPr lang="zh-CN" altLang="en-US" sz="1200" baseline="0" dirty="0" smtClean="0">
                          <a:latin typeface="微软雅黑" panose="020B0503020204020204" pitchFamily="34" charset="-122"/>
                          <a:ea typeface="微软雅黑" panose="020B0503020204020204" pitchFamily="34" charset="-122"/>
                        </a:rPr>
                        <a:t>超声波</a:t>
                      </a:r>
                    </a:p>
                  </a:txBody>
                  <a:tcPr anchor="ctr"/>
                </a:tc>
                <a:tc>
                  <a:txBody>
                    <a:bodyPr/>
                    <a:lstStyle/>
                    <a:p>
                      <a:pPr algn="ctr"/>
                      <a:r>
                        <a:rPr lang="zh-CN" altLang="en-US" sz="1200" baseline="0" dirty="0" smtClean="0">
                          <a:latin typeface="微软雅黑" panose="020B0503020204020204" pitchFamily="34" charset="-122"/>
                          <a:ea typeface="微软雅黑" panose="020B0503020204020204" pitchFamily="34" charset="-122"/>
                        </a:rPr>
                        <a:t>测量范围</a:t>
                      </a:r>
                    </a:p>
                  </a:txBody>
                  <a:tcPr anchor="ctr"/>
                </a:tc>
                <a:tc>
                  <a:txBody>
                    <a:bodyPr/>
                    <a:lstStyle/>
                    <a:p>
                      <a:pPr algn="ctr"/>
                      <a:r>
                        <a:rPr lang="en-US" altLang="zh-CN" sz="1200" baseline="0" dirty="0" smtClean="0">
                          <a:latin typeface="微软雅黑" panose="020B0503020204020204" pitchFamily="34" charset="-122"/>
                          <a:ea typeface="微软雅黑" panose="020B0503020204020204" pitchFamily="34" charset="-122"/>
                        </a:rPr>
                        <a:t>30dB~120dB(A)</a:t>
                      </a:r>
                    </a:p>
                  </a:txBody>
                  <a:tcPr anchor="ctr"/>
                </a:tc>
              </a:tr>
              <a:tr h="288032">
                <a:tc>
                  <a:txBody>
                    <a:bodyPr/>
                    <a:lstStyle/>
                    <a:p>
                      <a:pPr algn="ctr"/>
                      <a:r>
                        <a:rPr lang="zh-CN" altLang="en-US" sz="1200" baseline="0" dirty="0" smtClean="0">
                          <a:latin typeface="微软雅黑" panose="020B0503020204020204" pitchFamily="34" charset="-122"/>
                          <a:ea typeface="微软雅黑" panose="020B0503020204020204" pitchFamily="34" charset="-122"/>
                        </a:rPr>
                        <a:t>测量范围</a:t>
                      </a:r>
                    </a:p>
                  </a:txBody>
                  <a:tcPr anchor="ctr"/>
                </a:tc>
                <a:tc>
                  <a:txBody>
                    <a:bodyPr/>
                    <a:lstStyle/>
                    <a:p>
                      <a:pPr algn="ctr"/>
                      <a:r>
                        <a:rPr lang="en-US" altLang="zh-CN" sz="1200" baseline="0" dirty="0" smtClean="0">
                          <a:latin typeface="微软雅黑" panose="020B0503020204020204" pitchFamily="34" charset="-122"/>
                          <a:ea typeface="微软雅黑" panose="020B0503020204020204" pitchFamily="34" charset="-122"/>
                        </a:rPr>
                        <a:t>-50 ℃ - +80 ℃</a:t>
                      </a:r>
                    </a:p>
                  </a:txBody>
                  <a:tcPr anchor="ctr"/>
                </a:tc>
                <a:tc>
                  <a:txBody>
                    <a:bodyPr/>
                    <a:lstStyle/>
                    <a:p>
                      <a:pPr algn="ctr"/>
                      <a:r>
                        <a:rPr lang="zh-CN" altLang="en-US" sz="1200" baseline="0" dirty="0" smtClean="0">
                          <a:latin typeface="微软雅黑" panose="020B0503020204020204" pitchFamily="34" charset="-122"/>
                          <a:ea typeface="微软雅黑" panose="020B0503020204020204" pitchFamily="34" charset="-122"/>
                        </a:rPr>
                        <a:t>测量范围</a:t>
                      </a:r>
                    </a:p>
                  </a:txBody>
                  <a:tcPr anchor="ctr"/>
                </a:tc>
                <a:tc>
                  <a:txBody>
                    <a:bodyPr/>
                    <a:lstStyle/>
                    <a:p>
                      <a:pPr algn="ctr"/>
                      <a:r>
                        <a:rPr lang="en-US" altLang="zh-CN" sz="1200" baseline="0" dirty="0" smtClean="0">
                          <a:latin typeface="微软雅黑" panose="020B0503020204020204" pitchFamily="34" charset="-122"/>
                          <a:ea typeface="微软雅黑" panose="020B0503020204020204" pitchFamily="34" charset="-122"/>
                        </a:rPr>
                        <a:t>0 -60 m/s</a:t>
                      </a:r>
                    </a:p>
                  </a:txBody>
                  <a:tcPr anchor="ctr"/>
                </a:tc>
                <a:tc>
                  <a:txBody>
                    <a:bodyPr/>
                    <a:lstStyle/>
                    <a:p>
                      <a:pPr algn="ctr"/>
                      <a:r>
                        <a:rPr lang="zh-CN" altLang="en-US" sz="1200" baseline="0" dirty="0" smtClean="0">
                          <a:latin typeface="微软雅黑" panose="020B0503020204020204" pitchFamily="34" charset="-122"/>
                          <a:ea typeface="微软雅黑" panose="020B0503020204020204" pitchFamily="34" charset="-122"/>
                        </a:rPr>
                        <a:t>满量程精度</a:t>
                      </a:r>
                    </a:p>
                  </a:txBody>
                  <a:tcPr anchor="ctr"/>
                </a:tc>
                <a:tc>
                  <a:txBody>
                    <a:bodyPr/>
                    <a:lstStyle/>
                    <a:p>
                      <a:pPr algn="ctr"/>
                      <a:r>
                        <a:rPr lang="zh-CN" altLang="en-US" sz="1200" baseline="0" dirty="0" smtClean="0">
                          <a:latin typeface="微软雅黑" panose="020B0503020204020204" pitchFamily="34" charset="-122"/>
                          <a:ea typeface="微软雅黑" panose="020B0503020204020204" pitchFamily="34" charset="-122"/>
                        </a:rPr>
                        <a:t>声强的 </a:t>
                      </a:r>
                      <a:r>
                        <a:rPr lang="en-US" altLang="zh-CN" sz="1200" baseline="0" dirty="0" smtClean="0">
                          <a:latin typeface="微软雅黑" panose="020B0503020204020204" pitchFamily="34" charset="-122"/>
                          <a:ea typeface="微软雅黑" panose="020B0503020204020204" pitchFamily="34" charset="-122"/>
                        </a:rPr>
                        <a:t>0.5%</a:t>
                      </a:r>
                    </a:p>
                  </a:txBody>
                  <a:tcPr anchor="ctr"/>
                </a:tc>
              </a:tr>
              <a:tr h="180588">
                <a:tc>
                  <a:txBody>
                    <a:bodyPr/>
                    <a:lstStyle/>
                    <a:p>
                      <a:pPr algn="ctr"/>
                      <a:r>
                        <a:rPr lang="zh-CN" altLang="en-US" sz="1200" baseline="0" dirty="0" smtClean="0">
                          <a:latin typeface="微软雅黑" panose="020B0503020204020204" pitchFamily="34" charset="-122"/>
                          <a:ea typeface="微软雅黑" panose="020B0503020204020204" pitchFamily="34" charset="-122"/>
                        </a:rPr>
                        <a:t>分辨率</a:t>
                      </a:r>
                    </a:p>
                  </a:txBody>
                  <a:tcPr anchor="ctr"/>
                </a:tc>
                <a:tc>
                  <a:txBody>
                    <a:bodyPr/>
                    <a:lstStyle/>
                    <a:p>
                      <a:pPr algn="ctr"/>
                      <a:r>
                        <a:rPr lang="en-US" altLang="zh-CN" sz="1200" baseline="0" dirty="0" smtClean="0">
                          <a:latin typeface="微软雅黑" panose="020B0503020204020204" pitchFamily="34" charset="-122"/>
                          <a:ea typeface="微软雅黑" panose="020B0503020204020204" pitchFamily="34" charset="-122"/>
                        </a:rPr>
                        <a:t>0.1 ℃</a:t>
                      </a:r>
                    </a:p>
                  </a:txBody>
                  <a:tcPr anchor="ctr"/>
                </a:tc>
                <a:tc>
                  <a:txBody>
                    <a:bodyPr/>
                    <a:lstStyle/>
                    <a:p>
                      <a:pPr algn="ctr"/>
                      <a:r>
                        <a:rPr lang="zh-CN" altLang="en-US" sz="1200" baseline="0" dirty="0" smtClean="0">
                          <a:latin typeface="微软雅黑" panose="020B0503020204020204" pitchFamily="34" charset="-122"/>
                          <a:ea typeface="微软雅黑" panose="020B0503020204020204" pitchFamily="34" charset="-122"/>
                        </a:rPr>
                        <a:t>分辨率</a:t>
                      </a:r>
                    </a:p>
                  </a:txBody>
                  <a:tcPr anchor="ctr"/>
                </a:tc>
                <a:tc>
                  <a:txBody>
                    <a:bodyPr/>
                    <a:lstStyle/>
                    <a:p>
                      <a:pPr algn="ctr"/>
                      <a:r>
                        <a:rPr lang="en-US" altLang="zh-CN" sz="1200" baseline="0" dirty="0" smtClean="0">
                          <a:latin typeface="微软雅黑" panose="020B0503020204020204" pitchFamily="34" charset="-122"/>
                          <a:ea typeface="微软雅黑" panose="020B0503020204020204" pitchFamily="34" charset="-122"/>
                        </a:rPr>
                        <a:t>0.1 m/s</a:t>
                      </a:r>
                    </a:p>
                  </a:txBody>
                  <a:tcPr anchor="ctr"/>
                </a:tc>
                <a:tc>
                  <a:txBody>
                    <a:bodyPr/>
                    <a:lstStyle/>
                    <a:p>
                      <a:pPr algn="ctr"/>
                      <a:r>
                        <a:rPr lang="zh-CN" altLang="en-US" sz="1200" baseline="0" dirty="0" smtClean="0">
                          <a:latin typeface="微软雅黑" panose="020B0503020204020204" pitchFamily="34" charset="-122"/>
                          <a:ea typeface="微软雅黑" panose="020B0503020204020204" pitchFamily="34" charset="-122"/>
                        </a:rPr>
                        <a:t>加权标准</a:t>
                      </a:r>
                    </a:p>
                  </a:txBody>
                  <a:tcPr anchor="ctr"/>
                </a:tc>
                <a:tc>
                  <a:txBody>
                    <a:bodyPr/>
                    <a:lstStyle/>
                    <a:p>
                      <a:pPr algn="ctr"/>
                      <a:r>
                        <a:rPr lang="en-US" altLang="zh-CN" sz="1200" baseline="0" dirty="0" smtClean="0">
                          <a:latin typeface="微软雅黑" panose="020B0503020204020204" pitchFamily="34" charset="-122"/>
                          <a:ea typeface="微软雅黑" panose="020B0503020204020204" pitchFamily="34" charset="-122"/>
                        </a:rPr>
                        <a:t>A</a:t>
                      </a:r>
                      <a:r>
                        <a:rPr lang="zh-CN" altLang="en-US" sz="1200" baseline="0" dirty="0" smtClean="0">
                          <a:latin typeface="微软雅黑" panose="020B0503020204020204" pitchFamily="34" charset="-122"/>
                          <a:ea typeface="微软雅黑" panose="020B0503020204020204" pitchFamily="34" charset="-122"/>
                        </a:rPr>
                        <a:t>加权标准计权网络</a:t>
                      </a:r>
                    </a:p>
                  </a:txBody>
                  <a:tcPr anchor="ctr"/>
                </a:tc>
              </a:tr>
              <a:tr h="180588">
                <a:tc>
                  <a:txBody>
                    <a:bodyPr/>
                    <a:lstStyle/>
                    <a:p>
                      <a:pPr algn="ctr"/>
                      <a:r>
                        <a:rPr lang="zh-CN" altLang="en-US" sz="1200" baseline="0" dirty="0" smtClean="0">
                          <a:latin typeface="微软雅黑" panose="020B0503020204020204" pitchFamily="34" charset="-122"/>
                          <a:ea typeface="微软雅黑" panose="020B0503020204020204" pitchFamily="34" charset="-122"/>
                        </a:rPr>
                        <a:t>传感器精度</a:t>
                      </a:r>
                    </a:p>
                  </a:txBody>
                  <a:tcPr anchor="ctr"/>
                </a:tc>
                <a:tc>
                  <a:txBody>
                    <a:bodyPr/>
                    <a:lstStyle/>
                    <a:p>
                      <a:pPr algn="ctr"/>
                      <a:r>
                        <a:rPr lang="en-US" altLang="zh-CN" sz="1200" baseline="0" dirty="0" smtClean="0">
                          <a:latin typeface="微软雅黑" panose="020B0503020204020204" pitchFamily="34" charset="-122"/>
                          <a:ea typeface="微软雅黑" panose="020B0503020204020204" pitchFamily="34" charset="-122"/>
                        </a:rPr>
                        <a:t>± 0.1 ℃</a:t>
                      </a:r>
                    </a:p>
                  </a:txBody>
                  <a:tcPr anchor="ctr"/>
                </a:tc>
                <a:tc>
                  <a:txBody>
                    <a:bodyPr/>
                    <a:lstStyle/>
                    <a:p>
                      <a:pPr algn="ctr"/>
                      <a:r>
                        <a:rPr lang="zh-CN" altLang="en-US" sz="1200" baseline="0" dirty="0" smtClean="0">
                          <a:latin typeface="微软雅黑" panose="020B0503020204020204" pitchFamily="34" charset="-122"/>
                          <a:ea typeface="微软雅黑" panose="020B0503020204020204" pitchFamily="34" charset="-122"/>
                        </a:rPr>
                        <a:t>传感器精度</a:t>
                      </a:r>
                    </a:p>
                  </a:txBody>
                  <a:tcPr anchor="ctr"/>
                </a:tc>
                <a:tc>
                  <a:txBody>
                    <a:bodyPr/>
                    <a:lstStyle/>
                    <a:p>
                      <a:pPr algn="ctr"/>
                      <a:r>
                        <a:rPr lang="en-US" altLang="zh-CN" sz="1200" baseline="0" dirty="0" smtClean="0">
                          <a:latin typeface="微软雅黑" panose="020B0503020204020204" pitchFamily="34" charset="-122"/>
                          <a:ea typeface="微软雅黑" panose="020B0503020204020204" pitchFamily="34" charset="-122"/>
                        </a:rPr>
                        <a:t>± 0.3m/s </a:t>
                      </a:r>
                      <a:r>
                        <a:rPr lang="zh-CN" altLang="en-US" sz="1200" baseline="0" dirty="0" smtClean="0">
                          <a:latin typeface="微软雅黑" panose="020B0503020204020204" pitchFamily="34" charset="-122"/>
                          <a:ea typeface="微软雅黑" panose="020B0503020204020204" pitchFamily="34" charset="-122"/>
                        </a:rPr>
                        <a:t>或 </a:t>
                      </a:r>
                      <a:r>
                        <a:rPr lang="en-US" altLang="zh-CN" sz="1200" baseline="0" dirty="0" smtClean="0">
                          <a:latin typeface="微软雅黑" panose="020B0503020204020204" pitchFamily="34" charset="-122"/>
                          <a:ea typeface="微软雅黑" panose="020B0503020204020204" pitchFamily="34" charset="-122"/>
                        </a:rPr>
                        <a:t>3%</a:t>
                      </a:r>
                    </a:p>
                  </a:txBody>
                  <a:tcPr anchor="ctr"/>
                </a:tc>
                <a:tc>
                  <a:txBody>
                    <a:bodyPr/>
                    <a:lstStyle/>
                    <a:p>
                      <a:pPr algn="ctr"/>
                      <a:r>
                        <a:rPr lang="zh-CN" altLang="en-US" sz="1200" baseline="0" dirty="0" smtClean="0">
                          <a:latin typeface="微软雅黑" panose="020B0503020204020204" pitchFamily="34" charset="-122"/>
                          <a:ea typeface="微软雅黑" panose="020B0503020204020204" pitchFamily="34" charset="-122"/>
                        </a:rPr>
                        <a:t>输出制式</a:t>
                      </a:r>
                    </a:p>
                  </a:txBody>
                  <a:tcPr anchor="ctr"/>
                </a:tc>
                <a:tc>
                  <a:txBody>
                    <a:bodyPr/>
                    <a:lstStyle/>
                    <a:p>
                      <a:pPr algn="ctr"/>
                      <a:r>
                        <a:rPr lang="en-US" altLang="zh-CN" sz="1200" baseline="0" dirty="0" smtClean="0">
                          <a:latin typeface="微软雅黑" panose="020B0503020204020204" pitchFamily="34" charset="-122"/>
                          <a:ea typeface="微软雅黑" panose="020B0503020204020204" pitchFamily="34" charset="-122"/>
                        </a:rPr>
                        <a:t>RS485</a:t>
                      </a:r>
                    </a:p>
                  </a:txBody>
                  <a:tcPr anchor="ctr"/>
                </a:tc>
              </a:tr>
              <a:tr h="180588">
                <a:tc gridSpan="2">
                  <a:txBody>
                    <a:bodyPr/>
                    <a:lstStyle/>
                    <a:p>
                      <a:pPr marL="0" marR="0" indent="0" algn="ctr" defTabSz="913765" rtl="0" eaLnBrk="1" fontAlgn="auto" latinLnBrk="0" hangingPunct="1">
                        <a:lnSpc>
                          <a:spcPct val="100000"/>
                        </a:lnSpc>
                        <a:spcBef>
                          <a:spcPts val="0"/>
                        </a:spcBef>
                        <a:spcAft>
                          <a:spcPts val="0"/>
                        </a:spcAft>
                        <a:buClrTx/>
                        <a:buSzTx/>
                        <a:buFontTx/>
                        <a:buNone/>
                        <a:defRPr/>
                      </a:pPr>
                      <a:r>
                        <a:rPr lang="zh-CN" altLang="en-US" sz="1200" b="1" kern="1200" baseline="0" dirty="0" smtClean="0">
                          <a:solidFill>
                            <a:schemeClr val="bg1"/>
                          </a:solidFill>
                          <a:latin typeface="微软雅黑" panose="020B0503020204020204" pitchFamily="34" charset="-122"/>
                          <a:ea typeface="微软雅黑" panose="020B0503020204020204" pitchFamily="34" charset="-122"/>
                        </a:rPr>
                        <a:t>大气湿度</a:t>
                      </a:r>
                    </a:p>
                  </a:txBody>
                  <a:tcPr anchor="ctr">
                    <a:solidFill>
                      <a:srgbClr val="036EB8"/>
                    </a:solidFill>
                  </a:tcPr>
                </a:tc>
                <a:tc hMerge="1">
                  <a:txBody>
                    <a:bodyPr/>
                    <a:lstStyle/>
                    <a:p>
                      <a:endParaRPr lang="en-US"/>
                    </a:p>
                  </a:txBody>
                  <a:tcPr/>
                </a:tc>
                <a:tc>
                  <a:txBody>
                    <a:bodyPr/>
                    <a:lstStyle/>
                    <a:p>
                      <a:pPr algn="ctr"/>
                      <a:r>
                        <a:rPr lang="zh-CN" altLang="en-US" sz="1200" baseline="0" dirty="0" smtClean="0">
                          <a:latin typeface="微软雅黑" panose="020B0503020204020204" pitchFamily="34" charset="-122"/>
                          <a:ea typeface="微软雅黑" panose="020B0503020204020204" pitchFamily="34" charset="-122"/>
                        </a:rPr>
                        <a:t>响应阈值</a:t>
                      </a:r>
                    </a:p>
                  </a:txBody>
                  <a:tcPr anchor="ctr"/>
                </a:tc>
                <a:tc>
                  <a:txBody>
                    <a:bodyPr/>
                    <a:lstStyle/>
                    <a:p>
                      <a:pPr algn="ctr"/>
                      <a:r>
                        <a:rPr lang="en-US" altLang="zh-CN" sz="1200" baseline="0" dirty="0" smtClean="0">
                          <a:latin typeface="微软雅黑" panose="020B0503020204020204" pitchFamily="34" charset="-122"/>
                          <a:ea typeface="微软雅黑" panose="020B0503020204020204" pitchFamily="34" charset="-122"/>
                        </a:rPr>
                        <a:t>0.3m/s</a:t>
                      </a:r>
                    </a:p>
                  </a:txBody>
                  <a:tcPr anchor="ctr"/>
                </a:tc>
                <a:tc>
                  <a:txBody>
                    <a:bodyPr/>
                    <a:lstStyle/>
                    <a:p>
                      <a:pPr algn="ctr"/>
                      <a:r>
                        <a:rPr lang="zh-CN" altLang="en-US" sz="1200" baseline="0" dirty="0" smtClean="0">
                          <a:latin typeface="微软雅黑" panose="020B0503020204020204" pitchFamily="34" charset="-122"/>
                          <a:ea typeface="微软雅黑" panose="020B0503020204020204" pitchFamily="34" charset="-122"/>
                        </a:rPr>
                        <a:t>通讯协议</a:t>
                      </a:r>
                    </a:p>
                  </a:txBody>
                  <a:tcPr anchor="ctr"/>
                </a:tc>
                <a:tc>
                  <a:txBody>
                    <a:bodyPr/>
                    <a:lstStyle/>
                    <a:p>
                      <a:pPr algn="ctr"/>
                      <a:r>
                        <a:rPr lang="en-US" altLang="zh-CN" sz="1200" baseline="0" dirty="0" smtClean="0">
                          <a:latin typeface="微软雅黑" panose="020B0503020204020204" pitchFamily="34" charset="-122"/>
                          <a:ea typeface="微软雅黑" panose="020B0503020204020204" pitchFamily="34" charset="-122"/>
                        </a:rPr>
                        <a:t>MODBUS</a:t>
                      </a:r>
                    </a:p>
                  </a:txBody>
                  <a:tcPr anchor="ctr"/>
                </a:tc>
              </a:tr>
              <a:tr h="136004">
                <a:tc>
                  <a:txBody>
                    <a:bodyPr/>
                    <a:lstStyle/>
                    <a:p>
                      <a:pPr algn="ctr"/>
                      <a:r>
                        <a:rPr lang="zh-CN" altLang="en-US" sz="1200" baseline="0" dirty="0" smtClean="0">
                          <a:latin typeface="微软雅黑" panose="020B0503020204020204" pitchFamily="34" charset="-122"/>
                          <a:ea typeface="微软雅黑" panose="020B0503020204020204" pitchFamily="34" charset="-122"/>
                        </a:rPr>
                        <a:t>测量方法</a:t>
                      </a:r>
                    </a:p>
                  </a:txBody>
                  <a:tcPr anchor="ctr"/>
                </a:tc>
                <a:tc>
                  <a:txBody>
                    <a:bodyPr/>
                    <a:lstStyle/>
                    <a:p>
                      <a:pPr algn="ctr"/>
                      <a:r>
                        <a:rPr lang="zh-CN" altLang="en-US" sz="1200" baseline="0" dirty="0" smtClean="0">
                          <a:latin typeface="微软雅黑" panose="020B0503020204020204" pitchFamily="34" charset="-122"/>
                          <a:ea typeface="微软雅黑" panose="020B0503020204020204" pitchFamily="34" charset="-122"/>
                        </a:rPr>
                        <a:t>电容式</a:t>
                      </a:r>
                    </a:p>
                  </a:txBody>
                  <a:tcPr anchor="ctr"/>
                </a:tc>
                <a:tc>
                  <a:txBody>
                    <a:bodyPr/>
                    <a:lstStyle/>
                    <a:p>
                      <a:pPr algn="ctr"/>
                      <a:r>
                        <a:rPr lang="zh-CN" altLang="en-US" sz="1200" baseline="0" dirty="0" smtClean="0">
                          <a:latin typeface="微软雅黑" panose="020B0503020204020204" pitchFamily="34" charset="-122"/>
                          <a:ea typeface="微软雅黑" panose="020B0503020204020204" pitchFamily="34" charset="-122"/>
                        </a:rPr>
                        <a:t>单位</a:t>
                      </a:r>
                    </a:p>
                  </a:txBody>
                  <a:tcPr anchor="ctr"/>
                </a:tc>
                <a:tc>
                  <a:txBody>
                    <a:bodyPr/>
                    <a:lstStyle/>
                    <a:p>
                      <a:pPr algn="ctr"/>
                      <a:r>
                        <a:rPr lang="en-US" altLang="zh-CN" sz="1200" baseline="0" dirty="0" err="1" smtClean="0">
                          <a:latin typeface="微软雅黑" panose="020B0503020204020204" pitchFamily="34" charset="-122"/>
                          <a:ea typeface="微软雅黑" panose="020B0503020204020204" pitchFamily="34" charset="-122"/>
                        </a:rPr>
                        <a:t>hPa</a:t>
                      </a:r>
                    </a:p>
                  </a:txBody>
                  <a:tcPr anchor="ctr"/>
                </a:tc>
                <a:tc>
                  <a:txBody>
                    <a:bodyPr/>
                    <a:lstStyle/>
                    <a:p>
                      <a:pPr algn="ctr"/>
                      <a:r>
                        <a:rPr lang="zh-CN" altLang="en-US" sz="1200" baseline="0" dirty="0" smtClean="0">
                          <a:latin typeface="微软雅黑" panose="020B0503020204020204" pitchFamily="34" charset="-122"/>
                          <a:ea typeface="微软雅黑" panose="020B0503020204020204" pitchFamily="34" charset="-122"/>
                        </a:rPr>
                        <a:t>工作电压</a:t>
                      </a:r>
                    </a:p>
                  </a:txBody>
                  <a:tcPr anchor="ctr"/>
                </a:tc>
                <a:tc>
                  <a:txBody>
                    <a:bodyPr/>
                    <a:lstStyle/>
                    <a:p>
                      <a:pPr algn="ctr"/>
                      <a:r>
                        <a:rPr lang="en-US" altLang="zh-CN" sz="1200" baseline="0" dirty="0" smtClean="0">
                          <a:latin typeface="微软雅黑" panose="020B0503020204020204" pitchFamily="34" charset="-122"/>
                          <a:ea typeface="微软雅黑" panose="020B0503020204020204" pitchFamily="34" charset="-122"/>
                        </a:rPr>
                        <a:t>DC12V</a:t>
                      </a:r>
                    </a:p>
                  </a:txBody>
                  <a:tcPr anchor="ctr"/>
                </a:tc>
              </a:tr>
              <a:tr h="210676">
                <a:tc>
                  <a:txBody>
                    <a:bodyPr/>
                    <a:lstStyle/>
                    <a:p>
                      <a:pPr algn="ctr"/>
                      <a:r>
                        <a:rPr lang="zh-CN" altLang="en-US" sz="1200" baseline="0" dirty="0" smtClean="0">
                          <a:latin typeface="微软雅黑" panose="020B0503020204020204" pitchFamily="34" charset="-122"/>
                          <a:ea typeface="微软雅黑" panose="020B0503020204020204" pitchFamily="34" charset="-122"/>
                        </a:rPr>
                        <a:t>测量范围</a:t>
                      </a:r>
                    </a:p>
                  </a:txBody>
                  <a:tcPr anchor="ctr"/>
                </a:tc>
                <a:tc>
                  <a:txBody>
                    <a:bodyPr/>
                    <a:lstStyle/>
                    <a:p>
                      <a:pPr algn="ctr"/>
                      <a:r>
                        <a:rPr lang="en-US" altLang="zh-CN" sz="1200" baseline="0" dirty="0" smtClean="0">
                          <a:latin typeface="微软雅黑" panose="020B0503020204020204" pitchFamily="34" charset="-122"/>
                          <a:ea typeface="微软雅黑" panose="020B0503020204020204" pitchFamily="34" charset="-122"/>
                        </a:rPr>
                        <a:t>0 - 100% RH</a:t>
                      </a:r>
                    </a:p>
                  </a:txBody>
                  <a:tcPr anchor="ctr"/>
                </a:tc>
                <a:tc gridSpan="2">
                  <a:txBody>
                    <a:bodyPr/>
                    <a:lstStyle/>
                    <a:p>
                      <a:pPr algn="ctr"/>
                      <a:r>
                        <a:rPr lang="zh-CN" altLang="en-US" sz="1200" b="1" kern="1200" baseline="0" dirty="0" smtClean="0">
                          <a:solidFill>
                            <a:schemeClr val="bg1"/>
                          </a:solidFill>
                          <a:latin typeface="微软雅黑" panose="020B0503020204020204" pitchFamily="34" charset="-122"/>
                          <a:ea typeface="微软雅黑" panose="020B0503020204020204" pitchFamily="34" charset="-122"/>
                        </a:rPr>
                        <a:t>风向</a:t>
                      </a:r>
                    </a:p>
                  </a:txBody>
                  <a:tcPr anchor="ctr">
                    <a:solidFill>
                      <a:srgbClr val="036EB8"/>
                    </a:solidFill>
                  </a:tcPr>
                </a:tc>
                <a:tc hMerge="1">
                  <a:txBody>
                    <a:bodyPr/>
                    <a:lstStyle/>
                    <a:p>
                      <a:endParaRPr lang="en-US"/>
                    </a:p>
                  </a:txBody>
                  <a:tcPr/>
                </a:tc>
                <a:tc>
                  <a:txBody>
                    <a:bodyPr/>
                    <a:lstStyle/>
                    <a:p>
                      <a:pPr algn="ctr"/>
                      <a:r>
                        <a:rPr lang="zh-CN" altLang="en-US" sz="1200" baseline="0" dirty="0" smtClean="0">
                          <a:latin typeface="微软雅黑" panose="020B0503020204020204" pitchFamily="34" charset="-122"/>
                          <a:ea typeface="微软雅黑" panose="020B0503020204020204" pitchFamily="34" charset="-122"/>
                        </a:rPr>
                        <a:t>工作温度</a:t>
                      </a:r>
                      <a:r>
                        <a:rPr lang="en-US" altLang="zh-CN" sz="1200" baseline="0" dirty="0" smtClean="0">
                          <a:latin typeface="微软雅黑" panose="020B0503020204020204" pitchFamily="34" charset="-122"/>
                          <a:ea typeface="微软雅黑" panose="020B0503020204020204" pitchFamily="34" charset="-122"/>
                        </a:rPr>
                        <a:t>-</a:t>
                      </a:r>
                    </a:p>
                  </a:txBody>
                  <a:tcPr anchor="ctr"/>
                </a:tc>
                <a:tc>
                  <a:txBody>
                    <a:bodyPr/>
                    <a:lstStyle/>
                    <a:p>
                      <a:pPr algn="ctr"/>
                      <a:r>
                        <a:rPr lang="en-US" altLang="zh-CN" sz="1200" baseline="0" dirty="0" smtClean="0">
                          <a:latin typeface="微软雅黑" panose="020B0503020204020204" pitchFamily="34" charset="-122"/>
                          <a:ea typeface="微软雅黑" panose="020B0503020204020204" pitchFamily="34" charset="-122"/>
                        </a:rPr>
                        <a:t>-10℃~+50℃</a:t>
                      </a:r>
                    </a:p>
                  </a:txBody>
                  <a:tcPr anchor="ctr"/>
                </a:tc>
              </a:tr>
              <a:tr h="438442">
                <a:tc>
                  <a:txBody>
                    <a:bodyPr/>
                    <a:lstStyle/>
                    <a:p>
                      <a:pPr algn="ctr"/>
                      <a:r>
                        <a:rPr lang="zh-CN" altLang="en-US" sz="1200" baseline="0" dirty="0" smtClean="0">
                          <a:latin typeface="微软雅黑" panose="020B0503020204020204" pitchFamily="34" charset="-122"/>
                          <a:ea typeface="微软雅黑" panose="020B0503020204020204" pitchFamily="34" charset="-122"/>
                        </a:rPr>
                        <a:t>分辨率</a:t>
                      </a:r>
                    </a:p>
                  </a:txBody>
                  <a:tcPr anchor="ctr"/>
                </a:tc>
                <a:tc>
                  <a:txBody>
                    <a:bodyPr/>
                    <a:lstStyle/>
                    <a:p>
                      <a:pPr algn="ctr"/>
                      <a:r>
                        <a:rPr lang="en-US" altLang="zh-CN" sz="1200" baseline="0" dirty="0" smtClean="0">
                          <a:latin typeface="微软雅黑" panose="020B0503020204020204" pitchFamily="34" charset="-122"/>
                          <a:ea typeface="微软雅黑" panose="020B0503020204020204" pitchFamily="34" charset="-122"/>
                        </a:rPr>
                        <a:t>0.1% RH</a:t>
                      </a:r>
                    </a:p>
                  </a:txBody>
                  <a:tcPr anchor="ctr"/>
                </a:tc>
                <a:tc>
                  <a:txBody>
                    <a:bodyPr/>
                    <a:lstStyle/>
                    <a:p>
                      <a:pPr algn="ctr"/>
                      <a:r>
                        <a:rPr lang="zh-CN" altLang="en-US" sz="1200" baseline="0" dirty="0" smtClean="0">
                          <a:latin typeface="微软雅黑" panose="020B0503020204020204" pitchFamily="34" charset="-122"/>
                          <a:ea typeface="微软雅黑" panose="020B0503020204020204" pitchFamily="34" charset="-122"/>
                        </a:rPr>
                        <a:t>测量方法</a:t>
                      </a:r>
                    </a:p>
                  </a:txBody>
                  <a:tcPr anchor="ctr"/>
                </a:tc>
                <a:tc>
                  <a:txBody>
                    <a:bodyPr/>
                    <a:lstStyle/>
                    <a:p>
                      <a:pPr algn="ctr"/>
                      <a:r>
                        <a:rPr lang="zh-CN" altLang="en-US" sz="1200" baseline="0" dirty="0" smtClean="0">
                          <a:latin typeface="微软雅黑" panose="020B0503020204020204" pitchFamily="34" charset="-122"/>
                          <a:ea typeface="微软雅黑" panose="020B0503020204020204" pitchFamily="34" charset="-122"/>
                        </a:rPr>
                        <a:t>超声波</a:t>
                      </a:r>
                    </a:p>
                  </a:txBody>
                  <a:tcPr anchor="ctr"/>
                </a:tc>
                <a:tc>
                  <a:txBody>
                    <a:bodyPr/>
                    <a:lstStyle/>
                    <a:p>
                      <a:pPr algn="ctr"/>
                      <a:r>
                        <a:rPr lang="zh-CN" altLang="en-US" sz="1200" baseline="0" dirty="0" smtClean="0">
                          <a:latin typeface="微软雅黑" panose="020B0503020204020204" pitchFamily="34" charset="-122"/>
                          <a:ea typeface="微软雅黑" panose="020B0503020204020204" pitchFamily="34" charset="-122"/>
                        </a:rPr>
                        <a:t>工作湿度</a:t>
                      </a:r>
                    </a:p>
                  </a:txBody>
                  <a:tcPr anchor="ctr"/>
                </a:tc>
                <a:tc>
                  <a:txBody>
                    <a:bodyPr/>
                    <a:lstStyle/>
                    <a:p>
                      <a:pPr algn="ctr"/>
                      <a:r>
                        <a:rPr lang="zh-CN" altLang="en-US" sz="1100" baseline="0" dirty="0" smtClean="0">
                          <a:latin typeface="微软雅黑" panose="020B0503020204020204" pitchFamily="34" charset="-122"/>
                          <a:ea typeface="微软雅黑" panose="020B0503020204020204" pitchFamily="34" charset="-122"/>
                        </a:rPr>
                        <a:t>常规 </a:t>
                      </a:r>
                      <a:r>
                        <a:rPr lang="en-US" altLang="zh-CN" sz="1100" baseline="0" dirty="0" smtClean="0">
                          <a:latin typeface="微软雅黑" panose="020B0503020204020204" pitchFamily="34" charset="-122"/>
                          <a:ea typeface="微软雅黑" panose="020B0503020204020204" pitchFamily="34" charset="-122"/>
                        </a:rPr>
                        <a:t>90%RH </a:t>
                      </a:r>
                      <a:r>
                        <a:rPr lang="zh-CN" altLang="en-US" sz="1100" baseline="0" dirty="0" smtClean="0">
                          <a:latin typeface="微软雅黑" panose="020B0503020204020204" pitchFamily="34" charset="-122"/>
                          <a:ea typeface="微软雅黑" panose="020B0503020204020204" pitchFamily="34" charset="-122"/>
                        </a:rPr>
                        <a:t>以下</a:t>
                      </a:r>
                    </a:p>
                  </a:txBody>
                  <a:tcPr anchor="ctr"/>
                </a:tc>
              </a:tr>
              <a:tr h="180588">
                <a:tc>
                  <a:txBody>
                    <a:bodyPr/>
                    <a:lstStyle/>
                    <a:p>
                      <a:pPr algn="ctr"/>
                      <a:r>
                        <a:rPr lang="zh-CN" altLang="en-US" sz="1200" baseline="0" dirty="0" smtClean="0">
                          <a:latin typeface="微软雅黑" panose="020B0503020204020204" pitchFamily="34" charset="-122"/>
                          <a:ea typeface="微软雅黑" panose="020B0503020204020204" pitchFamily="34" charset="-122"/>
                        </a:rPr>
                        <a:t>传感器精度</a:t>
                      </a:r>
                    </a:p>
                  </a:txBody>
                  <a:tcPr anchor="ctr"/>
                </a:tc>
                <a:tc>
                  <a:txBody>
                    <a:bodyPr/>
                    <a:lstStyle/>
                    <a:p>
                      <a:pPr algn="ctr"/>
                      <a:r>
                        <a:rPr lang="en-US" altLang="zh-CN" sz="1200" baseline="0" dirty="0" smtClean="0">
                          <a:latin typeface="微软雅黑" panose="020B0503020204020204" pitchFamily="34" charset="-122"/>
                          <a:ea typeface="微软雅黑" panose="020B0503020204020204" pitchFamily="34" charset="-122"/>
                        </a:rPr>
                        <a:t>0.8% RH</a:t>
                      </a:r>
                    </a:p>
                  </a:txBody>
                  <a:tcPr anchor="ctr"/>
                </a:tc>
                <a:tc>
                  <a:txBody>
                    <a:bodyPr/>
                    <a:lstStyle/>
                    <a:p>
                      <a:pPr algn="ctr"/>
                      <a:r>
                        <a:rPr lang="zh-CN" altLang="en-US" sz="1200" baseline="0" dirty="0" smtClean="0">
                          <a:latin typeface="微软雅黑" panose="020B0503020204020204" pitchFamily="34" charset="-122"/>
                          <a:ea typeface="微软雅黑" panose="020B0503020204020204" pitchFamily="34" charset="-122"/>
                        </a:rPr>
                        <a:t>测量范围</a:t>
                      </a:r>
                    </a:p>
                  </a:txBody>
                  <a:tcPr anchor="ctr"/>
                </a:tc>
                <a:tc>
                  <a:txBody>
                    <a:bodyPr/>
                    <a:lstStyle/>
                    <a:p>
                      <a:pPr algn="ctr"/>
                      <a:r>
                        <a:rPr lang="en-US" altLang="zh-CN" sz="1200" baseline="0" dirty="0" smtClean="0">
                          <a:latin typeface="微软雅黑" panose="020B0503020204020204" pitchFamily="34" charset="-122"/>
                          <a:ea typeface="微软雅黑" panose="020B0503020204020204" pitchFamily="34" charset="-122"/>
                        </a:rPr>
                        <a:t>0 - 360°</a:t>
                      </a:r>
                    </a:p>
                  </a:txBody>
                  <a:tcPr anchor="ctr"/>
                </a:tc>
                <a:tc gridSpan="2">
                  <a:txBody>
                    <a:bodyPr/>
                    <a:lstStyle/>
                    <a:p>
                      <a:pPr marL="0" algn="ctr" defTabSz="913765" rtl="0" eaLnBrk="1" latinLnBrk="0" hangingPunct="1"/>
                      <a:r>
                        <a:rPr lang="en-US" altLang="zh-CN" sz="1200" b="1" kern="1200" baseline="0" dirty="0" smtClean="0">
                          <a:solidFill>
                            <a:schemeClr val="bg1"/>
                          </a:solidFill>
                          <a:latin typeface="微软雅黑" panose="020B0503020204020204" pitchFamily="34" charset="-122"/>
                          <a:ea typeface="微软雅黑" panose="020B0503020204020204" pitchFamily="34" charset="-122"/>
                        </a:rPr>
                        <a:t>PM2.5</a:t>
                      </a:r>
                      <a:r>
                        <a:rPr lang="zh-CN" altLang="en-US" sz="1200" b="1" kern="1200" baseline="0" dirty="0" smtClean="0">
                          <a:solidFill>
                            <a:schemeClr val="bg1"/>
                          </a:solidFill>
                          <a:latin typeface="微软雅黑" panose="020B0503020204020204" pitchFamily="34" charset="-122"/>
                          <a:ea typeface="微软雅黑" panose="020B0503020204020204" pitchFamily="34" charset="-122"/>
                        </a:rPr>
                        <a:t>传感器</a:t>
                      </a:r>
                    </a:p>
                  </a:txBody>
                  <a:tcPr anchor="ctr">
                    <a:solidFill>
                      <a:srgbClr val="036EB8"/>
                    </a:solidFill>
                  </a:tcPr>
                </a:tc>
                <a:tc hMerge="1">
                  <a:txBody>
                    <a:bodyPr/>
                    <a:lstStyle/>
                    <a:p>
                      <a:endParaRPr lang="en-US"/>
                    </a:p>
                  </a:txBody>
                  <a:tcPr/>
                </a:tc>
              </a:tr>
              <a:tr h="180588">
                <a:tc gridSpan="2">
                  <a:txBody>
                    <a:bodyPr/>
                    <a:lstStyle/>
                    <a:p>
                      <a:pPr marL="0" algn="ctr" defTabSz="913765" rtl="0" eaLnBrk="1" latinLnBrk="0" hangingPunct="1"/>
                      <a:r>
                        <a:rPr lang="zh-CN" altLang="en-US" sz="1200" b="1" kern="1200" baseline="0" dirty="0" smtClean="0">
                          <a:solidFill>
                            <a:schemeClr val="bg1"/>
                          </a:solidFill>
                          <a:latin typeface="微软雅黑" panose="020B0503020204020204" pitchFamily="34" charset="-122"/>
                          <a:ea typeface="微软雅黑" panose="020B0503020204020204" pitchFamily="34" charset="-122"/>
                        </a:rPr>
                        <a:t>大气压</a:t>
                      </a:r>
                    </a:p>
                  </a:txBody>
                  <a:tcPr anchor="ctr">
                    <a:solidFill>
                      <a:srgbClr val="036EB8"/>
                    </a:solidFill>
                  </a:tcPr>
                </a:tc>
                <a:tc hMerge="1">
                  <a:txBody>
                    <a:bodyPr/>
                    <a:lstStyle/>
                    <a:p>
                      <a:endParaRPr lang="en-US"/>
                    </a:p>
                  </a:txBody>
                  <a:tcPr/>
                </a:tc>
                <a:tc>
                  <a:txBody>
                    <a:bodyPr/>
                    <a:lstStyle/>
                    <a:p>
                      <a:pPr algn="ctr"/>
                      <a:r>
                        <a:rPr lang="zh-CN" altLang="en-US" sz="1200" baseline="0" dirty="0" smtClean="0">
                          <a:latin typeface="微软雅黑" panose="020B0503020204020204" pitchFamily="34" charset="-122"/>
                          <a:ea typeface="微软雅黑" panose="020B0503020204020204" pitchFamily="34" charset="-122"/>
                        </a:rPr>
                        <a:t>分辨率</a:t>
                      </a:r>
                    </a:p>
                  </a:txBody>
                  <a:tcPr anchor="ctr"/>
                </a:tc>
                <a:tc>
                  <a:txBody>
                    <a:bodyPr/>
                    <a:lstStyle/>
                    <a:p>
                      <a:pPr algn="ctr"/>
                      <a:r>
                        <a:rPr lang="en-US" altLang="zh-CN" sz="1200" baseline="0" dirty="0" smtClean="0">
                          <a:latin typeface="微软雅黑" panose="020B0503020204020204" pitchFamily="34" charset="-122"/>
                          <a:ea typeface="微软雅黑" panose="020B0503020204020204" pitchFamily="34" charset="-122"/>
                        </a:rPr>
                        <a:t>0.1°</a:t>
                      </a:r>
                    </a:p>
                  </a:txBody>
                  <a:tcPr anchor="ctr"/>
                </a:tc>
                <a:tc>
                  <a:txBody>
                    <a:bodyPr/>
                    <a:lstStyle/>
                    <a:p>
                      <a:pPr algn="ctr"/>
                      <a:r>
                        <a:rPr lang="zh-CN" altLang="en-US" sz="1200" baseline="0" dirty="0" smtClean="0">
                          <a:latin typeface="微软雅黑" panose="020B0503020204020204" pitchFamily="34" charset="-122"/>
                          <a:ea typeface="微软雅黑" panose="020B0503020204020204" pitchFamily="34" charset="-122"/>
                        </a:rPr>
                        <a:t>量程</a:t>
                      </a:r>
                    </a:p>
                  </a:txBody>
                  <a:tcPr anchor="ctr"/>
                </a:tc>
                <a:tc>
                  <a:txBody>
                    <a:bodyPr/>
                    <a:lstStyle/>
                    <a:p>
                      <a:pPr algn="ctr"/>
                      <a:r>
                        <a:rPr lang="en-US" altLang="zh-CN" sz="1200" baseline="0" dirty="0" smtClean="0">
                          <a:latin typeface="微软雅黑" panose="020B0503020204020204" pitchFamily="34" charset="-122"/>
                          <a:ea typeface="微软雅黑" panose="020B0503020204020204" pitchFamily="34" charset="-122"/>
                        </a:rPr>
                        <a:t>0~6000ug/m3</a:t>
                      </a:r>
                    </a:p>
                  </a:txBody>
                  <a:tcPr anchor="ctr"/>
                </a:tc>
              </a:tr>
              <a:tr h="180588">
                <a:tc>
                  <a:txBody>
                    <a:bodyPr/>
                    <a:lstStyle/>
                    <a:p>
                      <a:pPr algn="ctr"/>
                      <a:r>
                        <a:rPr lang="zh-CN" altLang="en-US" sz="1200" baseline="0" dirty="0" smtClean="0">
                          <a:latin typeface="微软雅黑" panose="020B0503020204020204" pitchFamily="34" charset="-122"/>
                          <a:ea typeface="微软雅黑" panose="020B0503020204020204" pitchFamily="34" charset="-122"/>
                        </a:rPr>
                        <a:t>测量方法</a:t>
                      </a:r>
                    </a:p>
                  </a:txBody>
                  <a:tcPr anchor="ctr"/>
                </a:tc>
                <a:tc>
                  <a:txBody>
                    <a:bodyPr/>
                    <a:lstStyle/>
                    <a:p>
                      <a:pPr algn="ctr"/>
                      <a:r>
                        <a:rPr lang="en-US" altLang="zh-CN" sz="1200" baseline="0" dirty="0" smtClean="0">
                          <a:latin typeface="微软雅黑" panose="020B0503020204020204" pitchFamily="34" charset="-122"/>
                          <a:ea typeface="微软雅黑" panose="020B0503020204020204" pitchFamily="34" charset="-122"/>
                        </a:rPr>
                        <a:t>MEMS</a:t>
                      </a:r>
                      <a:r>
                        <a:rPr lang="zh-CN" altLang="en-US" sz="1200" baseline="0" dirty="0" smtClean="0">
                          <a:latin typeface="微软雅黑" panose="020B0503020204020204" pitchFamily="34" charset="-122"/>
                          <a:ea typeface="微软雅黑" panose="020B0503020204020204" pitchFamily="34" charset="-122"/>
                        </a:rPr>
                        <a:t>传感器</a:t>
                      </a:r>
                      <a:r>
                        <a:rPr lang="en-US" altLang="zh-CN" sz="1200" baseline="0" dirty="0" smtClean="0">
                          <a:latin typeface="微软雅黑" panose="020B0503020204020204" pitchFamily="34" charset="-122"/>
                          <a:ea typeface="微软雅黑" panose="020B0503020204020204" pitchFamily="34" charset="-122"/>
                        </a:rPr>
                        <a:t>—</a:t>
                      </a:r>
                      <a:r>
                        <a:rPr lang="zh-CN" altLang="en-US" sz="1200" baseline="0" dirty="0" smtClean="0">
                          <a:latin typeface="微软雅黑" panose="020B0503020204020204" pitchFamily="34" charset="-122"/>
                          <a:ea typeface="微软雅黑" panose="020B0503020204020204" pitchFamily="34" charset="-122"/>
                        </a:rPr>
                        <a:t>电容式</a:t>
                      </a:r>
                    </a:p>
                  </a:txBody>
                  <a:tcPr anchor="ctr"/>
                </a:tc>
                <a:tc>
                  <a:txBody>
                    <a:bodyPr/>
                    <a:lstStyle/>
                    <a:p>
                      <a:pPr algn="ctr"/>
                      <a:r>
                        <a:rPr lang="zh-CN" altLang="en-US" sz="1200" baseline="0" dirty="0" smtClean="0">
                          <a:latin typeface="微软雅黑" panose="020B0503020204020204" pitchFamily="34" charset="-122"/>
                          <a:ea typeface="微软雅黑" panose="020B0503020204020204" pitchFamily="34" charset="-122"/>
                        </a:rPr>
                        <a:t>传感器精度</a:t>
                      </a:r>
                    </a:p>
                  </a:txBody>
                  <a:tcPr anchor="ctr"/>
                </a:tc>
                <a:tc>
                  <a:txBody>
                    <a:bodyPr/>
                    <a:lstStyle/>
                    <a:p>
                      <a:pPr algn="ctr"/>
                      <a:r>
                        <a:rPr lang="zh-CN" altLang="en-US" sz="1200" baseline="0" dirty="0" smtClean="0">
                          <a:latin typeface="微软雅黑" panose="020B0503020204020204" pitchFamily="34" charset="-122"/>
                          <a:ea typeface="微软雅黑" panose="020B0503020204020204" pitchFamily="34" charset="-122"/>
                        </a:rPr>
                        <a:t>＜</a:t>
                      </a:r>
                      <a:r>
                        <a:rPr lang="en-US" altLang="zh-CN" sz="1200" baseline="0" dirty="0" smtClean="0">
                          <a:latin typeface="微软雅黑" panose="020B0503020204020204" pitchFamily="34" charset="-122"/>
                          <a:ea typeface="微软雅黑" panose="020B0503020204020204" pitchFamily="34" charset="-122"/>
                        </a:rPr>
                        <a:t>3°</a:t>
                      </a:r>
                      <a:r>
                        <a:rPr lang="zh-CN" altLang="en-US" sz="1200" baseline="0" dirty="0" smtClean="0">
                          <a:latin typeface="微软雅黑" panose="020B0503020204020204" pitchFamily="34" charset="-122"/>
                          <a:ea typeface="微软雅黑" panose="020B0503020204020204" pitchFamily="34" charset="-122"/>
                        </a:rPr>
                        <a:t>，均方根误差，自</a:t>
                      </a:r>
                      <a:r>
                        <a:rPr lang="en-US" altLang="zh-CN" sz="1200" baseline="0" dirty="0" smtClean="0">
                          <a:latin typeface="微软雅黑" panose="020B0503020204020204" pitchFamily="34" charset="-122"/>
                          <a:ea typeface="微软雅黑" panose="020B0503020204020204" pitchFamily="34" charset="-122"/>
                        </a:rPr>
                        <a:t>m/s</a:t>
                      </a:r>
                    </a:p>
                  </a:txBody>
                  <a:tcPr anchor="ctr"/>
                </a:tc>
                <a:tc>
                  <a:txBody>
                    <a:bodyPr/>
                    <a:lstStyle/>
                    <a:p>
                      <a:pPr algn="ctr"/>
                      <a:r>
                        <a:rPr lang="zh-CN" altLang="en-US" sz="1200" baseline="0" dirty="0" smtClean="0">
                          <a:latin typeface="微软雅黑" panose="020B0503020204020204" pitchFamily="34" charset="-122"/>
                          <a:ea typeface="微软雅黑" panose="020B0503020204020204" pitchFamily="34" charset="-122"/>
                        </a:rPr>
                        <a:t>分辨率</a:t>
                      </a:r>
                    </a:p>
                  </a:txBody>
                  <a:tcPr anchor="ctr"/>
                </a:tc>
                <a:tc>
                  <a:txBody>
                    <a:bodyPr/>
                    <a:lstStyle/>
                    <a:p>
                      <a:pPr algn="ctr"/>
                      <a:r>
                        <a:rPr lang="en-US" altLang="zh-CN" sz="1200" baseline="0" dirty="0" smtClean="0">
                          <a:latin typeface="微软雅黑" panose="020B0503020204020204" pitchFamily="34" charset="-122"/>
                          <a:ea typeface="微软雅黑" panose="020B0503020204020204" pitchFamily="34" charset="-122"/>
                        </a:rPr>
                        <a:t>0.3ug/m3</a:t>
                      </a:r>
                    </a:p>
                  </a:txBody>
                  <a:tcPr anchor="ctr"/>
                </a:tc>
              </a:tr>
              <a:tr h="180588">
                <a:tc>
                  <a:txBody>
                    <a:bodyPr/>
                    <a:lstStyle/>
                    <a:p>
                      <a:pPr algn="ctr"/>
                      <a:r>
                        <a:rPr lang="zh-CN" altLang="en-US" sz="1200" baseline="0" dirty="0" smtClean="0">
                          <a:latin typeface="微软雅黑" panose="020B0503020204020204" pitchFamily="34" charset="-122"/>
                          <a:ea typeface="微软雅黑" panose="020B0503020204020204" pitchFamily="34" charset="-122"/>
                        </a:rPr>
                        <a:t>测量范围</a:t>
                      </a:r>
                    </a:p>
                  </a:txBody>
                  <a:tcPr anchor="ctr"/>
                </a:tc>
                <a:tc>
                  <a:txBody>
                    <a:bodyPr/>
                    <a:lstStyle/>
                    <a:p>
                      <a:pPr algn="ctr"/>
                      <a:r>
                        <a:rPr lang="en-US" altLang="zh-CN" sz="1200" baseline="0" dirty="0" smtClean="0">
                          <a:latin typeface="微软雅黑" panose="020B0503020204020204" pitchFamily="34" charset="-122"/>
                          <a:ea typeface="微软雅黑" panose="020B0503020204020204" pitchFamily="34" charset="-122"/>
                        </a:rPr>
                        <a:t>10 - 1100hPa</a:t>
                      </a:r>
                    </a:p>
                  </a:txBody>
                  <a:tcPr anchor="ctr"/>
                </a:tc>
                <a:tc>
                  <a:txBody>
                    <a:bodyPr/>
                    <a:lstStyle/>
                    <a:p>
                      <a:pPr algn="ctr"/>
                      <a:r>
                        <a:rPr lang="zh-CN" altLang="en-US" sz="1200" baseline="0" dirty="0" smtClean="0">
                          <a:latin typeface="微软雅黑" panose="020B0503020204020204" pitchFamily="34" charset="-122"/>
                          <a:ea typeface="微软雅黑" panose="020B0503020204020204" pitchFamily="34" charset="-122"/>
                        </a:rPr>
                        <a:t>响应阈值</a:t>
                      </a:r>
                    </a:p>
                  </a:txBody>
                  <a:tcPr anchor="ctr"/>
                </a:tc>
                <a:tc>
                  <a:txBody>
                    <a:bodyPr/>
                    <a:lstStyle/>
                    <a:p>
                      <a:pPr algn="ctr"/>
                      <a:r>
                        <a:rPr lang="en-US" altLang="zh-CN" sz="1200" baseline="0" dirty="0" smtClean="0">
                          <a:latin typeface="微软雅黑" panose="020B0503020204020204" pitchFamily="34" charset="-122"/>
                          <a:ea typeface="微软雅黑" panose="020B0503020204020204" pitchFamily="34" charset="-122"/>
                        </a:rPr>
                        <a:t>0.3m/s</a:t>
                      </a:r>
                    </a:p>
                  </a:txBody>
                  <a:tcPr anchor="ctr"/>
                </a:tc>
                <a:tc>
                  <a:txBody>
                    <a:bodyPr/>
                    <a:lstStyle/>
                    <a:p>
                      <a:pPr algn="ctr"/>
                      <a:r>
                        <a:rPr lang="zh-CN" altLang="en-US" sz="1200" baseline="0" dirty="0" smtClean="0">
                          <a:latin typeface="微软雅黑" panose="020B0503020204020204" pitchFamily="34" charset="-122"/>
                          <a:ea typeface="微软雅黑" panose="020B0503020204020204" pitchFamily="34" charset="-122"/>
                        </a:rPr>
                        <a:t>误差</a:t>
                      </a:r>
                    </a:p>
                  </a:txBody>
                  <a:tcPr anchor="ctr"/>
                </a:tc>
                <a:tc>
                  <a:txBody>
                    <a:bodyPr/>
                    <a:lstStyle/>
                    <a:p>
                      <a:pPr algn="ctr"/>
                      <a:r>
                        <a:rPr lang="en-US" altLang="zh-CN" sz="1200" baseline="0" dirty="0" smtClean="0">
                          <a:latin typeface="微软雅黑" panose="020B0503020204020204" pitchFamily="34" charset="-122"/>
                          <a:ea typeface="微软雅黑" panose="020B0503020204020204" pitchFamily="34" charset="-122"/>
                        </a:rPr>
                        <a:t>±2%</a:t>
                      </a:r>
                    </a:p>
                  </a:txBody>
                  <a:tcPr anchor="ctr"/>
                </a:tc>
              </a:tr>
              <a:tr h="180588">
                <a:tc>
                  <a:txBody>
                    <a:bodyPr/>
                    <a:lstStyle/>
                    <a:p>
                      <a:pPr algn="ctr"/>
                      <a:r>
                        <a:rPr lang="zh-CN" altLang="en-US" sz="1200" baseline="0" dirty="0" smtClean="0">
                          <a:latin typeface="微软雅黑" panose="020B0503020204020204" pitchFamily="34" charset="-122"/>
                          <a:ea typeface="微软雅黑" panose="020B0503020204020204" pitchFamily="34" charset="-122"/>
                        </a:rPr>
                        <a:t>分辨率</a:t>
                      </a:r>
                    </a:p>
                  </a:txBody>
                  <a:tcPr anchor="ctr"/>
                </a:tc>
                <a:tc>
                  <a:txBody>
                    <a:bodyPr/>
                    <a:lstStyle/>
                    <a:p>
                      <a:pPr algn="ctr"/>
                      <a:r>
                        <a:rPr lang="en-US" altLang="zh-CN" sz="1200" baseline="0" dirty="0" smtClean="0">
                          <a:latin typeface="微软雅黑" panose="020B0503020204020204" pitchFamily="34" charset="-122"/>
                          <a:ea typeface="微软雅黑" panose="020B0503020204020204" pitchFamily="34" charset="-122"/>
                        </a:rPr>
                        <a:t>0.1hPa</a:t>
                      </a:r>
                    </a:p>
                  </a:txBody>
                  <a:tcPr anchor="ctr"/>
                </a:tc>
                <a:tc>
                  <a:txBody>
                    <a:bodyPr/>
                    <a:lstStyle/>
                    <a:p>
                      <a:pPr algn="ctr"/>
                      <a:endParaRPr lang="zh-CN" altLang="en-US" sz="1200" baseline="0" dirty="0" smtClean="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1200" baseline="0" dirty="0" smtClean="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1200" baseline="0" dirty="0" smtClean="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1200" baseline="0" dirty="0" smtClean="0">
                        <a:latin typeface="微软雅黑" panose="020B0503020204020204" pitchFamily="34" charset="-122"/>
                        <a:ea typeface="微软雅黑" panose="020B0503020204020204" pitchFamily="34" charset="-122"/>
                      </a:endParaRPr>
                    </a:p>
                  </a:txBody>
                  <a:tcPr anchor="ctr"/>
                </a:tc>
              </a:tr>
              <a:tr h="180588">
                <a:tc>
                  <a:txBody>
                    <a:bodyPr/>
                    <a:lstStyle/>
                    <a:p>
                      <a:pPr algn="ctr"/>
                      <a:r>
                        <a:rPr lang="zh-CN" altLang="en-US" sz="1200" baseline="0" dirty="0" smtClean="0">
                          <a:latin typeface="微软雅黑" panose="020B0503020204020204" pitchFamily="34" charset="-122"/>
                          <a:ea typeface="微软雅黑" panose="020B0503020204020204" pitchFamily="34" charset="-122"/>
                        </a:rPr>
                        <a:t>传感器精度</a:t>
                      </a:r>
                    </a:p>
                  </a:txBody>
                  <a:tcPr anchor="ctr"/>
                </a:tc>
                <a:tc>
                  <a:txBody>
                    <a:bodyPr/>
                    <a:lstStyle/>
                    <a:p>
                      <a:pPr algn="ctr"/>
                      <a:r>
                        <a:rPr lang="en-US" altLang="zh-CN" sz="1200" baseline="0" dirty="0" smtClean="0">
                          <a:latin typeface="微软雅黑" panose="020B0503020204020204" pitchFamily="34" charset="-122"/>
                          <a:ea typeface="微软雅黑" panose="020B0503020204020204" pitchFamily="34" charset="-122"/>
                        </a:rPr>
                        <a:t>± 0.1hPa</a:t>
                      </a:r>
                    </a:p>
                  </a:txBody>
                  <a:tcPr anchor="ctr"/>
                </a:tc>
                <a:tc>
                  <a:txBody>
                    <a:bodyPr/>
                    <a:lstStyle/>
                    <a:p>
                      <a:pPr algn="ctr"/>
                      <a:endParaRPr lang="zh-CN" altLang="en-US" sz="1200" baseline="0" dirty="0" smtClean="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1200" baseline="0" dirty="0" smtClean="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1200" baseline="0" dirty="0" smtClean="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1200" baseline="0" dirty="0" smtClean="0">
                        <a:latin typeface="微软雅黑" panose="020B0503020204020204" pitchFamily="34" charset="-122"/>
                        <a:ea typeface="微软雅黑" panose="020B0503020204020204" pitchFamily="34" charset="-122"/>
                      </a:endParaRPr>
                    </a:p>
                  </a:txBody>
                  <a:tcPr anchor="ctr"/>
                </a:tc>
              </a:tr>
              <a:tr h="180588">
                <a:tc>
                  <a:txBody>
                    <a:bodyPr/>
                    <a:lstStyle/>
                    <a:p>
                      <a:pPr algn="ctr"/>
                      <a:r>
                        <a:rPr lang="zh-CN" altLang="en-US" sz="1200" baseline="0" dirty="0" smtClean="0">
                          <a:latin typeface="微软雅黑" panose="020B0503020204020204" pitchFamily="34" charset="-122"/>
                          <a:ea typeface="微软雅黑" panose="020B0503020204020204" pitchFamily="34" charset="-122"/>
                        </a:rPr>
                        <a:t>单位</a:t>
                      </a:r>
                    </a:p>
                  </a:txBody>
                  <a:tcPr anchor="ctr"/>
                </a:tc>
                <a:tc>
                  <a:txBody>
                    <a:bodyPr/>
                    <a:lstStyle/>
                    <a:p>
                      <a:pPr algn="ctr"/>
                      <a:r>
                        <a:rPr lang="en-US" altLang="zh-CN" sz="1200" baseline="0" dirty="0" err="1" smtClean="0">
                          <a:latin typeface="微软雅黑" panose="020B0503020204020204" pitchFamily="34" charset="-122"/>
                          <a:ea typeface="微软雅黑" panose="020B0503020204020204" pitchFamily="34" charset="-122"/>
                        </a:rPr>
                        <a:t>hPa</a:t>
                      </a:r>
                    </a:p>
                  </a:txBody>
                  <a:tcPr anchor="ctr"/>
                </a:tc>
                <a:tc>
                  <a:txBody>
                    <a:bodyPr/>
                    <a:lstStyle/>
                    <a:p>
                      <a:pPr algn="ctr"/>
                      <a:endParaRPr lang="zh-CN" altLang="en-US" sz="1200" baseline="0" dirty="0" smtClean="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1200" baseline="0" dirty="0" smtClean="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1200" baseline="0" dirty="0" smtClean="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1200" baseline="0" dirty="0" smtClean="0">
                        <a:latin typeface="微软雅黑" panose="020B0503020204020204" pitchFamily="34" charset="-122"/>
                        <a:ea typeface="微软雅黑" panose="020B0503020204020204" pitchFamily="34" charset="-122"/>
                      </a:endParaRPr>
                    </a:p>
                  </a:txBody>
                  <a:tcPr anchor="ctr"/>
                </a:tc>
              </a:tr>
            </a:tbl>
          </a:graphicData>
        </a:graphic>
      </p:graphicFrame>
      <p:sp>
        <p:nvSpPr>
          <p:cNvPr id="35" name="矩形 34"/>
          <p:cNvSpPr/>
          <p:nvPr/>
        </p:nvSpPr>
        <p:spPr>
          <a:xfrm>
            <a:off x="8234066" y="1104616"/>
            <a:ext cx="528320" cy="758825"/>
          </a:xfrm>
          <a:prstGeom prst="rect">
            <a:avLst/>
          </a:prstGeom>
          <a:noFill/>
          <a:ln w="34925">
            <a:solidFill>
              <a:srgbClr val="CED1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组合 27"/>
          <p:cNvGrpSpPr/>
          <p:nvPr/>
        </p:nvGrpSpPr>
        <p:grpSpPr>
          <a:xfrm>
            <a:off x="8375058" y="1223200"/>
            <a:ext cx="5879463" cy="589441"/>
            <a:chOff x="876937" y="2070100"/>
            <a:chExt cx="5879463" cy="457200"/>
          </a:xfrm>
        </p:grpSpPr>
        <p:sp>
          <p:nvSpPr>
            <p:cNvPr id="37" name="任意多边形 36"/>
            <p:cNvSpPr/>
            <p:nvPr/>
          </p:nvSpPr>
          <p:spPr>
            <a:xfrm>
              <a:off x="966644" y="2070100"/>
              <a:ext cx="5789756" cy="457200"/>
            </a:xfrm>
            <a:custGeom>
              <a:avLst/>
              <a:gdLst>
                <a:gd name="connsiteX0" fmla="*/ 0 w 5789756"/>
                <a:gd name="connsiteY0" fmla="*/ 0 h 457200"/>
                <a:gd name="connsiteX1" fmla="*/ 5789756 w 5789756"/>
                <a:gd name="connsiteY1" fmla="*/ 0 h 457200"/>
                <a:gd name="connsiteX2" fmla="*/ 5789756 w 5789756"/>
                <a:gd name="connsiteY2" fmla="*/ 457200 h 457200"/>
                <a:gd name="connsiteX3" fmla="*/ 93428 w 578975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5789756" h="457200">
                  <a:moveTo>
                    <a:pt x="0" y="0"/>
                  </a:moveTo>
                  <a:lnTo>
                    <a:pt x="5789756" y="0"/>
                  </a:lnTo>
                  <a:lnTo>
                    <a:pt x="5789756" y="457200"/>
                  </a:lnTo>
                  <a:lnTo>
                    <a:pt x="93428" y="457200"/>
                  </a:lnTo>
                  <a:close/>
                </a:path>
              </a:pathLst>
            </a:cu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任意多边形 37"/>
            <p:cNvSpPr/>
            <p:nvPr/>
          </p:nvSpPr>
          <p:spPr>
            <a:xfrm>
              <a:off x="876937" y="2070100"/>
              <a:ext cx="145501" cy="457200"/>
            </a:xfrm>
            <a:custGeom>
              <a:avLst/>
              <a:gdLst>
                <a:gd name="connsiteX0" fmla="*/ 0 w 145501"/>
                <a:gd name="connsiteY0" fmla="*/ 0 h 457200"/>
                <a:gd name="connsiteX1" fmla="*/ 45763 w 145501"/>
                <a:gd name="connsiteY1" fmla="*/ 0 h 457200"/>
                <a:gd name="connsiteX2" fmla="*/ 145501 w 145501"/>
                <a:gd name="connsiteY2" fmla="*/ 457200 h 457200"/>
                <a:gd name="connsiteX3" fmla="*/ 0 w 145501"/>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145501" h="457200">
                  <a:moveTo>
                    <a:pt x="0" y="0"/>
                  </a:moveTo>
                  <a:lnTo>
                    <a:pt x="45763" y="0"/>
                  </a:lnTo>
                  <a:lnTo>
                    <a:pt x="145501" y="457200"/>
                  </a:lnTo>
                  <a:lnTo>
                    <a:pt x="0" y="457200"/>
                  </a:lnTo>
                  <a:close/>
                </a:path>
              </a:pathLst>
            </a:custGeom>
            <a:solidFill>
              <a:srgbClr val="F39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文本框 30"/>
          <p:cNvSpPr txBox="1"/>
          <p:nvPr/>
        </p:nvSpPr>
        <p:spPr>
          <a:xfrm>
            <a:off x="8725578" y="1321154"/>
            <a:ext cx="5147288" cy="400110"/>
          </a:xfrm>
          <a:prstGeom prst="rect">
            <a:avLst/>
          </a:prstGeom>
          <a:noFill/>
        </p:spPr>
        <p:txBody>
          <a:bodyPr wrap="square" rtlCol="0">
            <a:spAutoFit/>
          </a:bodyPr>
          <a:lstStyle/>
          <a:p>
            <a:pPr algn="ctr"/>
            <a:r>
              <a:rPr lang="zh-CN" altLang="en-US" sz="2000" b="1" kern="5000" dirty="0" smtClean="0">
                <a:solidFill>
                  <a:schemeClr val="bg1"/>
                </a:solidFill>
                <a:latin typeface="微软雅黑" panose="020B0503020204020204" pitchFamily="34" charset="-122"/>
                <a:ea typeface="微软雅黑" panose="020B0503020204020204" pitchFamily="34" charset="-122"/>
                <a:sym typeface="+mn-ea"/>
              </a:rPr>
              <a:t>视频监控</a:t>
            </a:r>
            <a:endParaRPr lang="en-US" altLang="zh-CN" sz="2000" b="1" kern="5000" dirty="0">
              <a:solidFill>
                <a:schemeClr val="bg1"/>
              </a:solidFill>
              <a:latin typeface="微软雅黑" panose="020B0503020204020204" pitchFamily="34" charset="-122"/>
              <a:ea typeface="微软雅黑" panose="020B0503020204020204" pitchFamily="34" charset="-122"/>
              <a:sym typeface="+mn-ea"/>
            </a:endParaRPr>
          </a:p>
        </p:txBody>
      </p:sp>
      <p:sp>
        <p:nvSpPr>
          <p:cNvPr id="40" name="TextBox 39"/>
          <p:cNvSpPr txBox="1"/>
          <p:nvPr/>
        </p:nvSpPr>
        <p:spPr>
          <a:xfrm>
            <a:off x="8105917" y="2011623"/>
            <a:ext cx="6332561" cy="1126462"/>
          </a:xfrm>
          <a:prstGeom prst="rect">
            <a:avLst/>
          </a:prstGeom>
          <a:noFill/>
        </p:spPr>
        <p:txBody>
          <a:bodyPr wrap="square" rtlCol="0">
            <a:spAutoFit/>
          </a:bodyPr>
          <a:lstStyle/>
          <a:p>
            <a:pPr>
              <a:lnSpc>
                <a:spcPct val="120000"/>
              </a:lnSpc>
              <a:spcAft>
                <a:spcPts val="600"/>
              </a:spcAft>
            </a:pPr>
            <a:r>
              <a:rPr lang="zh-CN" altLang="zh-CN" sz="1400" dirty="0" smtClean="0">
                <a:solidFill>
                  <a:srgbClr val="5F5F5F"/>
                </a:solidFill>
                <a:latin typeface="微软雅黑" panose="020B0503020204020204" pitchFamily="34" charset="-122"/>
                <a:ea typeface="微软雅黑" panose="020B0503020204020204" pitchFamily="34" charset="-122"/>
              </a:rPr>
              <a:t>视频监控由华为</a:t>
            </a:r>
            <a:r>
              <a:rPr lang="en-US" altLang="zh-CN" sz="1400" dirty="0" smtClean="0">
                <a:solidFill>
                  <a:srgbClr val="5F5F5F"/>
                </a:solidFill>
                <a:latin typeface="微软雅黑" panose="020B0503020204020204" pitchFamily="34" charset="-122"/>
                <a:ea typeface="微软雅黑" panose="020B0503020204020204" pitchFamily="34" charset="-122"/>
              </a:rPr>
              <a:t>VCN500</a:t>
            </a:r>
            <a:r>
              <a:rPr lang="zh-CN" altLang="zh-CN" sz="1400" dirty="0" smtClean="0">
                <a:solidFill>
                  <a:srgbClr val="5F5F5F"/>
                </a:solidFill>
                <a:latin typeface="微软雅黑" panose="020B0503020204020204" pitchFamily="34" charset="-122"/>
                <a:ea typeface="微软雅黑" panose="020B0503020204020204" pitchFamily="34" charset="-122"/>
              </a:rPr>
              <a:t>和</a:t>
            </a:r>
            <a:r>
              <a:rPr lang="en-US" altLang="zh-CN" sz="1400" dirty="0" smtClean="0">
                <a:solidFill>
                  <a:srgbClr val="5F5F5F"/>
                </a:solidFill>
                <a:latin typeface="微软雅黑" panose="020B0503020204020204" pitchFamily="34" charset="-122"/>
                <a:ea typeface="微软雅黑" panose="020B0503020204020204" pitchFamily="34" charset="-122"/>
              </a:rPr>
              <a:t>IPC6625-Z30-P</a:t>
            </a:r>
            <a:r>
              <a:rPr lang="zh-CN" altLang="zh-CN" sz="1400" dirty="0" smtClean="0">
                <a:solidFill>
                  <a:srgbClr val="5F5F5F"/>
                </a:solidFill>
                <a:latin typeface="微软雅黑" panose="020B0503020204020204" pitchFamily="34" charset="-122"/>
                <a:ea typeface="微软雅黑" panose="020B0503020204020204" pitchFamily="34" charset="-122"/>
              </a:rPr>
              <a:t>组成。华为</a:t>
            </a:r>
            <a:r>
              <a:rPr lang="en-US" altLang="zh-CN" sz="1400" dirty="0" smtClean="0">
                <a:solidFill>
                  <a:srgbClr val="5F5F5F"/>
                </a:solidFill>
                <a:latin typeface="微软雅黑" panose="020B0503020204020204" pitchFamily="34" charset="-122"/>
                <a:ea typeface="微软雅黑" panose="020B0503020204020204" pitchFamily="34" charset="-122"/>
              </a:rPr>
              <a:t>VCN500</a:t>
            </a:r>
            <a:r>
              <a:rPr lang="zh-CN" altLang="zh-CN" sz="1400" dirty="0" smtClean="0">
                <a:solidFill>
                  <a:srgbClr val="5F5F5F"/>
                </a:solidFill>
                <a:latin typeface="微软雅黑" panose="020B0503020204020204" pitchFamily="34" charset="-122"/>
                <a:ea typeface="微软雅黑" panose="020B0503020204020204" pitchFamily="34" charset="-122"/>
              </a:rPr>
              <a:t>提供可靠的视频存储和嵌入式虚拟机。摄像机采用基站专用铝合金，视窗自洁净镀膜，全面防水防尘，提供稳定和清晰的视频，较少的带宽消耗的</a:t>
            </a:r>
            <a:r>
              <a:rPr lang="en-US" altLang="zh-CN" sz="1400" dirty="0" smtClean="0">
                <a:solidFill>
                  <a:srgbClr val="5F5F5F"/>
                </a:solidFill>
                <a:latin typeface="微软雅黑" panose="020B0503020204020204" pitchFamily="34" charset="-122"/>
                <a:ea typeface="微软雅黑" panose="020B0503020204020204" pitchFamily="34" charset="-122"/>
              </a:rPr>
              <a:t>H.265</a:t>
            </a:r>
            <a:r>
              <a:rPr lang="zh-CN" altLang="zh-CN" sz="1400" dirty="0" smtClean="0">
                <a:solidFill>
                  <a:srgbClr val="5F5F5F"/>
                </a:solidFill>
                <a:latin typeface="微软雅黑" panose="020B0503020204020204" pitchFamily="34" charset="-122"/>
                <a:ea typeface="微软雅黑" panose="020B0503020204020204" pitchFamily="34" charset="-122"/>
              </a:rPr>
              <a:t>压缩协议，优先画面流畅，动态调整码率。平抑码流峰值，减少突发对网络影响。</a:t>
            </a:r>
            <a:endParaRPr lang="zh-CN" altLang="en-US" sz="1400" dirty="0" smtClean="0">
              <a:solidFill>
                <a:srgbClr val="5F5F5F"/>
              </a:solidFill>
              <a:latin typeface="微软雅黑" panose="020B0503020204020204" pitchFamily="34" charset="-122"/>
              <a:ea typeface="微软雅黑" panose="020B0503020204020204" pitchFamily="34" charset="-122"/>
            </a:endParaRPr>
          </a:p>
        </p:txBody>
      </p:sp>
      <p:sp>
        <p:nvSpPr>
          <p:cNvPr id="41" name="矩形 40"/>
          <p:cNvSpPr/>
          <p:nvPr/>
        </p:nvSpPr>
        <p:spPr>
          <a:xfrm>
            <a:off x="8138533" y="3301883"/>
            <a:ext cx="528320" cy="758825"/>
          </a:xfrm>
          <a:prstGeom prst="rect">
            <a:avLst/>
          </a:prstGeom>
          <a:noFill/>
          <a:ln w="34925">
            <a:solidFill>
              <a:srgbClr val="CED1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组合 41"/>
          <p:cNvGrpSpPr/>
          <p:nvPr/>
        </p:nvGrpSpPr>
        <p:grpSpPr>
          <a:xfrm>
            <a:off x="8279525" y="3420467"/>
            <a:ext cx="5879463" cy="589441"/>
            <a:chOff x="876937" y="2070100"/>
            <a:chExt cx="5879463" cy="457200"/>
          </a:xfrm>
        </p:grpSpPr>
        <p:sp>
          <p:nvSpPr>
            <p:cNvPr id="43" name="任意多边形 42"/>
            <p:cNvSpPr/>
            <p:nvPr/>
          </p:nvSpPr>
          <p:spPr>
            <a:xfrm>
              <a:off x="966644" y="2070100"/>
              <a:ext cx="5789756" cy="457200"/>
            </a:xfrm>
            <a:custGeom>
              <a:avLst/>
              <a:gdLst>
                <a:gd name="connsiteX0" fmla="*/ 0 w 5789756"/>
                <a:gd name="connsiteY0" fmla="*/ 0 h 457200"/>
                <a:gd name="connsiteX1" fmla="*/ 5789756 w 5789756"/>
                <a:gd name="connsiteY1" fmla="*/ 0 h 457200"/>
                <a:gd name="connsiteX2" fmla="*/ 5789756 w 5789756"/>
                <a:gd name="connsiteY2" fmla="*/ 457200 h 457200"/>
                <a:gd name="connsiteX3" fmla="*/ 93428 w 578975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5789756" h="457200">
                  <a:moveTo>
                    <a:pt x="0" y="0"/>
                  </a:moveTo>
                  <a:lnTo>
                    <a:pt x="5789756" y="0"/>
                  </a:lnTo>
                  <a:lnTo>
                    <a:pt x="5789756" y="457200"/>
                  </a:lnTo>
                  <a:lnTo>
                    <a:pt x="93428" y="457200"/>
                  </a:lnTo>
                  <a:close/>
                </a:path>
              </a:pathLst>
            </a:cu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任意多边形 43"/>
            <p:cNvSpPr/>
            <p:nvPr/>
          </p:nvSpPr>
          <p:spPr>
            <a:xfrm>
              <a:off x="876937" y="2070100"/>
              <a:ext cx="145501" cy="457200"/>
            </a:xfrm>
            <a:custGeom>
              <a:avLst/>
              <a:gdLst>
                <a:gd name="connsiteX0" fmla="*/ 0 w 145501"/>
                <a:gd name="connsiteY0" fmla="*/ 0 h 457200"/>
                <a:gd name="connsiteX1" fmla="*/ 45763 w 145501"/>
                <a:gd name="connsiteY1" fmla="*/ 0 h 457200"/>
                <a:gd name="connsiteX2" fmla="*/ 145501 w 145501"/>
                <a:gd name="connsiteY2" fmla="*/ 457200 h 457200"/>
                <a:gd name="connsiteX3" fmla="*/ 0 w 145501"/>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145501" h="457200">
                  <a:moveTo>
                    <a:pt x="0" y="0"/>
                  </a:moveTo>
                  <a:lnTo>
                    <a:pt x="45763" y="0"/>
                  </a:lnTo>
                  <a:lnTo>
                    <a:pt x="145501" y="457200"/>
                  </a:lnTo>
                  <a:lnTo>
                    <a:pt x="0" y="457200"/>
                  </a:lnTo>
                  <a:close/>
                </a:path>
              </a:pathLst>
            </a:custGeom>
            <a:solidFill>
              <a:srgbClr val="F39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文本框 30"/>
          <p:cNvSpPr txBox="1"/>
          <p:nvPr/>
        </p:nvSpPr>
        <p:spPr>
          <a:xfrm>
            <a:off x="8807845" y="3515132"/>
            <a:ext cx="5351143" cy="400110"/>
          </a:xfrm>
          <a:prstGeom prst="rect">
            <a:avLst/>
          </a:prstGeom>
          <a:noFill/>
        </p:spPr>
        <p:txBody>
          <a:bodyPr wrap="square" rtlCol="0">
            <a:spAutoFit/>
          </a:bodyPr>
          <a:lstStyle/>
          <a:p>
            <a:r>
              <a:rPr lang="zh-CN" altLang="en-US" sz="2000" b="1" kern="5000" dirty="0" smtClean="0">
                <a:solidFill>
                  <a:schemeClr val="bg1"/>
                </a:solidFill>
                <a:latin typeface="微软雅黑" panose="020B0503020204020204" pitchFamily="34" charset="-122"/>
                <a:ea typeface="微软雅黑" panose="020B0503020204020204" pitchFamily="34" charset="-122"/>
                <a:sym typeface="+mn-ea"/>
              </a:rPr>
              <a:t>摄像头</a:t>
            </a:r>
            <a:endParaRPr lang="zh-CN" altLang="en-US" sz="2000" b="1" kern="5000" dirty="0">
              <a:solidFill>
                <a:schemeClr val="bg1"/>
              </a:solidFill>
              <a:latin typeface="微软雅黑" panose="020B0503020204020204" pitchFamily="34" charset="-122"/>
              <a:ea typeface="微软雅黑" panose="020B0503020204020204" pitchFamily="34" charset="-122"/>
              <a:sym typeface="+mn-ea"/>
            </a:endParaRPr>
          </a:p>
        </p:txBody>
      </p:sp>
      <p:sp>
        <p:nvSpPr>
          <p:cNvPr id="46" name="等腰三角形 45"/>
          <p:cNvSpPr/>
          <p:nvPr/>
        </p:nvSpPr>
        <p:spPr>
          <a:xfrm rot="5400000">
            <a:off x="8485431" y="3627956"/>
            <a:ext cx="202375" cy="174461"/>
          </a:xfrm>
          <a:prstGeom prst="triangle">
            <a:avLst/>
          </a:prstGeom>
          <a:solidFill>
            <a:srgbClr val="F39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5"/>
          <p:cNvSpPr txBox="1"/>
          <p:nvPr/>
        </p:nvSpPr>
        <p:spPr>
          <a:xfrm>
            <a:off x="8261411" y="4797327"/>
            <a:ext cx="4401185" cy="1384995"/>
          </a:xfrm>
          <a:prstGeom prst="rect">
            <a:avLst/>
          </a:prstGeom>
          <a:noFill/>
        </p:spPr>
        <p:txBody>
          <a:bodyPr wrap="square" rtlCol="0">
            <a:spAutoFit/>
          </a:bodyPr>
          <a:lstStyle>
            <a:defPPr>
              <a:defRPr lang="en-US"/>
            </a:defPPr>
            <a:lvl1pPr indent="0">
              <a:lnSpc>
                <a:spcPct val="120000"/>
              </a:lnSpc>
              <a:buFont typeface="Arial" panose="020B0604020202020204" pitchFamily="34" charset="0"/>
              <a:buNone/>
              <a:defRPr sz="1400">
                <a:solidFill>
                  <a:schemeClr val="tx1">
                    <a:lumMod val="65000"/>
                    <a:lumOff val="35000"/>
                  </a:schemeClr>
                </a:solidFill>
                <a:latin typeface="思源黑体 CN Medium" panose="020B0600000000000000" charset="-122"/>
                <a:ea typeface="思源黑体 CN Medium" panose="020B0600000000000000" charset="-122"/>
              </a:defRPr>
            </a:lvl1pPr>
          </a:lstStyle>
          <a:p>
            <a:r>
              <a:rPr lang="zh-CN" altLang="en-US" dirty="0">
                <a:solidFill>
                  <a:srgbClr val="5F5F5F"/>
                </a:solidFill>
                <a:latin typeface="微软雅黑" panose="020B0503020204020204" pitchFamily="34" charset="-122"/>
                <a:ea typeface="微软雅黑" panose="020B0503020204020204" pitchFamily="34" charset="-122"/>
              </a:rPr>
              <a:t>视频监控是智慧城市安全防范的重要组成部分。视频监控以其直观、准确、及时和信息内容丰富而广泛应用于许多场合。</a:t>
            </a:r>
          </a:p>
          <a:p>
            <a:r>
              <a:rPr lang="zh-CN" altLang="en-US" dirty="0">
                <a:solidFill>
                  <a:srgbClr val="5F5F5F"/>
                </a:solidFill>
                <a:latin typeface="微软雅黑" panose="020B0503020204020204" pitchFamily="34" charset="-122"/>
                <a:ea typeface="微软雅黑" panose="020B0503020204020204" pitchFamily="34" charset="-122"/>
              </a:rPr>
              <a:t>而摄像头是视频监控系统最核心的设备，清晰、稳定的摄像质量是视频监控系统的基本保证。</a:t>
            </a:r>
          </a:p>
        </p:txBody>
      </p:sp>
      <p:sp>
        <p:nvSpPr>
          <p:cNvPr id="48" name="等腰三角形 47"/>
          <p:cNvSpPr/>
          <p:nvPr/>
        </p:nvSpPr>
        <p:spPr>
          <a:xfrm rot="5400000">
            <a:off x="8240075" y="4372268"/>
            <a:ext cx="309372" cy="266700"/>
          </a:xfrm>
          <a:prstGeom prst="triangle">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文本框 67"/>
          <p:cNvSpPr txBox="1"/>
          <p:nvPr/>
        </p:nvSpPr>
        <p:spPr>
          <a:xfrm>
            <a:off x="8574373" y="4333569"/>
            <a:ext cx="1562100" cy="338554"/>
          </a:xfrm>
          <a:prstGeom prst="rect">
            <a:avLst/>
          </a:prstGeom>
          <a:noFill/>
        </p:spPr>
        <p:txBody>
          <a:bodyPr wrap="square" rtlCol="0">
            <a:spAutoFit/>
          </a:bodyPr>
          <a:lstStyle/>
          <a:p>
            <a:r>
              <a:rPr lang="zh-CN" altLang="en-US" sz="1600" b="1" dirty="0" smtClean="0">
                <a:solidFill>
                  <a:srgbClr val="036EB8"/>
                </a:solidFill>
                <a:latin typeface="微软雅黑" panose="020B0503020204020204" pitchFamily="34" charset="-122"/>
                <a:ea typeface="微软雅黑" panose="020B0503020204020204" pitchFamily="34" charset="-122"/>
              </a:rPr>
              <a:t>概述</a:t>
            </a:r>
            <a:endParaRPr lang="en-US" sz="1600" b="1" dirty="0">
              <a:solidFill>
                <a:srgbClr val="036EB8"/>
              </a:solidFill>
              <a:latin typeface="微软雅黑" panose="020B0503020204020204" pitchFamily="34" charset="-122"/>
              <a:ea typeface="微软雅黑" panose="020B0503020204020204" pitchFamily="34" charset="-122"/>
            </a:endParaRPr>
          </a:p>
        </p:txBody>
      </p:sp>
      <p:sp>
        <p:nvSpPr>
          <p:cNvPr id="50" name="等腰三角形 49"/>
          <p:cNvSpPr/>
          <p:nvPr/>
        </p:nvSpPr>
        <p:spPr>
          <a:xfrm rot="5400000">
            <a:off x="8240075" y="6317332"/>
            <a:ext cx="309372" cy="266700"/>
          </a:xfrm>
          <a:prstGeom prst="triangle">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文本框 70"/>
          <p:cNvSpPr txBox="1"/>
          <p:nvPr/>
        </p:nvSpPr>
        <p:spPr>
          <a:xfrm>
            <a:off x="8574373" y="6278633"/>
            <a:ext cx="1562100" cy="338554"/>
          </a:xfrm>
          <a:prstGeom prst="rect">
            <a:avLst/>
          </a:prstGeom>
          <a:noFill/>
        </p:spPr>
        <p:txBody>
          <a:bodyPr wrap="square" rtlCol="0">
            <a:spAutoFit/>
          </a:bodyPr>
          <a:lstStyle/>
          <a:p>
            <a:r>
              <a:rPr lang="zh-CN" altLang="en-US" sz="1600" b="1" dirty="0" smtClean="0">
                <a:solidFill>
                  <a:srgbClr val="036EB8"/>
                </a:solidFill>
                <a:latin typeface="微软雅黑" panose="020B0503020204020204" pitchFamily="34" charset="-122"/>
                <a:ea typeface="微软雅黑" panose="020B0503020204020204" pitchFamily="34" charset="-122"/>
              </a:rPr>
              <a:t>产品特色</a:t>
            </a:r>
            <a:endParaRPr lang="en-US" sz="1600" b="1" dirty="0">
              <a:solidFill>
                <a:srgbClr val="036EB8"/>
              </a:solidFill>
              <a:latin typeface="微软雅黑" panose="020B0503020204020204" pitchFamily="34" charset="-122"/>
              <a:ea typeface="微软雅黑" panose="020B0503020204020204" pitchFamily="34" charset="-122"/>
            </a:endParaRPr>
          </a:p>
        </p:txBody>
      </p:sp>
      <p:sp>
        <p:nvSpPr>
          <p:cNvPr id="52" name="TextBox 8"/>
          <p:cNvSpPr txBox="1"/>
          <p:nvPr/>
        </p:nvSpPr>
        <p:spPr>
          <a:xfrm>
            <a:off x="8283472" y="6749227"/>
            <a:ext cx="5492115" cy="2936188"/>
          </a:xfrm>
          <a:prstGeom prst="rect">
            <a:avLst/>
          </a:prstGeom>
          <a:noFill/>
        </p:spPr>
        <p:txBody>
          <a:bodyPr wrap="square" rtlCol="0">
            <a:spAutoFit/>
          </a:bodyPr>
          <a:lstStyle>
            <a:defPPr>
              <a:defRPr lang="en-US"/>
            </a:defPPr>
            <a:lvl1pPr indent="0">
              <a:lnSpc>
                <a:spcPct val="120000"/>
              </a:lnSpc>
              <a:buFont typeface="Arial" panose="020B0604020202020204" pitchFamily="34" charset="0"/>
              <a:buNone/>
              <a:defRPr sz="1400">
                <a:solidFill>
                  <a:schemeClr val="tx1">
                    <a:lumMod val="65000"/>
                    <a:lumOff val="35000"/>
                  </a:schemeClr>
                </a:solidFill>
                <a:latin typeface="思源黑体 CN Medium" panose="020B0600000000000000" charset="-122"/>
                <a:ea typeface="思源黑体 CN Medium" panose="020B0600000000000000" charset="-122"/>
              </a:defRPr>
            </a:lvl1pPr>
          </a:lstStyle>
          <a:p>
            <a:r>
              <a:rPr lang="en-US" altLang="zh-CN" dirty="0" smtClean="0">
                <a:solidFill>
                  <a:srgbClr val="5F5F5F"/>
                </a:solidFill>
                <a:latin typeface="微软雅黑" panose="020B0503020204020204" pitchFamily="34" charset="-122"/>
                <a:ea typeface="微软雅黑" panose="020B0503020204020204" pitchFamily="34" charset="-122"/>
              </a:rPr>
              <a:t>1. </a:t>
            </a:r>
            <a:r>
              <a:rPr lang="zh-CN" altLang="en-US" dirty="0" smtClean="0">
                <a:solidFill>
                  <a:srgbClr val="5F5F5F"/>
                </a:solidFill>
                <a:latin typeface="微软雅黑" panose="020B0503020204020204" pitchFamily="34" charset="-122"/>
                <a:ea typeface="微软雅黑" panose="020B0503020204020204" pitchFamily="34" charset="-122"/>
              </a:rPr>
              <a:t>支持</a:t>
            </a:r>
            <a:r>
              <a:rPr lang="en-US" altLang="zh-CN" dirty="0" smtClean="0">
                <a:solidFill>
                  <a:srgbClr val="5F5F5F"/>
                </a:solidFill>
                <a:latin typeface="微软雅黑" panose="020B0503020204020204" pitchFamily="34" charset="-122"/>
                <a:ea typeface="微软雅黑" panose="020B0503020204020204" pitchFamily="34" charset="-122"/>
              </a:rPr>
              <a:t>H.265/H.264</a:t>
            </a:r>
            <a:r>
              <a:rPr lang="zh-CN" altLang="en-US" dirty="0" smtClean="0">
                <a:solidFill>
                  <a:srgbClr val="5F5F5F"/>
                </a:solidFill>
                <a:latin typeface="微软雅黑" panose="020B0503020204020204" pitchFamily="34" charset="-122"/>
                <a:ea typeface="微软雅黑" panose="020B0503020204020204" pitchFamily="34" charset="-122"/>
              </a:rPr>
              <a:t>编码，支持双路独立</a:t>
            </a:r>
            <a:r>
              <a:rPr lang="en-US" altLang="zh-CN" dirty="0" smtClean="0">
                <a:solidFill>
                  <a:srgbClr val="5F5F5F"/>
                </a:solidFill>
                <a:latin typeface="微软雅黑" panose="020B0503020204020204" pitchFamily="34" charset="-122"/>
                <a:ea typeface="微软雅黑" panose="020B0503020204020204" pitchFamily="34" charset="-122"/>
              </a:rPr>
              <a:t>1080p</a:t>
            </a:r>
            <a:r>
              <a:rPr lang="zh-CN" altLang="en-US" dirty="0" smtClean="0">
                <a:solidFill>
                  <a:srgbClr val="5F5F5F"/>
                </a:solidFill>
                <a:latin typeface="微软雅黑" panose="020B0503020204020204" pitchFamily="34" charset="-122"/>
                <a:ea typeface="微软雅黑" panose="020B0503020204020204" pitchFamily="34" charset="-122"/>
              </a:rPr>
              <a:t>高清编码</a:t>
            </a:r>
          </a:p>
          <a:p>
            <a:r>
              <a:rPr lang="en-US" altLang="zh-CN" dirty="0" smtClean="0">
                <a:solidFill>
                  <a:srgbClr val="5F5F5F"/>
                </a:solidFill>
                <a:latin typeface="微软雅黑" panose="020B0503020204020204" pitchFamily="34" charset="-122"/>
                <a:ea typeface="微软雅黑" panose="020B0503020204020204" pitchFamily="34" charset="-122"/>
              </a:rPr>
              <a:t>2. 1080p@60fps</a:t>
            </a:r>
            <a:r>
              <a:rPr lang="zh-CN" altLang="en-US" dirty="0" smtClean="0">
                <a:solidFill>
                  <a:srgbClr val="5F5F5F"/>
                </a:solidFill>
                <a:latin typeface="微软雅黑" panose="020B0503020204020204" pitchFamily="34" charset="-122"/>
                <a:ea typeface="微软雅黑" panose="020B0503020204020204" pitchFamily="34" charset="-122"/>
              </a:rPr>
              <a:t>高帧率，捕捉运动目标更加清晰</a:t>
            </a:r>
          </a:p>
          <a:p>
            <a:r>
              <a:rPr lang="en-US" altLang="zh-CN" dirty="0" smtClean="0">
                <a:solidFill>
                  <a:srgbClr val="5F5F5F"/>
                </a:solidFill>
                <a:latin typeface="微软雅黑" panose="020B0503020204020204" pitchFamily="34" charset="-122"/>
                <a:ea typeface="微软雅黑" panose="020B0503020204020204" pitchFamily="34" charset="-122"/>
              </a:rPr>
              <a:t>3. 150</a:t>
            </a:r>
            <a:r>
              <a:rPr lang="zh-CN" altLang="en-US" dirty="0" smtClean="0">
                <a:solidFill>
                  <a:srgbClr val="5F5F5F"/>
                </a:solidFill>
                <a:latin typeface="微软雅黑" panose="020B0503020204020204" pitchFamily="34" charset="-122"/>
                <a:ea typeface="微软雅黑" panose="020B0503020204020204" pitchFamily="34" charset="-122"/>
              </a:rPr>
              <a:t>米红外照射距离，采用高效红外灯组，寿命更长</a:t>
            </a:r>
          </a:p>
          <a:p>
            <a:r>
              <a:rPr lang="en-US" altLang="zh-CN" dirty="0" smtClean="0">
                <a:solidFill>
                  <a:srgbClr val="5F5F5F"/>
                </a:solidFill>
                <a:latin typeface="微软雅黑" panose="020B0503020204020204" pitchFamily="34" charset="-122"/>
                <a:ea typeface="微软雅黑" panose="020B0503020204020204" pitchFamily="34" charset="-122"/>
              </a:rPr>
              <a:t>4. </a:t>
            </a:r>
            <a:r>
              <a:rPr lang="zh-CN" altLang="en-US" dirty="0" smtClean="0">
                <a:solidFill>
                  <a:srgbClr val="5F5F5F"/>
                </a:solidFill>
                <a:latin typeface="微软雅黑" panose="020B0503020204020204" pitchFamily="34" charset="-122"/>
                <a:ea typeface="微软雅黑" panose="020B0503020204020204" pitchFamily="34" charset="-122"/>
              </a:rPr>
              <a:t>智能红外，自适应调节红外发射功率与角度</a:t>
            </a:r>
          </a:p>
          <a:p>
            <a:r>
              <a:rPr lang="en-US" altLang="zh-CN" dirty="0" smtClean="0">
                <a:solidFill>
                  <a:srgbClr val="5F5F5F"/>
                </a:solidFill>
                <a:latin typeface="微软雅黑" panose="020B0503020204020204" pitchFamily="34" charset="-122"/>
                <a:ea typeface="微软雅黑" panose="020B0503020204020204" pitchFamily="34" charset="-122"/>
              </a:rPr>
              <a:t>5. </a:t>
            </a:r>
            <a:r>
              <a:rPr lang="zh-CN" altLang="en-US" dirty="0" smtClean="0">
                <a:solidFill>
                  <a:srgbClr val="5F5F5F"/>
                </a:solidFill>
                <a:latin typeface="微软雅黑" panose="020B0503020204020204" pitchFamily="34" charset="-122"/>
                <a:ea typeface="微软雅黑" panose="020B0503020204020204" pitchFamily="34" charset="-122"/>
              </a:rPr>
              <a:t>强光抑制，强光干扰下不丢失关键信息</a:t>
            </a:r>
          </a:p>
          <a:p>
            <a:r>
              <a:rPr lang="en-US" altLang="zh-CN" dirty="0" smtClean="0">
                <a:solidFill>
                  <a:srgbClr val="5F5F5F"/>
                </a:solidFill>
                <a:latin typeface="微软雅黑" panose="020B0503020204020204" pitchFamily="34" charset="-122"/>
                <a:ea typeface="微软雅黑" panose="020B0503020204020204" pitchFamily="34" charset="-122"/>
              </a:rPr>
              <a:t>6. 120dB</a:t>
            </a:r>
            <a:r>
              <a:rPr lang="zh-CN" altLang="en-US" dirty="0" smtClean="0">
                <a:solidFill>
                  <a:srgbClr val="5F5F5F"/>
                </a:solidFill>
                <a:latin typeface="微软雅黑" panose="020B0503020204020204" pitchFamily="34" charset="-122"/>
                <a:ea typeface="微软雅黑" panose="020B0503020204020204" pitchFamily="34" charset="-122"/>
              </a:rPr>
              <a:t>超级宽动态，强反差场景真实还原细节信息</a:t>
            </a:r>
          </a:p>
          <a:p>
            <a:r>
              <a:rPr lang="en-US" altLang="zh-CN" dirty="0" smtClean="0">
                <a:solidFill>
                  <a:srgbClr val="5F5F5F"/>
                </a:solidFill>
                <a:latin typeface="微软雅黑" panose="020B0503020204020204" pitchFamily="34" charset="-122"/>
                <a:ea typeface="微软雅黑" panose="020B0503020204020204" pitchFamily="34" charset="-122"/>
              </a:rPr>
              <a:t>7. </a:t>
            </a:r>
            <a:r>
              <a:rPr lang="zh-CN" altLang="en-US" dirty="0" smtClean="0">
                <a:solidFill>
                  <a:srgbClr val="5F5F5F"/>
                </a:solidFill>
                <a:latin typeface="微软雅黑" panose="020B0503020204020204" pitchFamily="34" charset="-122"/>
                <a:ea typeface="微软雅黑" panose="020B0503020204020204" pitchFamily="34" charset="-122"/>
              </a:rPr>
              <a:t>智能透雾，增强雾天场景下图像清晰度</a:t>
            </a:r>
          </a:p>
          <a:p>
            <a:r>
              <a:rPr lang="en-US" altLang="zh-CN" dirty="0" smtClean="0">
                <a:solidFill>
                  <a:srgbClr val="5F5F5F"/>
                </a:solidFill>
                <a:latin typeface="微软雅黑" panose="020B0503020204020204" pitchFamily="34" charset="-122"/>
                <a:ea typeface="微软雅黑" panose="020B0503020204020204" pitchFamily="34" charset="-122"/>
              </a:rPr>
              <a:t>8. </a:t>
            </a:r>
            <a:r>
              <a:rPr lang="zh-CN" altLang="en-US" dirty="0" smtClean="0">
                <a:solidFill>
                  <a:srgbClr val="5F5F5F"/>
                </a:solidFill>
                <a:latin typeface="微软雅黑" panose="020B0503020204020204" pitchFamily="34" charset="-122"/>
                <a:ea typeface="微软雅黑" panose="020B0503020204020204" pitchFamily="34" charset="-122"/>
              </a:rPr>
              <a:t>码流套餐、典型场景配置套餐及计划任务</a:t>
            </a:r>
          </a:p>
          <a:p>
            <a:r>
              <a:rPr lang="en-US" altLang="zh-CN" dirty="0" smtClean="0">
                <a:solidFill>
                  <a:srgbClr val="5F5F5F"/>
                </a:solidFill>
                <a:latin typeface="微软雅黑" panose="020B0503020204020204" pitchFamily="34" charset="-122"/>
                <a:ea typeface="微软雅黑" panose="020B0503020204020204" pitchFamily="34" charset="-122"/>
              </a:rPr>
              <a:t>9. SEC</a:t>
            </a:r>
            <a:r>
              <a:rPr lang="zh-CN" altLang="en-US" dirty="0" smtClean="0">
                <a:solidFill>
                  <a:srgbClr val="5F5F5F"/>
                </a:solidFill>
                <a:latin typeface="微软雅黑" panose="020B0503020204020204" pitchFamily="34" charset="-122"/>
                <a:ea typeface="微软雅黑" panose="020B0503020204020204" pitchFamily="34" charset="-122"/>
              </a:rPr>
              <a:t>超强纠错，</a:t>
            </a:r>
            <a:r>
              <a:rPr lang="en-US" altLang="zh-CN" dirty="0" smtClean="0">
                <a:solidFill>
                  <a:srgbClr val="5F5F5F"/>
                </a:solidFill>
                <a:latin typeface="微软雅黑" panose="020B0503020204020204" pitchFamily="34" charset="-122"/>
                <a:ea typeface="微软雅黑" panose="020B0503020204020204" pitchFamily="34" charset="-122"/>
              </a:rPr>
              <a:t>20%</a:t>
            </a:r>
            <a:r>
              <a:rPr lang="zh-CN" altLang="en-US" dirty="0" smtClean="0">
                <a:solidFill>
                  <a:srgbClr val="5F5F5F"/>
                </a:solidFill>
                <a:latin typeface="微软雅黑" panose="020B0503020204020204" pitchFamily="34" charset="-122"/>
                <a:ea typeface="微软雅黑" panose="020B0503020204020204" pitchFamily="34" charset="-122"/>
              </a:rPr>
              <a:t>网络丢包图像依然流畅</a:t>
            </a:r>
            <a:endParaRPr lang="en-US" altLang="zh-CN" dirty="0" smtClean="0">
              <a:solidFill>
                <a:srgbClr val="5F5F5F"/>
              </a:solidFill>
              <a:latin typeface="微软雅黑" panose="020B0503020204020204" pitchFamily="34" charset="-122"/>
              <a:ea typeface="微软雅黑" panose="020B0503020204020204" pitchFamily="34" charset="-122"/>
            </a:endParaRPr>
          </a:p>
          <a:p>
            <a:r>
              <a:rPr lang="en-US" altLang="zh-CN" dirty="0" smtClean="0">
                <a:solidFill>
                  <a:srgbClr val="5F5F5F"/>
                </a:solidFill>
                <a:latin typeface="微软雅黑" panose="020B0503020204020204" pitchFamily="34" charset="-122"/>
                <a:ea typeface="微软雅黑" panose="020B0503020204020204" pitchFamily="34" charset="-122"/>
              </a:rPr>
              <a:t>10. </a:t>
            </a:r>
            <a:r>
              <a:rPr lang="zh-CN" altLang="en-US" dirty="0" smtClean="0">
                <a:solidFill>
                  <a:srgbClr val="5F5F5F"/>
                </a:solidFill>
                <a:latin typeface="微软雅黑" panose="020B0503020204020204" pitchFamily="34" charset="-122"/>
                <a:ea typeface="微软雅黑" panose="020B0503020204020204" pitchFamily="34" charset="-122"/>
              </a:rPr>
              <a:t>三系统、三配置，运行更可靠、维护更便捷</a:t>
            </a:r>
          </a:p>
          <a:p>
            <a:r>
              <a:rPr lang="en-US" altLang="zh-CN" dirty="0" smtClean="0">
                <a:solidFill>
                  <a:srgbClr val="5F5F5F"/>
                </a:solidFill>
                <a:latin typeface="微软雅黑" panose="020B0503020204020204" pitchFamily="34" charset="-122"/>
                <a:ea typeface="微软雅黑" panose="020B0503020204020204" pitchFamily="34" charset="-122"/>
              </a:rPr>
              <a:t>11. </a:t>
            </a:r>
            <a:r>
              <a:rPr lang="zh-CN" altLang="en-US" dirty="0" smtClean="0">
                <a:solidFill>
                  <a:srgbClr val="5F5F5F"/>
                </a:solidFill>
                <a:latin typeface="微软雅黑" panose="020B0503020204020204" pitchFamily="34" charset="-122"/>
                <a:ea typeface="微软雅黑" panose="020B0503020204020204" pitchFamily="34" charset="-122"/>
              </a:rPr>
              <a:t>独立的温控管理单元，低温启动更加可靠</a:t>
            </a:r>
          </a:p>
        </p:txBody>
      </p:sp>
      <p:pic>
        <p:nvPicPr>
          <p:cNvPr id="53"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2741111" y="4659368"/>
            <a:ext cx="1182229" cy="147670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450" y="533399"/>
            <a:ext cx="731542" cy="144781"/>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9"/>
          <p:cNvSpPr txBox="1"/>
          <p:nvPr/>
        </p:nvSpPr>
        <p:spPr>
          <a:xfrm>
            <a:off x="657132" y="478896"/>
            <a:ext cx="358140" cy="253916"/>
          </a:xfrm>
          <a:prstGeom prst="rect">
            <a:avLst/>
          </a:prstGeom>
          <a:noFill/>
        </p:spPr>
        <p:txBody>
          <a:bodyPr wrap="square" rtlCol="0">
            <a:spAutoFit/>
          </a:bodyPr>
          <a:lstStyle/>
          <a:p>
            <a:r>
              <a:rPr lang="en-US" altLang="zh-CN" sz="1050" b="1" dirty="0" smtClean="0">
                <a:solidFill>
                  <a:srgbClr val="036EB8"/>
                </a:solidFill>
                <a:latin typeface="微软雅黑" panose="020B0503020204020204" pitchFamily="34" charset="-122"/>
                <a:ea typeface="微软雅黑" panose="020B0503020204020204" pitchFamily="34" charset="-122"/>
              </a:rPr>
              <a:t>27</a:t>
            </a:r>
            <a:endParaRPr lang="en-US" sz="1050" b="1" dirty="0">
              <a:solidFill>
                <a:srgbClr val="036EB8"/>
              </a:solidFill>
              <a:latin typeface="微软雅黑" panose="020B0503020204020204" pitchFamily="34" charset="-122"/>
              <a:ea typeface="微软雅黑" panose="020B0503020204020204" pitchFamily="34" charset="-122"/>
            </a:endParaRPr>
          </a:p>
        </p:txBody>
      </p:sp>
      <p:sp>
        <p:nvSpPr>
          <p:cNvPr id="4" name="文本框 10"/>
          <p:cNvSpPr txBox="1"/>
          <p:nvPr/>
        </p:nvSpPr>
        <p:spPr>
          <a:xfrm>
            <a:off x="866704" y="457125"/>
            <a:ext cx="1653540" cy="261610"/>
          </a:xfrm>
          <a:prstGeom prst="rect">
            <a:avLst/>
          </a:prstGeom>
          <a:noFill/>
        </p:spPr>
        <p:txBody>
          <a:bodyPr wrap="square" rtlCol="0">
            <a:spAutoFit/>
          </a:bodyPr>
          <a:lstStyle/>
          <a:p>
            <a:r>
              <a:rPr lang="zh-CN" altLang="en-US" sz="1100" b="1" dirty="0">
                <a:solidFill>
                  <a:schemeClr val="bg1">
                    <a:lumMod val="50000"/>
                  </a:schemeClr>
                </a:solidFill>
                <a:latin typeface="微软雅黑" panose="020B0503020204020204" pitchFamily="34" charset="-122"/>
                <a:ea typeface="微软雅黑" panose="020B0503020204020204" pitchFamily="34" charset="-122"/>
              </a:rPr>
              <a:t>华为智慧灯</a:t>
            </a:r>
            <a:r>
              <a:rPr lang="zh-CN" altLang="en-US" sz="1100" b="1" dirty="0" smtClean="0">
                <a:solidFill>
                  <a:schemeClr val="bg1">
                    <a:lumMod val="50000"/>
                  </a:schemeClr>
                </a:solidFill>
                <a:latin typeface="微软雅黑" panose="020B0503020204020204" pitchFamily="34" charset="-122"/>
                <a:ea typeface="微软雅黑" panose="020B0503020204020204" pitchFamily="34" charset="-122"/>
              </a:rPr>
              <a:t>杆解决方案</a:t>
            </a:r>
            <a:endParaRPr lang="en-US" sz="11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14400145" y="533399"/>
            <a:ext cx="731542" cy="144781"/>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12"/>
          <p:cNvSpPr txBox="1"/>
          <p:nvPr/>
        </p:nvSpPr>
        <p:spPr>
          <a:xfrm>
            <a:off x="12645005" y="476175"/>
            <a:ext cx="1653540" cy="261610"/>
          </a:xfrm>
          <a:prstGeom prst="rect">
            <a:avLst/>
          </a:prstGeom>
          <a:noFill/>
        </p:spPr>
        <p:txBody>
          <a:bodyPr wrap="square" rtlCol="0">
            <a:spAutoFit/>
          </a:bodyPr>
          <a:lstStyle/>
          <a:p>
            <a:r>
              <a:rPr lang="zh-CN" altLang="en-US" sz="1100" b="1" dirty="0">
                <a:solidFill>
                  <a:schemeClr val="bg1">
                    <a:lumMod val="50000"/>
                  </a:schemeClr>
                </a:solidFill>
                <a:latin typeface="微软雅黑" panose="020B0503020204020204" pitchFamily="34" charset="-122"/>
                <a:ea typeface="微软雅黑" panose="020B0503020204020204" pitchFamily="34" charset="-122"/>
              </a:rPr>
              <a:t>华为智慧灯</a:t>
            </a:r>
            <a:r>
              <a:rPr lang="zh-CN" altLang="en-US" sz="1100" b="1" dirty="0" smtClean="0">
                <a:solidFill>
                  <a:schemeClr val="bg1">
                    <a:lumMod val="50000"/>
                  </a:schemeClr>
                </a:solidFill>
                <a:latin typeface="微软雅黑" panose="020B0503020204020204" pitchFamily="34" charset="-122"/>
                <a:ea typeface="微软雅黑" panose="020B0503020204020204" pitchFamily="34" charset="-122"/>
              </a:rPr>
              <a:t>杆解决方案</a:t>
            </a:r>
            <a:endParaRPr lang="en-US" sz="11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 name="文本框 13"/>
          <p:cNvSpPr txBox="1"/>
          <p:nvPr/>
        </p:nvSpPr>
        <p:spPr>
          <a:xfrm>
            <a:off x="14088814" y="488421"/>
            <a:ext cx="358140" cy="253916"/>
          </a:xfrm>
          <a:prstGeom prst="rect">
            <a:avLst/>
          </a:prstGeom>
          <a:noFill/>
        </p:spPr>
        <p:txBody>
          <a:bodyPr wrap="square" rtlCol="0">
            <a:spAutoFit/>
          </a:bodyPr>
          <a:lstStyle/>
          <a:p>
            <a:r>
              <a:rPr lang="en-US" sz="1050" b="1" dirty="0" smtClean="0">
                <a:solidFill>
                  <a:srgbClr val="036EB8"/>
                </a:solidFill>
                <a:latin typeface="微软雅黑" panose="020B0503020204020204" pitchFamily="34" charset="-122"/>
                <a:ea typeface="微软雅黑" panose="020B0503020204020204" pitchFamily="34" charset="-122"/>
              </a:rPr>
              <a:t>28</a:t>
            </a:r>
            <a:endParaRPr lang="en-US" sz="1050" b="1" dirty="0">
              <a:solidFill>
                <a:srgbClr val="036EB8"/>
              </a:solidFill>
              <a:latin typeface="微软雅黑" panose="020B0503020204020204" pitchFamily="34" charset="-122"/>
              <a:ea typeface="微软雅黑" panose="020B0503020204020204" pitchFamily="34" charset="-122"/>
            </a:endParaRPr>
          </a:p>
        </p:txBody>
      </p:sp>
      <p:sp>
        <p:nvSpPr>
          <p:cNvPr id="28" name="矩形 27"/>
          <p:cNvSpPr/>
          <p:nvPr/>
        </p:nvSpPr>
        <p:spPr>
          <a:xfrm>
            <a:off x="859478" y="1306977"/>
            <a:ext cx="5392050" cy="609398"/>
          </a:xfrm>
          <a:prstGeom prst="rect">
            <a:avLst/>
          </a:prstGeom>
        </p:spPr>
        <p:txBody>
          <a:bodyPr wrap="square">
            <a:spAutoFit/>
          </a:bodyPr>
          <a:lstStyle/>
          <a:p>
            <a:pPr>
              <a:lnSpc>
                <a:spcPct val="120000"/>
              </a:lnSpc>
            </a:pPr>
            <a:r>
              <a:rPr lang="en-US" altLang="zh-CN" sz="1400" dirty="0" smtClean="0">
                <a:solidFill>
                  <a:srgbClr val="5F5F5F"/>
                </a:solidFill>
                <a:latin typeface="微软雅黑" panose="020B0503020204020204" pitchFamily="34" charset="-122"/>
                <a:ea typeface="微软雅黑" panose="020B0503020204020204" pitchFamily="34" charset="-122"/>
              </a:rPr>
              <a:t>12. -40℃</a:t>
            </a:r>
            <a:r>
              <a:rPr lang="zh-CN" altLang="en-US" sz="1400" dirty="0" smtClean="0">
                <a:solidFill>
                  <a:srgbClr val="5F5F5F"/>
                </a:solidFill>
                <a:latin typeface="微软雅黑" panose="020B0503020204020204" pitchFamily="34" charset="-122"/>
                <a:ea typeface="微软雅黑" panose="020B0503020204020204" pitchFamily="34" charset="-122"/>
              </a:rPr>
              <a:t>～</a:t>
            </a:r>
            <a:r>
              <a:rPr lang="en-US" altLang="zh-CN" sz="1400" dirty="0" smtClean="0">
                <a:solidFill>
                  <a:srgbClr val="5F5F5F"/>
                </a:solidFill>
                <a:latin typeface="微软雅黑" panose="020B0503020204020204" pitchFamily="34" charset="-122"/>
                <a:ea typeface="微软雅黑" panose="020B0503020204020204" pitchFamily="34" charset="-122"/>
              </a:rPr>
              <a:t>60℃</a:t>
            </a:r>
            <a:r>
              <a:rPr lang="zh-CN" altLang="en-US" sz="1400" dirty="0" smtClean="0">
                <a:solidFill>
                  <a:srgbClr val="5F5F5F"/>
                </a:solidFill>
                <a:latin typeface="微软雅黑" panose="020B0503020204020204" pitchFamily="34" charset="-122"/>
                <a:ea typeface="微软雅黑" panose="020B0503020204020204" pitchFamily="34" charset="-122"/>
              </a:rPr>
              <a:t>超宽工作温度范围</a:t>
            </a:r>
          </a:p>
          <a:p>
            <a:pPr>
              <a:lnSpc>
                <a:spcPct val="120000"/>
              </a:lnSpc>
            </a:pPr>
            <a:r>
              <a:rPr lang="en-US" altLang="zh-CN" sz="1400" dirty="0" smtClean="0">
                <a:solidFill>
                  <a:srgbClr val="5F5F5F"/>
                </a:solidFill>
                <a:latin typeface="微软雅黑" panose="020B0503020204020204" pitchFamily="34" charset="-122"/>
                <a:ea typeface="微软雅黑" panose="020B0503020204020204" pitchFamily="34" charset="-122"/>
              </a:rPr>
              <a:t>13. IP66</a:t>
            </a:r>
            <a:r>
              <a:rPr lang="zh-CN" altLang="en-US" sz="1400" dirty="0" smtClean="0">
                <a:solidFill>
                  <a:srgbClr val="5F5F5F"/>
                </a:solidFill>
                <a:latin typeface="微软雅黑" panose="020B0503020204020204" pitchFamily="34" charset="-122"/>
                <a:ea typeface="微软雅黑" panose="020B0503020204020204" pitchFamily="34" charset="-122"/>
              </a:rPr>
              <a:t>防尘防水等级，户外应用更佳可靠</a:t>
            </a:r>
          </a:p>
        </p:txBody>
      </p:sp>
      <p:sp>
        <p:nvSpPr>
          <p:cNvPr id="31" name="等腰三角形 30"/>
          <p:cNvSpPr/>
          <p:nvPr/>
        </p:nvSpPr>
        <p:spPr>
          <a:xfrm rot="5400000">
            <a:off x="834087" y="2101963"/>
            <a:ext cx="309372" cy="266700"/>
          </a:xfrm>
          <a:prstGeom prst="triangle">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文本框 21"/>
          <p:cNvSpPr txBox="1"/>
          <p:nvPr/>
        </p:nvSpPr>
        <p:spPr>
          <a:xfrm>
            <a:off x="1168385" y="2063264"/>
            <a:ext cx="1562100" cy="338554"/>
          </a:xfrm>
          <a:prstGeom prst="rect">
            <a:avLst/>
          </a:prstGeom>
          <a:noFill/>
        </p:spPr>
        <p:txBody>
          <a:bodyPr wrap="square" rtlCol="0">
            <a:spAutoFit/>
          </a:bodyPr>
          <a:lstStyle/>
          <a:p>
            <a:r>
              <a:rPr lang="zh-CN" altLang="en-US" sz="1600" b="1" dirty="0" smtClean="0">
                <a:solidFill>
                  <a:srgbClr val="036EB8"/>
                </a:solidFill>
                <a:latin typeface="微软雅黑" panose="020B0503020204020204" pitchFamily="34" charset="-122"/>
                <a:ea typeface="微软雅黑" panose="020B0503020204020204" pitchFamily="34" charset="-122"/>
              </a:rPr>
              <a:t>性能参数</a:t>
            </a:r>
            <a:endParaRPr lang="en-US" sz="1600" b="1" dirty="0">
              <a:solidFill>
                <a:srgbClr val="036EB8"/>
              </a:solidFill>
              <a:latin typeface="微软雅黑" panose="020B0503020204020204" pitchFamily="34" charset="-122"/>
              <a:ea typeface="微软雅黑" panose="020B0503020204020204" pitchFamily="34" charset="-122"/>
            </a:endParaRPr>
          </a:p>
        </p:txBody>
      </p:sp>
      <p:graphicFrame>
        <p:nvGraphicFramePr>
          <p:cNvPr id="33" name="表格 32"/>
          <p:cNvGraphicFramePr>
            <a:graphicFrameLocks noGrp="1"/>
          </p:cNvGraphicFramePr>
          <p:nvPr>
            <p:extLst>
              <p:ext uri="{D42A27DB-BD31-4B8C-83A1-F6EECF244321}">
                <p14:modId xmlns="" xmlns:p14="http://schemas.microsoft.com/office/powerpoint/2010/main" val="1408438620"/>
              </p:ext>
            </p:extLst>
          </p:nvPr>
        </p:nvGraphicFramePr>
        <p:xfrm>
          <a:off x="876302" y="2619627"/>
          <a:ext cx="5891084" cy="6514465"/>
        </p:xfrm>
        <a:graphic>
          <a:graphicData uri="http://schemas.openxmlformats.org/drawingml/2006/table">
            <a:tbl>
              <a:tblPr firstRow="1" bandRow="1">
                <a:tableStyleId>{073A0DAA-6AF3-43AB-8588-CEC1D06C72B9}</a:tableStyleId>
              </a:tblPr>
              <a:tblGrid>
                <a:gridCol w="1905513"/>
                <a:gridCol w="3985571"/>
              </a:tblGrid>
              <a:tr h="353695">
                <a:tc>
                  <a:txBody>
                    <a:bodyPr/>
                    <a:lstStyle/>
                    <a:p>
                      <a:pPr algn="ctr" rtl="0" fontAlgn="ctr"/>
                      <a:r>
                        <a:rPr lang="zh-CN" altLang="en-US" sz="1200" u="none" strike="noStrike" dirty="0">
                          <a:effectLst/>
                          <a:latin typeface="微软雅黑" panose="020B0503020204020204" pitchFamily="34" charset="-122"/>
                          <a:ea typeface="微软雅黑" panose="020B0503020204020204" pitchFamily="34" charset="-122"/>
                        </a:rPr>
                        <a:t>项目</a:t>
                      </a:r>
                    </a:p>
                  </a:txBody>
                  <a:tcPr marL="9525" marR="9525" marT="9525" marB="0" anchor="ctr">
                    <a:solidFill>
                      <a:srgbClr val="036EB8"/>
                    </a:solidFill>
                  </a:tcPr>
                </a:tc>
                <a:tc>
                  <a:txBody>
                    <a:bodyPr/>
                    <a:lstStyle/>
                    <a:p>
                      <a:pPr algn="ctr" rtl="0" fontAlgn="ctr"/>
                      <a:r>
                        <a:rPr lang="zh-CN" altLang="en-US" sz="1200" u="none" strike="noStrike" dirty="0">
                          <a:effectLst/>
                          <a:latin typeface="微软雅黑" panose="020B0503020204020204" pitchFamily="34" charset="-122"/>
                          <a:ea typeface="微软雅黑" panose="020B0503020204020204" pitchFamily="34" charset="-122"/>
                        </a:rPr>
                        <a:t>描述</a:t>
                      </a:r>
                    </a:p>
                  </a:txBody>
                  <a:tcPr marL="9525" marR="9525" marT="9525" marB="0" anchor="ctr">
                    <a:solidFill>
                      <a:srgbClr val="036EB8"/>
                    </a:solidFill>
                  </a:tcPr>
                </a:tc>
              </a:tr>
              <a:tr h="260350">
                <a:tc>
                  <a:txBody>
                    <a:bodyPr/>
                    <a:lstStyle/>
                    <a:p>
                      <a:pPr algn="ctr" rtl="0" fontAlgn="ctr"/>
                      <a:r>
                        <a:rPr lang="zh-CN" altLang="en-US" sz="1200" u="none" strike="noStrike">
                          <a:effectLst/>
                          <a:latin typeface="微软雅黑" panose="020B0503020204020204" pitchFamily="34" charset="-122"/>
                          <a:ea typeface="微软雅黑" panose="020B0503020204020204" pitchFamily="34" charset="-122"/>
                        </a:rPr>
                        <a:t>型号 </a:t>
                      </a:r>
                    </a:p>
                  </a:txBody>
                  <a:tcPr marL="9525" marR="9525" marT="9525" marB="0" anchor="ctr"/>
                </a:tc>
                <a:tc>
                  <a:txBody>
                    <a:bodyPr/>
                    <a:lstStyle/>
                    <a:p>
                      <a:pPr algn="ctr" rtl="0" fontAlgn="ctr"/>
                      <a:r>
                        <a:rPr lang="en-US" sz="1200" u="none" strike="noStrike" dirty="0" smtClean="0">
                          <a:effectLst/>
                          <a:latin typeface="微软雅黑" panose="020B0503020204020204" pitchFamily="34" charset="-122"/>
                          <a:ea typeface="微软雅黑" panose="020B0503020204020204" pitchFamily="34" charset="-122"/>
                        </a:rPr>
                        <a:t>IPC6625-Z30-P</a:t>
                      </a:r>
                      <a:endParaRPr lang="en-US" sz="1200" u="none" strike="noStrike" dirty="0">
                        <a:effectLst/>
                        <a:latin typeface="微软雅黑" panose="020B0503020204020204" pitchFamily="34" charset="-122"/>
                        <a:ea typeface="微软雅黑" panose="020B0503020204020204" pitchFamily="34" charset="-122"/>
                      </a:endParaRPr>
                    </a:p>
                  </a:txBody>
                  <a:tcPr marL="9525" marR="9525" marT="9525" marB="0" anchor="ctr"/>
                </a:tc>
              </a:tr>
              <a:tr h="260985">
                <a:tc>
                  <a:txBody>
                    <a:bodyPr/>
                    <a:lstStyle/>
                    <a:p>
                      <a:pPr algn="ctr" rtl="0" fontAlgn="ctr"/>
                      <a:r>
                        <a:rPr lang="zh-CN" altLang="en-US" sz="1200" u="none" strike="noStrike">
                          <a:effectLst/>
                          <a:latin typeface="微软雅黑" panose="020B0503020204020204" pitchFamily="34" charset="-122"/>
                          <a:ea typeface="微软雅黑" panose="020B0503020204020204" pitchFamily="34" charset="-122"/>
                        </a:rPr>
                        <a:t>图像传感器</a:t>
                      </a:r>
                    </a:p>
                  </a:txBody>
                  <a:tcPr marL="9525" marR="9525" marT="9525" marB="0" anchor="ctr"/>
                </a:tc>
                <a:tc>
                  <a:txBody>
                    <a:bodyPr/>
                    <a:lstStyle/>
                    <a:p>
                      <a:pPr marL="0" algn="ctr" defTabSz="1368034" rtl="0" eaLnBrk="1" fontAlgn="ctr" latinLnBrk="0" hangingPunct="1"/>
                      <a:r>
                        <a:rPr lang="en-US" altLang="zh-CN" sz="12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1/2.8” 200</a:t>
                      </a:r>
                      <a:r>
                        <a:rPr lang="zh-CN" altLang="en-US" sz="12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万像素逐行扫描</a:t>
                      </a:r>
                      <a:r>
                        <a:rPr lang="en-US" altLang="zh-CN" sz="12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CMOS</a:t>
                      </a:r>
                    </a:p>
                  </a:txBody>
                  <a:tcPr marL="9525" marR="9525" marT="9525" marB="0" anchor="ctr"/>
                </a:tc>
              </a:tr>
              <a:tr h="261620">
                <a:tc>
                  <a:txBody>
                    <a:bodyPr/>
                    <a:lstStyle/>
                    <a:p>
                      <a:pPr algn="ctr" rtl="0" fontAlgn="ctr"/>
                      <a:r>
                        <a:rPr lang="zh-CN" altLang="en-US" sz="1200" u="none" strike="noStrike">
                          <a:effectLst/>
                          <a:latin typeface="微软雅黑" panose="020B0503020204020204" pitchFamily="34" charset="-122"/>
                          <a:ea typeface="微软雅黑" panose="020B0503020204020204" pitchFamily="34" charset="-122"/>
                        </a:rPr>
                        <a:t>镜头</a:t>
                      </a:r>
                    </a:p>
                  </a:txBody>
                  <a:tcPr marL="9525" marR="9525" marT="9525" marB="0" anchor="ctr"/>
                </a:tc>
                <a:tc>
                  <a:txBody>
                    <a:bodyPr/>
                    <a:lstStyle/>
                    <a:p>
                      <a:pPr marL="0" algn="ctr" defTabSz="1368034" rtl="0" eaLnBrk="1" fontAlgn="ctr" latinLnBrk="0" hangingPunct="1"/>
                      <a:r>
                        <a:rPr lang="en-US" altLang="zh-CN" sz="12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4.5</a:t>
                      </a:r>
                      <a:r>
                        <a:rPr lang="zh-CN" altLang="en-US" sz="12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a:t>
                      </a:r>
                      <a:r>
                        <a:rPr lang="en-US" altLang="zh-CN" sz="12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135mm</a:t>
                      </a:r>
                      <a:r>
                        <a:rPr lang="zh-CN" altLang="en-US" sz="12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，最大光圈</a:t>
                      </a:r>
                      <a:r>
                        <a:rPr lang="en-US" altLang="zh-CN" sz="12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F1.6</a:t>
                      </a:r>
                    </a:p>
                    <a:p>
                      <a:pPr marL="0" algn="ctr" defTabSz="1368034" rtl="0" eaLnBrk="1" fontAlgn="ctr" latinLnBrk="0" hangingPunct="1"/>
                      <a:r>
                        <a:rPr lang="en-US" altLang="zh-CN" sz="12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30</a:t>
                      </a:r>
                      <a:r>
                        <a:rPr lang="zh-CN" altLang="en-US" sz="12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倍光学变倍，</a:t>
                      </a:r>
                      <a:r>
                        <a:rPr lang="en-US" altLang="zh-CN" sz="12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16</a:t>
                      </a:r>
                      <a:r>
                        <a:rPr lang="zh-CN" altLang="en-US" sz="12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倍数字变倍</a:t>
                      </a:r>
                      <a:endParaRPr lang="zh-CN" altLang="en-US" sz="2693" kern="1200" baseline="0" dirty="0" smtClean="0">
                        <a:solidFill>
                          <a:schemeClr val="dk1"/>
                        </a:solidFill>
                        <a:latin typeface="+mn-lt"/>
                        <a:ea typeface="+mn-ea"/>
                        <a:cs typeface="+mn-cs"/>
                      </a:endParaRPr>
                    </a:p>
                  </a:txBody>
                  <a:tcPr marL="9525" marR="9525" marT="9525" marB="0" anchor="ctr"/>
                </a:tc>
              </a:tr>
              <a:tr h="260350">
                <a:tc>
                  <a:txBody>
                    <a:bodyPr/>
                    <a:lstStyle/>
                    <a:p>
                      <a:pPr algn="ctr" rtl="0" fontAlgn="ctr"/>
                      <a:r>
                        <a:rPr lang="zh-CN" altLang="en-US" sz="1200" u="none" strike="noStrike" dirty="0" smtClean="0">
                          <a:effectLst/>
                          <a:latin typeface="微软雅黑" panose="020B0503020204020204" pitchFamily="34" charset="-122"/>
                          <a:ea typeface="微软雅黑" panose="020B0503020204020204" pitchFamily="34" charset="-122"/>
                        </a:rPr>
                        <a:t>旋转角</a:t>
                      </a:r>
                      <a:r>
                        <a:rPr lang="zh-CN" altLang="en-US" sz="1200" u="none" strike="noStrike" dirty="0">
                          <a:effectLst/>
                          <a:latin typeface="微软雅黑" panose="020B0503020204020204" pitchFamily="34" charset="-122"/>
                          <a:ea typeface="微软雅黑" panose="020B0503020204020204" pitchFamily="34" charset="-122"/>
                        </a:rPr>
                        <a:t>度</a:t>
                      </a:r>
                    </a:p>
                  </a:txBody>
                  <a:tcPr marL="9525" marR="9525" marT="9525" marB="0" anchor="ctr"/>
                </a:tc>
                <a:tc>
                  <a:txBody>
                    <a:bodyPr/>
                    <a:lstStyle/>
                    <a:p>
                      <a:pPr marL="0" algn="ctr" defTabSz="1368034" rtl="0" eaLnBrk="1" fontAlgn="ctr" latinLnBrk="0" hangingPunct="1"/>
                      <a:r>
                        <a:rPr lang="zh-CN" altLang="en-US" sz="12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水平：</a:t>
                      </a:r>
                      <a:r>
                        <a:rPr lang="en-US" altLang="zh-CN" sz="12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0°~ 360°</a:t>
                      </a:r>
                      <a:r>
                        <a:rPr lang="zh-CN" altLang="en-US" sz="12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；垂直：</a:t>
                      </a:r>
                      <a:r>
                        <a:rPr lang="en-US" altLang="zh-CN" sz="12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–10°~ +90°</a:t>
                      </a:r>
                    </a:p>
                  </a:txBody>
                  <a:tcPr marL="9525" marR="9525" marT="9525" marB="0" anchor="ctr"/>
                </a:tc>
              </a:tr>
              <a:tr h="261620">
                <a:tc>
                  <a:txBody>
                    <a:bodyPr/>
                    <a:lstStyle/>
                    <a:p>
                      <a:pPr algn="ctr" rtl="0" fontAlgn="ctr"/>
                      <a:r>
                        <a:rPr lang="zh-CN" altLang="en-US" sz="1200" u="none" strike="noStrike">
                          <a:effectLst/>
                          <a:latin typeface="微软雅黑" panose="020B0503020204020204" pitchFamily="34" charset="-122"/>
                          <a:ea typeface="微软雅黑" panose="020B0503020204020204" pitchFamily="34" charset="-122"/>
                        </a:rPr>
                        <a:t>最低照度 </a:t>
                      </a:r>
                      <a:r>
                        <a:rPr lang="en-US" altLang="zh-CN" sz="1200" u="none" strike="noStrike">
                          <a:effectLst/>
                          <a:latin typeface="微软雅黑" panose="020B0503020204020204" pitchFamily="34" charset="-122"/>
                          <a:ea typeface="微软雅黑" panose="020B0503020204020204" pitchFamily="34" charset="-122"/>
                        </a:rPr>
                        <a:t>(</a:t>
                      </a:r>
                      <a:r>
                        <a:rPr lang="zh-CN" altLang="en-US" sz="1200" u="none" strike="noStrike">
                          <a:effectLst/>
                          <a:latin typeface="微软雅黑" panose="020B0503020204020204" pitchFamily="34" charset="-122"/>
                          <a:ea typeface="微软雅黑" panose="020B0503020204020204" pitchFamily="34" charset="-122"/>
                        </a:rPr>
                        <a:t>色彩</a:t>
                      </a:r>
                      <a:r>
                        <a:rPr lang="en-US" altLang="zh-CN" sz="1200" u="none" strike="noStrike">
                          <a:effectLst/>
                          <a:latin typeface="微软雅黑" panose="020B0503020204020204" pitchFamily="34" charset="-122"/>
                          <a:ea typeface="微软雅黑" panose="020B0503020204020204" pitchFamily="34" charset="-122"/>
                        </a:rPr>
                        <a:t>)</a:t>
                      </a:r>
                    </a:p>
                  </a:txBody>
                  <a:tcPr marL="9525" marR="9525" marT="9525" marB="0" anchor="ctr"/>
                </a:tc>
                <a:tc>
                  <a:txBody>
                    <a:bodyPr/>
                    <a:lstStyle/>
                    <a:p>
                      <a:pPr marL="0" algn="ctr" defTabSz="1368034" rtl="0" eaLnBrk="1" fontAlgn="ctr" latinLnBrk="0" hangingPunct="1"/>
                      <a:r>
                        <a:rPr lang="en-US" altLang="zh-CN" sz="12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0.023lux (F1.6, AGC ON)</a:t>
                      </a:r>
                      <a:endParaRPr lang="zh-CN" altLang="en-US" sz="1200" u="none" strike="noStrike" kern="1200" dirty="0" smtClean="0">
                        <a:solidFill>
                          <a:schemeClr val="dk1"/>
                        </a:solidFill>
                        <a:effectLst/>
                        <a:latin typeface="微软雅黑" panose="020B0503020204020204" pitchFamily="34" charset="-122"/>
                        <a:ea typeface="微软雅黑" panose="020B0503020204020204" pitchFamily="34" charset="-122"/>
                        <a:cs typeface="+mn-cs"/>
                      </a:endParaRPr>
                    </a:p>
                  </a:txBody>
                  <a:tcPr marL="9525" marR="9525" marT="9525" marB="0" anchor="ctr"/>
                </a:tc>
              </a:tr>
              <a:tr h="260985">
                <a:tc>
                  <a:txBody>
                    <a:bodyPr/>
                    <a:lstStyle/>
                    <a:p>
                      <a:pPr algn="ctr" rtl="0" fontAlgn="ctr"/>
                      <a:r>
                        <a:rPr lang="zh-CN" altLang="en-US" sz="1200" u="none" strike="noStrike" dirty="0">
                          <a:effectLst/>
                          <a:latin typeface="微软雅黑" panose="020B0503020204020204" pitchFamily="34" charset="-122"/>
                          <a:ea typeface="微软雅黑" panose="020B0503020204020204" pitchFamily="34" charset="-122"/>
                        </a:rPr>
                        <a:t>最低照度 </a:t>
                      </a:r>
                      <a:r>
                        <a:rPr lang="en-US" altLang="zh-CN" sz="1200" u="none" strike="noStrike" dirty="0">
                          <a:effectLst/>
                          <a:latin typeface="微软雅黑" panose="020B0503020204020204" pitchFamily="34" charset="-122"/>
                          <a:ea typeface="微软雅黑" panose="020B0503020204020204" pitchFamily="34" charset="-122"/>
                        </a:rPr>
                        <a:t>(</a:t>
                      </a:r>
                      <a:r>
                        <a:rPr lang="zh-CN" altLang="en-US" sz="1200" u="none" strike="noStrike" dirty="0">
                          <a:effectLst/>
                          <a:latin typeface="微软雅黑" panose="020B0503020204020204" pitchFamily="34" charset="-122"/>
                          <a:ea typeface="微软雅黑" panose="020B0503020204020204" pitchFamily="34" charset="-122"/>
                        </a:rPr>
                        <a:t>黑和白</a:t>
                      </a:r>
                      <a:r>
                        <a:rPr lang="en-US" altLang="zh-CN" sz="1200" u="none" strike="noStrike" dirty="0">
                          <a:effectLst/>
                          <a:latin typeface="微软雅黑" panose="020B0503020204020204" pitchFamily="34" charset="-122"/>
                          <a:ea typeface="微软雅黑" panose="020B0503020204020204" pitchFamily="34" charset="-122"/>
                        </a:rPr>
                        <a:t>)</a:t>
                      </a:r>
                    </a:p>
                  </a:txBody>
                  <a:tcPr marL="9525" marR="9525" marT="9525" marB="0" anchor="ctr"/>
                </a:tc>
                <a:tc>
                  <a:txBody>
                    <a:bodyPr/>
                    <a:lstStyle/>
                    <a:p>
                      <a:pPr marL="0" algn="ctr" defTabSz="1368034" rtl="0" eaLnBrk="1" fontAlgn="ctr" latinLnBrk="0" hangingPunct="1"/>
                      <a:r>
                        <a:rPr lang="en-US" altLang="zh-CN" sz="12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0.0018lux (F1.6, AGC ON)</a:t>
                      </a:r>
                      <a:r>
                        <a:rPr lang="zh-CN" altLang="en-US" sz="12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a:t>
                      </a:r>
                      <a:r>
                        <a:rPr lang="en-US" altLang="zh-CN" sz="12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0lux</a:t>
                      </a:r>
                      <a:r>
                        <a:rPr lang="zh-CN" altLang="en-US" sz="12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（开启红外）</a:t>
                      </a:r>
                    </a:p>
                  </a:txBody>
                  <a:tcPr marL="9525" marR="9525" marT="9525" marB="0" anchor="ctr"/>
                </a:tc>
              </a:tr>
              <a:tr h="261620">
                <a:tc>
                  <a:txBody>
                    <a:bodyPr/>
                    <a:lstStyle/>
                    <a:p>
                      <a:pPr algn="ctr" rtl="0" fontAlgn="ctr"/>
                      <a:r>
                        <a:rPr lang="zh-CN" altLang="en-US" sz="1200" u="none" strike="noStrike" dirty="0" smtClean="0">
                          <a:effectLst/>
                          <a:latin typeface="微软雅黑" panose="020B0503020204020204" pitchFamily="34" charset="-122"/>
                          <a:ea typeface="微软雅黑" panose="020B0503020204020204" pitchFamily="34" charset="-122"/>
                        </a:rPr>
                        <a:t>强光</a:t>
                      </a:r>
                      <a:r>
                        <a:rPr lang="zh-CN" altLang="en-US" sz="1200" u="none" strike="noStrike" dirty="0">
                          <a:effectLst/>
                          <a:latin typeface="微软雅黑" panose="020B0503020204020204" pitchFamily="34" charset="-122"/>
                          <a:ea typeface="微软雅黑" panose="020B0503020204020204" pitchFamily="34" charset="-122"/>
                        </a:rPr>
                        <a:t>抑制</a:t>
                      </a:r>
                    </a:p>
                  </a:txBody>
                  <a:tcPr marL="9525" marR="9525" marT="9525" marB="0" anchor="ctr"/>
                </a:tc>
                <a:tc>
                  <a:txBody>
                    <a:bodyPr/>
                    <a:lstStyle/>
                    <a:p>
                      <a:pPr algn="ctr" rtl="0" fontAlgn="ctr"/>
                      <a:r>
                        <a:rPr lang="zh-CN" altLang="en-US" sz="1200" u="none" strike="noStrike" dirty="0">
                          <a:effectLst/>
                          <a:latin typeface="微软雅黑" panose="020B0503020204020204" pitchFamily="34" charset="-122"/>
                          <a:ea typeface="微软雅黑" panose="020B0503020204020204" pitchFamily="34" charset="-122"/>
                        </a:rPr>
                        <a:t>支持</a:t>
                      </a:r>
                    </a:p>
                  </a:txBody>
                  <a:tcPr marL="9525" marR="9525" marT="9525" marB="0" anchor="ctr"/>
                </a:tc>
              </a:tr>
              <a:tr h="54494">
                <a:tc>
                  <a:txBody>
                    <a:bodyPr/>
                    <a:lstStyle/>
                    <a:p>
                      <a:pPr algn="ctr" rtl="0" fontAlgn="ctr"/>
                      <a:r>
                        <a:rPr lang="zh-CN" altLang="en-US" sz="1200" u="none" strike="noStrike" dirty="0" smtClean="0">
                          <a:effectLst/>
                          <a:latin typeface="微软雅黑" panose="020B0503020204020204" pitchFamily="34" charset="-122"/>
                          <a:ea typeface="微软雅黑" panose="020B0503020204020204" pitchFamily="34" charset="-122"/>
                        </a:rPr>
                        <a:t>视频防抖</a:t>
                      </a:r>
                      <a:endParaRPr lang="zh-CN" altLang="en-US" sz="1200" u="none" strike="noStrike" dirty="0">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a:r>
                        <a:rPr lang="zh-CN" altLang="en-US" sz="12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支持，陀螺仪防抖</a:t>
                      </a:r>
                      <a:endParaRPr lang="zh-CN" altLang="en-US" sz="2693" kern="1200" baseline="0" dirty="0" smtClean="0">
                        <a:solidFill>
                          <a:schemeClr val="dk1"/>
                        </a:solidFill>
                        <a:latin typeface="+mn-lt"/>
                        <a:ea typeface="+mn-ea"/>
                        <a:cs typeface="+mn-cs"/>
                      </a:endParaRPr>
                    </a:p>
                  </a:txBody>
                  <a:tcPr marL="9525" marR="9525" marT="9525" marB="0" anchor="ctr"/>
                </a:tc>
              </a:tr>
              <a:tr h="260985">
                <a:tc>
                  <a:txBody>
                    <a:bodyPr/>
                    <a:lstStyle/>
                    <a:p>
                      <a:pPr algn="ctr" rtl="0" fontAlgn="ctr"/>
                      <a:r>
                        <a:rPr lang="zh-CN" altLang="en-US" sz="1200" u="none" strike="noStrike" dirty="0" smtClean="0">
                          <a:effectLst/>
                          <a:latin typeface="微软雅黑" panose="020B0503020204020204" pitchFamily="34" charset="-122"/>
                          <a:ea typeface="微软雅黑" panose="020B0503020204020204" pitchFamily="34" charset="-122"/>
                        </a:rPr>
                        <a:t>数字降噪</a:t>
                      </a:r>
                      <a:endParaRPr lang="zh-CN" altLang="en-US" sz="1200" u="none" strike="noStrike" dirty="0">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a:r>
                        <a:rPr lang="zh-CN" altLang="en-US" sz="1200" kern="1200" baseline="0" dirty="0" smtClean="0">
                          <a:solidFill>
                            <a:schemeClr val="dk1"/>
                          </a:solidFill>
                          <a:latin typeface="微软雅黑" pitchFamily="34" charset="-122"/>
                          <a:ea typeface="微软雅黑" pitchFamily="34" charset="-122"/>
                          <a:cs typeface="+mn-cs"/>
                        </a:rPr>
                        <a:t>支持智能自适应</a:t>
                      </a:r>
                      <a:r>
                        <a:rPr lang="en-US" altLang="zh-CN" sz="1200" kern="1200" baseline="0" dirty="0" smtClean="0">
                          <a:solidFill>
                            <a:schemeClr val="dk1"/>
                          </a:solidFill>
                          <a:latin typeface="微软雅黑" pitchFamily="34" charset="-122"/>
                          <a:ea typeface="微软雅黑" pitchFamily="34" charset="-122"/>
                          <a:cs typeface="+mn-cs"/>
                        </a:rPr>
                        <a:t>2D/3D</a:t>
                      </a:r>
                      <a:r>
                        <a:rPr lang="zh-CN" altLang="en-US" sz="1200" kern="1200" baseline="0" dirty="0" smtClean="0">
                          <a:solidFill>
                            <a:schemeClr val="dk1"/>
                          </a:solidFill>
                          <a:latin typeface="微软雅黑" pitchFamily="34" charset="-122"/>
                          <a:ea typeface="微软雅黑" pitchFamily="34" charset="-122"/>
                          <a:cs typeface="+mn-cs"/>
                        </a:rPr>
                        <a:t>降噪</a:t>
                      </a:r>
                    </a:p>
                  </a:txBody>
                  <a:tcPr marL="9525" marR="9525" marT="9525" marB="0" anchor="ctr"/>
                </a:tc>
              </a:tr>
              <a:tr h="260985">
                <a:tc>
                  <a:txBody>
                    <a:bodyPr/>
                    <a:lstStyle/>
                    <a:p>
                      <a:pPr marL="0" algn="ctr" defTabSz="1368034" rtl="0" eaLnBrk="1" fontAlgn="ctr" latinLnBrk="0" hangingPunct="1"/>
                      <a:r>
                        <a:rPr lang="zh-CN" altLang="en-US" sz="1200" kern="1200" baseline="0" dirty="0">
                          <a:solidFill>
                            <a:schemeClr val="dk1"/>
                          </a:solidFill>
                          <a:latin typeface="微软雅黑" pitchFamily="34" charset="-122"/>
                          <a:ea typeface="微软雅黑" pitchFamily="34" charset="-122"/>
                          <a:cs typeface="+mn-cs"/>
                        </a:rPr>
                        <a:t>帧速率</a:t>
                      </a:r>
                    </a:p>
                  </a:txBody>
                  <a:tcPr marL="9525" marR="9525" marT="9525" marB="0" anchor="ctr"/>
                </a:tc>
                <a:tc>
                  <a:txBody>
                    <a:bodyPr/>
                    <a:lstStyle/>
                    <a:p>
                      <a:pPr marL="0" algn="ctr" defTabSz="1368034" rtl="0" eaLnBrk="1" latinLnBrk="0" hangingPunct="1"/>
                      <a:r>
                        <a:rPr lang="en-US" altLang="zh-CN" sz="1200" kern="1200" baseline="0" dirty="0" smtClean="0">
                          <a:solidFill>
                            <a:schemeClr val="dk1"/>
                          </a:solidFill>
                          <a:latin typeface="微软雅黑" pitchFamily="34" charset="-122"/>
                          <a:ea typeface="微软雅黑" pitchFamily="34" charset="-122"/>
                          <a:cs typeface="+mn-cs"/>
                        </a:rPr>
                        <a:t>60Hz</a:t>
                      </a:r>
                      <a:r>
                        <a:rPr lang="zh-CN" altLang="en-US" sz="1200" kern="1200" baseline="0" dirty="0" smtClean="0">
                          <a:solidFill>
                            <a:schemeClr val="dk1"/>
                          </a:solidFill>
                          <a:latin typeface="微软雅黑" pitchFamily="34" charset="-122"/>
                          <a:ea typeface="微软雅黑" pitchFamily="34" charset="-122"/>
                          <a:cs typeface="+mn-cs"/>
                        </a:rPr>
                        <a:t>：</a:t>
                      </a:r>
                      <a:r>
                        <a:rPr lang="en-US" altLang="zh-CN" sz="1200" kern="1200" baseline="0" dirty="0" smtClean="0">
                          <a:solidFill>
                            <a:schemeClr val="dk1"/>
                          </a:solidFill>
                          <a:latin typeface="微软雅黑" pitchFamily="34" charset="-122"/>
                          <a:ea typeface="微软雅黑" pitchFamily="34" charset="-122"/>
                          <a:cs typeface="+mn-cs"/>
                        </a:rPr>
                        <a:t>60/30/20~1fps</a:t>
                      </a:r>
                      <a:r>
                        <a:rPr lang="zh-CN" altLang="en-US" sz="1200" kern="1200" baseline="0" dirty="0" smtClean="0">
                          <a:solidFill>
                            <a:schemeClr val="dk1"/>
                          </a:solidFill>
                          <a:latin typeface="微软雅黑" pitchFamily="34" charset="-122"/>
                          <a:ea typeface="微软雅黑" pitchFamily="34" charset="-122"/>
                          <a:cs typeface="+mn-cs"/>
                        </a:rPr>
                        <a:t>；</a:t>
                      </a:r>
                      <a:r>
                        <a:rPr lang="en-US" altLang="zh-CN" sz="1200" kern="1200" baseline="0" dirty="0" smtClean="0">
                          <a:solidFill>
                            <a:schemeClr val="dk1"/>
                          </a:solidFill>
                          <a:latin typeface="微软雅黑" pitchFamily="34" charset="-122"/>
                          <a:ea typeface="微软雅黑" pitchFamily="34" charset="-122"/>
                          <a:cs typeface="+mn-cs"/>
                        </a:rPr>
                        <a:t>50Hz</a:t>
                      </a:r>
                      <a:r>
                        <a:rPr lang="zh-CN" altLang="en-US" sz="1200" kern="1200" baseline="0" dirty="0" smtClean="0">
                          <a:solidFill>
                            <a:schemeClr val="dk1"/>
                          </a:solidFill>
                          <a:latin typeface="微软雅黑" pitchFamily="34" charset="-122"/>
                          <a:ea typeface="微软雅黑" pitchFamily="34" charset="-122"/>
                          <a:cs typeface="+mn-cs"/>
                        </a:rPr>
                        <a:t>：</a:t>
                      </a:r>
                      <a:r>
                        <a:rPr lang="en-US" altLang="zh-CN" sz="1200" kern="1200" baseline="0" dirty="0" smtClean="0">
                          <a:solidFill>
                            <a:schemeClr val="dk1"/>
                          </a:solidFill>
                          <a:latin typeface="微软雅黑" pitchFamily="34" charset="-122"/>
                          <a:ea typeface="微软雅黑" pitchFamily="34" charset="-122"/>
                          <a:cs typeface="+mn-cs"/>
                        </a:rPr>
                        <a:t>50/25/20~1fps</a:t>
                      </a:r>
                    </a:p>
                  </a:txBody>
                  <a:tcPr marL="9525" marR="9525" marT="9525" marB="0" anchor="ctr"/>
                </a:tc>
              </a:tr>
              <a:tr h="260985">
                <a:tc>
                  <a:txBody>
                    <a:bodyPr/>
                    <a:lstStyle/>
                    <a:p>
                      <a:pPr algn="ctr"/>
                      <a:r>
                        <a:rPr lang="zh-CN" altLang="en-US" sz="1200" kern="1200" baseline="0" dirty="0" smtClean="0">
                          <a:solidFill>
                            <a:schemeClr val="dk1"/>
                          </a:solidFill>
                          <a:latin typeface="微软雅黑" pitchFamily="34" charset="-122"/>
                          <a:ea typeface="微软雅黑" pitchFamily="34" charset="-122"/>
                          <a:cs typeface="+mn-cs"/>
                        </a:rPr>
                        <a:t>安全模式</a:t>
                      </a:r>
                    </a:p>
                  </a:txBody>
                  <a:tcPr marL="9525" marR="9525" marT="9525" marB="0" anchor="ctr"/>
                </a:tc>
                <a:tc>
                  <a:txBody>
                    <a:bodyPr/>
                    <a:lstStyle/>
                    <a:p>
                      <a:pPr marL="0" algn="ctr" defTabSz="1368034" rtl="0" eaLnBrk="1" latinLnBrk="0" hangingPunct="1"/>
                      <a:r>
                        <a:rPr lang="zh-CN" altLang="en-US" sz="1200" kern="1200" baseline="0" dirty="0" smtClean="0">
                          <a:solidFill>
                            <a:schemeClr val="dk1"/>
                          </a:solidFill>
                          <a:latin typeface="微软雅黑" pitchFamily="34" charset="-122"/>
                          <a:ea typeface="微软雅黑" pitchFamily="34" charset="-122"/>
                          <a:cs typeface="+mn-cs"/>
                        </a:rPr>
                        <a:t>用户名和密码认证，支持</a:t>
                      </a:r>
                      <a:r>
                        <a:rPr lang="en-US" altLang="zh-CN" sz="1200" kern="1200" baseline="0" dirty="0" smtClean="0">
                          <a:solidFill>
                            <a:schemeClr val="dk1"/>
                          </a:solidFill>
                          <a:latin typeface="微软雅黑" pitchFamily="34" charset="-122"/>
                          <a:ea typeface="微软雅黑" pitchFamily="34" charset="-122"/>
                          <a:cs typeface="+mn-cs"/>
                        </a:rPr>
                        <a:t>802.1x</a:t>
                      </a:r>
                      <a:r>
                        <a:rPr lang="zh-CN" altLang="en-US" sz="1200" kern="1200" baseline="0" dirty="0" smtClean="0">
                          <a:solidFill>
                            <a:schemeClr val="dk1"/>
                          </a:solidFill>
                          <a:latin typeface="微软雅黑" pitchFamily="34" charset="-122"/>
                          <a:ea typeface="微软雅黑" pitchFamily="34" charset="-122"/>
                          <a:cs typeface="+mn-cs"/>
                        </a:rPr>
                        <a:t>、</a:t>
                      </a:r>
                      <a:r>
                        <a:rPr lang="en-US" altLang="zh-CN" sz="1200" kern="1200" baseline="0" dirty="0" smtClean="0">
                          <a:solidFill>
                            <a:schemeClr val="dk1"/>
                          </a:solidFill>
                          <a:latin typeface="微软雅黑" pitchFamily="34" charset="-122"/>
                          <a:ea typeface="微软雅黑" pitchFamily="34" charset="-122"/>
                          <a:cs typeface="+mn-cs"/>
                        </a:rPr>
                        <a:t>HTTPS</a:t>
                      </a:r>
                      <a:r>
                        <a:rPr lang="zh-CN" altLang="en-US" sz="1200" kern="1200" baseline="0" dirty="0" smtClean="0">
                          <a:solidFill>
                            <a:schemeClr val="dk1"/>
                          </a:solidFill>
                          <a:latin typeface="微软雅黑" pitchFamily="34" charset="-122"/>
                          <a:ea typeface="微软雅黑" pitchFamily="34" charset="-122"/>
                          <a:cs typeface="+mn-cs"/>
                        </a:rPr>
                        <a:t>数字证书</a:t>
                      </a:r>
                    </a:p>
                  </a:txBody>
                  <a:tcPr marL="9525" marR="9525" marT="9525" marB="0" anchor="ctr"/>
                </a:tc>
              </a:tr>
              <a:tr h="260985">
                <a:tc>
                  <a:txBody>
                    <a:bodyPr/>
                    <a:lstStyle/>
                    <a:p>
                      <a:pPr marL="0" algn="ctr" defTabSz="1368034" rtl="0" eaLnBrk="1" latinLnBrk="0" hangingPunct="1"/>
                      <a:r>
                        <a:rPr lang="zh-CN" altLang="en-US" sz="1200" kern="1200" baseline="0" dirty="0" smtClean="0">
                          <a:solidFill>
                            <a:schemeClr val="dk1"/>
                          </a:solidFill>
                          <a:latin typeface="微软雅黑" pitchFamily="34" charset="-122"/>
                          <a:ea typeface="微软雅黑" pitchFamily="34" charset="-122"/>
                          <a:cs typeface="+mn-cs"/>
                        </a:rPr>
                        <a:t>视频智能分析</a:t>
                      </a:r>
                    </a:p>
                  </a:txBody>
                  <a:tcPr marL="9525" marR="9525" marT="9525" marB="0" anchor="ctr"/>
                </a:tc>
                <a:tc>
                  <a:txBody>
                    <a:bodyPr/>
                    <a:lstStyle/>
                    <a:p>
                      <a:pPr marL="0" algn="ctr" defTabSz="1368034" rtl="0" eaLnBrk="1" latinLnBrk="0" hangingPunct="1"/>
                      <a:r>
                        <a:rPr lang="zh-CN" altLang="en-US" sz="1200" kern="1200" baseline="0" dirty="0" smtClean="0">
                          <a:solidFill>
                            <a:schemeClr val="dk1"/>
                          </a:solidFill>
                          <a:latin typeface="微软雅黑" pitchFamily="34" charset="-122"/>
                          <a:ea typeface="微软雅黑" pitchFamily="34" charset="-122"/>
                          <a:cs typeface="+mn-cs"/>
                        </a:rPr>
                        <a:t>越线、徘徊、周界、物体遗留、物体移走，目标颜色识别、人车分类、元数据回传</a:t>
                      </a:r>
                    </a:p>
                  </a:txBody>
                  <a:tcPr marL="9525" marR="9525" marT="9525" marB="0" anchor="ctr"/>
                </a:tc>
              </a:tr>
              <a:tr h="260985">
                <a:tc>
                  <a:txBody>
                    <a:bodyPr/>
                    <a:lstStyle/>
                    <a:p>
                      <a:pPr marL="0" algn="ctr" defTabSz="1368034" rtl="0" eaLnBrk="1" latinLnBrk="0" hangingPunct="1"/>
                      <a:r>
                        <a:rPr lang="zh-CN" altLang="en-US" sz="1200" kern="1200" baseline="0" dirty="0" smtClean="0">
                          <a:solidFill>
                            <a:schemeClr val="dk1"/>
                          </a:solidFill>
                          <a:latin typeface="微软雅黑" pitchFamily="34" charset="-122"/>
                          <a:ea typeface="微软雅黑" pitchFamily="34" charset="-122"/>
                          <a:cs typeface="+mn-cs"/>
                        </a:rPr>
                        <a:t>媒体安全</a:t>
                      </a:r>
                    </a:p>
                  </a:txBody>
                  <a:tcPr marL="9525" marR="9525" marT="9525" marB="0" anchor="ctr"/>
                </a:tc>
                <a:tc>
                  <a:txBody>
                    <a:bodyPr/>
                    <a:lstStyle/>
                    <a:p>
                      <a:pPr marL="0" algn="ctr" defTabSz="1368034" rtl="0" eaLnBrk="1" latinLnBrk="0" hangingPunct="1"/>
                      <a:r>
                        <a:rPr lang="zh-CN" altLang="en-US" sz="1200" kern="1200" baseline="0" dirty="0" smtClean="0">
                          <a:solidFill>
                            <a:schemeClr val="dk1"/>
                          </a:solidFill>
                          <a:latin typeface="微软雅黑" pitchFamily="34" charset="-122"/>
                          <a:ea typeface="微软雅黑" pitchFamily="34" charset="-122"/>
                          <a:cs typeface="+mn-cs"/>
                        </a:rPr>
                        <a:t>码流</a:t>
                      </a:r>
                      <a:r>
                        <a:rPr lang="en-US" altLang="zh-CN" sz="1200" kern="1200" baseline="0" dirty="0" smtClean="0">
                          <a:solidFill>
                            <a:schemeClr val="dk1"/>
                          </a:solidFill>
                          <a:latin typeface="微软雅黑" pitchFamily="34" charset="-122"/>
                          <a:ea typeface="微软雅黑" pitchFamily="34" charset="-122"/>
                          <a:cs typeface="+mn-cs"/>
                        </a:rPr>
                        <a:t>AES128/192/256</a:t>
                      </a:r>
                      <a:r>
                        <a:rPr lang="zh-CN" altLang="en-US" sz="1200" kern="1200" baseline="0" dirty="0" smtClean="0">
                          <a:solidFill>
                            <a:schemeClr val="dk1"/>
                          </a:solidFill>
                          <a:latin typeface="微软雅黑" pitchFamily="34" charset="-122"/>
                          <a:ea typeface="微软雅黑" pitchFamily="34" charset="-122"/>
                          <a:cs typeface="+mn-cs"/>
                        </a:rPr>
                        <a:t>加密，支持数字水印</a:t>
                      </a:r>
                    </a:p>
                  </a:txBody>
                  <a:tcPr marL="9525" marR="9525" marT="9525" marB="0" anchor="ctr"/>
                </a:tc>
              </a:tr>
              <a:tr h="260350">
                <a:tc>
                  <a:txBody>
                    <a:bodyPr/>
                    <a:lstStyle/>
                    <a:p>
                      <a:pPr algn="ctr" rtl="0" fontAlgn="ctr"/>
                      <a:r>
                        <a:rPr lang="zh-CN" altLang="en-US" sz="1200" u="none" strike="noStrike" dirty="0">
                          <a:effectLst/>
                          <a:latin typeface="微软雅黑" panose="020B0503020204020204" pitchFamily="34" charset="-122"/>
                          <a:ea typeface="微软雅黑" panose="020B0503020204020204" pitchFamily="34" charset="-122"/>
                        </a:rPr>
                        <a:t>防护等级</a:t>
                      </a:r>
                    </a:p>
                  </a:txBody>
                  <a:tcPr marL="9525" marR="9525" marT="9525" marB="0" anchor="ctr"/>
                </a:tc>
                <a:tc>
                  <a:txBody>
                    <a:bodyPr/>
                    <a:lstStyle/>
                    <a:p>
                      <a:pPr algn="ctr"/>
                      <a:r>
                        <a:rPr lang="en-US" altLang="zh-CN" sz="12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IP66</a:t>
                      </a:r>
                      <a:r>
                        <a:rPr lang="zh-CN" altLang="en-US" sz="12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，符合</a:t>
                      </a:r>
                      <a:r>
                        <a:rPr lang="en-US" altLang="zh-CN" sz="12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IEC 60529</a:t>
                      </a:r>
                      <a:r>
                        <a:rPr lang="zh-CN" altLang="en-US" sz="12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测试标准</a:t>
                      </a:r>
                    </a:p>
                  </a:txBody>
                  <a:tcPr marL="9525" marR="9525" marT="9525" marB="0" anchor="ctr"/>
                </a:tc>
              </a:tr>
              <a:tr h="260350">
                <a:tc>
                  <a:txBody>
                    <a:bodyPr/>
                    <a:lstStyle/>
                    <a:p>
                      <a:pPr marL="0" algn="ctr" defTabSz="1368034" rtl="0" eaLnBrk="1" fontAlgn="ctr" latinLnBrk="0" hangingPunct="1"/>
                      <a:r>
                        <a:rPr lang="zh-CN" altLang="en-US" sz="12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防雷等级</a:t>
                      </a:r>
                    </a:p>
                  </a:txBody>
                  <a:tcPr marL="9525" marR="9525" marT="9525" marB="0" anchor="ctr"/>
                </a:tc>
                <a:tc>
                  <a:txBody>
                    <a:bodyPr/>
                    <a:lstStyle/>
                    <a:p>
                      <a:pPr marL="0" algn="ctr" defTabSz="1368034" rtl="0" eaLnBrk="1" fontAlgn="ctr" latinLnBrk="0" hangingPunct="1"/>
                      <a:r>
                        <a:rPr lang="en-US" altLang="zh-CN" sz="12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6kV</a:t>
                      </a:r>
                      <a:r>
                        <a:rPr lang="zh-CN" altLang="en-US" sz="12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浪涌，符合</a:t>
                      </a:r>
                      <a:r>
                        <a:rPr lang="en-US" altLang="zh-CN" sz="12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IEC 61000-4-5</a:t>
                      </a:r>
                      <a:r>
                        <a:rPr lang="zh-CN" altLang="en-US" sz="12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测试标准</a:t>
                      </a:r>
                    </a:p>
                  </a:txBody>
                  <a:tcPr marL="9525" marR="9525" marT="9525" marB="0" anchor="ctr"/>
                </a:tc>
              </a:tr>
              <a:tr h="260350">
                <a:tc>
                  <a:txBody>
                    <a:bodyPr/>
                    <a:lstStyle/>
                    <a:p>
                      <a:pPr marL="0" algn="ctr" defTabSz="1368034" rtl="0" eaLnBrk="1" fontAlgn="ctr" latinLnBrk="0" hangingPunct="1"/>
                      <a:r>
                        <a:rPr lang="zh-CN" altLang="en-US" sz="12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防暴等级</a:t>
                      </a:r>
                    </a:p>
                  </a:txBody>
                  <a:tcPr marL="9525" marR="9525" marT="9525" marB="0" anchor="ctr"/>
                </a:tc>
                <a:tc>
                  <a:txBody>
                    <a:bodyPr/>
                    <a:lstStyle/>
                    <a:p>
                      <a:pPr marL="0" algn="ctr" defTabSz="1368034" rtl="0" eaLnBrk="1" fontAlgn="ctr" latinLnBrk="0" hangingPunct="1"/>
                      <a:r>
                        <a:rPr lang="en-US" altLang="zh-CN" sz="12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IK10</a:t>
                      </a:r>
                      <a:r>
                        <a:rPr lang="zh-CN" altLang="en-US" sz="12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，符合</a:t>
                      </a:r>
                      <a:r>
                        <a:rPr lang="en-US" altLang="zh-CN" sz="12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IEC62262</a:t>
                      </a:r>
                      <a:r>
                        <a:rPr lang="zh-CN" altLang="en-US" sz="12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测试标准</a:t>
                      </a:r>
                    </a:p>
                  </a:txBody>
                  <a:tcPr marL="9525" marR="9525" marT="9525" marB="0" anchor="ctr"/>
                </a:tc>
              </a:tr>
              <a:tr h="260350">
                <a:tc>
                  <a:txBody>
                    <a:bodyPr/>
                    <a:lstStyle/>
                    <a:p>
                      <a:pPr marL="0" algn="ctr" defTabSz="1368034" rtl="0" eaLnBrk="1" fontAlgn="ctr" latinLnBrk="0" hangingPunct="1"/>
                      <a:r>
                        <a:rPr lang="zh-CN" altLang="en-US" sz="12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防腐蚀能力</a:t>
                      </a:r>
                    </a:p>
                  </a:txBody>
                  <a:tcPr marL="9525" marR="9525" marT="9525" marB="0" anchor="ctr"/>
                </a:tc>
                <a:tc>
                  <a:txBody>
                    <a:bodyPr/>
                    <a:lstStyle/>
                    <a:p>
                      <a:pPr marL="0" algn="ctr" defTabSz="1368034" rtl="0" eaLnBrk="1" fontAlgn="ctr" latinLnBrk="0" hangingPunct="1"/>
                      <a:r>
                        <a:rPr lang="zh-CN" altLang="en-US" sz="12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满足</a:t>
                      </a:r>
                      <a:r>
                        <a:rPr lang="en-US" altLang="zh-CN" sz="12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10</a:t>
                      </a:r>
                      <a:r>
                        <a:rPr lang="zh-CN" altLang="en-US" sz="12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天盐雾试验	</a:t>
                      </a:r>
                    </a:p>
                  </a:txBody>
                  <a:tcPr marL="9525" marR="9525" marT="9525" marB="0" anchor="ctr"/>
                </a:tc>
              </a:tr>
              <a:tr h="261620">
                <a:tc>
                  <a:txBody>
                    <a:bodyPr/>
                    <a:lstStyle/>
                    <a:p>
                      <a:pPr algn="ctr" rtl="0" fontAlgn="ctr"/>
                      <a:r>
                        <a:rPr lang="zh-CN" altLang="en-US" sz="1200" u="none" strike="noStrike" dirty="0" smtClean="0">
                          <a:effectLst/>
                          <a:latin typeface="微软雅黑" panose="020B0503020204020204" pitchFamily="34" charset="-122"/>
                          <a:ea typeface="微软雅黑" panose="020B0503020204020204" pitchFamily="34" charset="-122"/>
                        </a:rPr>
                        <a:t>工作温度</a:t>
                      </a:r>
                      <a:endParaRPr lang="zh-CN" altLang="en-US" sz="1200" u="none" strike="noStrike" dirty="0">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marL="0" algn="ctr" defTabSz="1368034" rtl="0" eaLnBrk="1" fontAlgn="ctr" latinLnBrk="0" hangingPunct="1"/>
                      <a:r>
                        <a:rPr lang="en-US" altLang="zh-CN" sz="12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-40℃ ~60℃</a:t>
                      </a:r>
                    </a:p>
                  </a:txBody>
                  <a:tcPr marL="9525" marR="9525" marT="9525" marB="0" anchor="ctr"/>
                </a:tc>
              </a:tr>
              <a:tr h="261620">
                <a:tc>
                  <a:txBody>
                    <a:bodyPr/>
                    <a:lstStyle/>
                    <a:p>
                      <a:pPr algn="ctr" rtl="0" fontAlgn="ctr"/>
                      <a:r>
                        <a:rPr lang="zh-CN" altLang="en-US" sz="1200" u="none" strike="noStrike" dirty="0">
                          <a:effectLst/>
                          <a:latin typeface="微软雅黑" panose="020B0503020204020204" pitchFamily="34" charset="-122"/>
                          <a:ea typeface="微软雅黑" panose="020B0503020204020204" pitchFamily="34" charset="-122"/>
                        </a:rPr>
                        <a:t>工</a:t>
                      </a:r>
                      <a:r>
                        <a:rPr lang="zh-CN" altLang="en-US" sz="1200" u="none" strike="noStrike" dirty="0" smtClean="0">
                          <a:effectLst/>
                          <a:latin typeface="微软雅黑" panose="020B0503020204020204" pitchFamily="34" charset="-122"/>
                          <a:ea typeface="微软雅黑" panose="020B0503020204020204" pitchFamily="34" charset="-122"/>
                        </a:rPr>
                        <a:t>作湿度</a:t>
                      </a:r>
                      <a:endParaRPr lang="zh-CN" altLang="en-US" sz="1200" u="none" strike="noStrike" dirty="0">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marL="0" algn="ctr" defTabSz="1368034" rtl="0" eaLnBrk="1" fontAlgn="ctr" latinLnBrk="0" hangingPunct="1"/>
                      <a:r>
                        <a:rPr lang="en-US" altLang="zh-CN" sz="12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5% ~95% (</a:t>
                      </a:r>
                      <a:r>
                        <a:rPr lang="zh-CN" altLang="en-US" sz="12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无凝结</a:t>
                      </a:r>
                      <a:r>
                        <a:rPr lang="en-US" altLang="zh-CN" sz="12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	</a:t>
                      </a:r>
                    </a:p>
                  </a:txBody>
                  <a:tcPr marL="9525" marR="9525" marT="9525" marB="0" anchor="ctr"/>
                </a:tc>
              </a:tr>
              <a:tr h="260350">
                <a:tc>
                  <a:txBody>
                    <a:bodyPr/>
                    <a:lstStyle/>
                    <a:p>
                      <a:pPr marL="0" algn="ctr" defTabSz="1368034" rtl="0" eaLnBrk="1" fontAlgn="ctr" latinLnBrk="0" hangingPunct="1"/>
                      <a:r>
                        <a:rPr lang="zh-CN" altLang="en-US" sz="12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视频压缩格式</a:t>
                      </a:r>
                    </a:p>
                  </a:txBody>
                  <a:tcPr marL="9525" marR="9525" marT="9525" marB="0" anchor="ctr"/>
                </a:tc>
                <a:tc>
                  <a:txBody>
                    <a:bodyPr/>
                    <a:lstStyle/>
                    <a:p>
                      <a:pPr marL="0" algn="ctr" defTabSz="1368034" rtl="0" eaLnBrk="1" fontAlgn="ctr" latinLnBrk="0" hangingPunct="1"/>
                      <a:r>
                        <a:rPr lang="en-US" altLang="zh-CN" sz="12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H.265/H.264/MJPEG</a:t>
                      </a:r>
                    </a:p>
                  </a:txBody>
                  <a:tcPr marL="9525" marR="9525" marT="9525" marB="0" anchor="ctr"/>
                </a:tc>
              </a:tr>
              <a:tr h="260985">
                <a:tc>
                  <a:txBody>
                    <a:bodyPr/>
                    <a:lstStyle/>
                    <a:p>
                      <a:pPr algn="ctr" rtl="0" fontAlgn="ctr"/>
                      <a:r>
                        <a:rPr lang="zh-CN" altLang="en-US" sz="1200" u="none" strike="noStrike" dirty="0" smtClean="0">
                          <a:effectLst/>
                          <a:latin typeface="微软雅黑" panose="020B0503020204020204" pitchFamily="34" charset="-122"/>
                          <a:ea typeface="微软雅黑" panose="020B0503020204020204" pitchFamily="34" charset="-122"/>
                        </a:rPr>
                        <a:t>有效图像尺寸</a:t>
                      </a:r>
                      <a:endParaRPr lang="zh-CN" altLang="en-US" sz="1200" u="none" strike="noStrike" dirty="0">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marL="0" algn="ctr" defTabSz="1368034" rtl="0" eaLnBrk="1" fontAlgn="ctr" latinLnBrk="0" hangingPunct="1"/>
                      <a:r>
                        <a:rPr lang="en-US" altLang="zh-CN" sz="12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1920(H)×1080(V)	</a:t>
                      </a:r>
                    </a:p>
                  </a:txBody>
                  <a:tcPr marL="9525" marR="9525" marT="9525" marB="0" anchor="ctr"/>
                </a:tc>
              </a:tr>
              <a:tr h="260985">
                <a:tc>
                  <a:txBody>
                    <a:bodyPr/>
                    <a:lstStyle/>
                    <a:p>
                      <a:pPr marL="0" algn="ctr" defTabSz="1368034" rtl="0" eaLnBrk="1" fontAlgn="ctr" latinLnBrk="0" hangingPunct="1"/>
                      <a:r>
                        <a:rPr lang="zh-CN" altLang="en-US" sz="12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焦距和光圈</a:t>
                      </a:r>
                    </a:p>
                  </a:txBody>
                  <a:tcPr marL="9525" marR="9525" marT="9525" marB="0" anchor="ctr"/>
                </a:tc>
                <a:tc>
                  <a:txBody>
                    <a:bodyPr/>
                    <a:lstStyle/>
                    <a:p>
                      <a:pPr marL="0" algn="ctr" defTabSz="1368034" rtl="0" eaLnBrk="1" fontAlgn="ctr" latinLnBrk="0" hangingPunct="1"/>
                      <a:r>
                        <a:rPr lang="en-US" altLang="zh-CN" sz="12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4.5</a:t>
                      </a:r>
                      <a:r>
                        <a:rPr lang="zh-CN" altLang="en-US" sz="12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a:t>
                      </a:r>
                      <a:r>
                        <a:rPr lang="en-US" altLang="zh-CN" sz="12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135mm</a:t>
                      </a:r>
                      <a:r>
                        <a:rPr lang="zh-CN" altLang="en-US" sz="12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，最大光圈</a:t>
                      </a:r>
                      <a:r>
                        <a:rPr lang="en-US" altLang="zh-CN" sz="12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F1.6</a:t>
                      </a:r>
                    </a:p>
                  </a:txBody>
                  <a:tcPr marL="9525" marR="9525" marT="9525" marB="0" anchor="ctr"/>
                </a:tc>
              </a:tr>
              <a:tr h="260985">
                <a:tc>
                  <a:txBody>
                    <a:bodyPr/>
                    <a:lstStyle/>
                    <a:p>
                      <a:pPr marL="0" algn="ctr" defTabSz="1368034" rtl="0" eaLnBrk="1" fontAlgn="ctr" latinLnBrk="0" hangingPunct="1"/>
                      <a:r>
                        <a:rPr lang="zh-CN" altLang="en-US" sz="1200" u="none" strike="noStrike" kern="1200" dirty="0" smtClean="0">
                          <a:solidFill>
                            <a:schemeClr val="dk1"/>
                          </a:solidFill>
                          <a:effectLst/>
                          <a:latin typeface="微软雅黑" panose="020B0503020204020204" pitchFamily="34" charset="-122"/>
                          <a:ea typeface="微软雅黑" panose="020B0503020204020204" pitchFamily="34" charset="-122"/>
                          <a:cs typeface="+mn-cs"/>
                        </a:rPr>
                        <a:t>图像透雾</a:t>
                      </a:r>
                    </a:p>
                  </a:txBody>
                  <a:tcPr marL="9525" marR="9525" marT="9525" marB="0" anchor="ctr"/>
                </a:tc>
                <a:tc>
                  <a:txBody>
                    <a:bodyPr/>
                    <a:lstStyle/>
                    <a:p>
                      <a:pPr algn="ctr" rtl="0" fontAlgn="ctr"/>
                      <a:r>
                        <a:rPr lang="zh-CN" altLang="en-US" sz="1200" u="none" strike="noStrike" dirty="0" smtClean="0">
                          <a:effectLst/>
                          <a:latin typeface="微软雅黑" panose="020B0503020204020204" pitchFamily="34" charset="-122"/>
                          <a:ea typeface="微软雅黑" panose="020B0503020204020204" pitchFamily="34" charset="-122"/>
                        </a:rPr>
                        <a:t>自动</a:t>
                      </a:r>
                      <a:r>
                        <a:rPr lang="en-US" altLang="zh-CN" sz="1200" u="none" strike="noStrike" dirty="0" smtClean="0">
                          <a:effectLst/>
                          <a:latin typeface="微软雅黑" panose="020B0503020204020204" pitchFamily="34" charset="-122"/>
                          <a:ea typeface="微软雅黑" panose="020B0503020204020204" pitchFamily="34" charset="-122"/>
                        </a:rPr>
                        <a:t>/</a:t>
                      </a:r>
                      <a:r>
                        <a:rPr lang="zh-CN" altLang="en-US" sz="1200" u="none" strike="noStrike" dirty="0" smtClean="0">
                          <a:effectLst/>
                          <a:latin typeface="微软雅黑" panose="020B0503020204020204" pitchFamily="34" charset="-122"/>
                          <a:ea typeface="微软雅黑" panose="020B0503020204020204" pitchFamily="34" charset="-122"/>
                        </a:rPr>
                        <a:t>手动</a:t>
                      </a:r>
                      <a:endParaRPr lang="zh-CN" altLang="en-US" sz="1200" u="none" strike="noStrike" dirty="0">
                        <a:effectLst/>
                        <a:latin typeface="微软雅黑" panose="020B0503020204020204" pitchFamily="34" charset="-122"/>
                        <a:ea typeface="微软雅黑" panose="020B0503020204020204" pitchFamily="34" charset="-122"/>
                      </a:endParaRPr>
                    </a:p>
                  </a:txBody>
                  <a:tcPr marL="9525" marR="9525" marT="9525" marB="0" anchor="ctr"/>
                </a:tc>
              </a:tr>
            </a:tbl>
          </a:graphicData>
        </a:graphic>
      </p:graphicFrame>
      <p:sp>
        <p:nvSpPr>
          <p:cNvPr id="35" name="矩形 34"/>
          <p:cNvSpPr/>
          <p:nvPr/>
        </p:nvSpPr>
        <p:spPr>
          <a:xfrm>
            <a:off x="8231508" y="1123666"/>
            <a:ext cx="528320" cy="758825"/>
          </a:xfrm>
          <a:prstGeom prst="rect">
            <a:avLst/>
          </a:prstGeom>
          <a:noFill/>
          <a:ln w="34925">
            <a:solidFill>
              <a:srgbClr val="CED1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组合 35"/>
          <p:cNvGrpSpPr/>
          <p:nvPr/>
        </p:nvGrpSpPr>
        <p:grpSpPr>
          <a:xfrm>
            <a:off x="8372500" y="1242250"/>
            <a:ext cx="5879463" cy="589441"/>
            <a:chOff x="876937" y="2070100"/>
            <a:chExt cx="5879463" cy="457200"/>
          </a:xfrm>
        </p:grpSpPr>
        <p:sp>
          <p:nvSpPr>
            <p:cNvPr id="37" name="任意多边形 36"/>
            <p:cNvSpPr/>
            <p:nvPr/>
          </p:nvSpPr>
          <p:spPr>
            <a:xfrm>
              <a:off x="966644" y="2070100"/>
              <a:ext cx="5789756" cy="457200"/>
            </a:xfrm>
            <a:custGeom>
              <a:avLst/>
              <a:gdLst>
                <a:gd name="connsiteX0" fmla="*/ 0 w 5789756"/>
                <a:gd name="connsiteY0" fmla="*/ 0 h 457200"/>
                <a:gd name="connsiteX1" fmla="*/ 5789756 w 5789756"/>
                <a:gd name="connsiteY1" fmla="*/ 0 h 457200"/>
                <a:gd name="connsiteX2" fmla="*/ 5789756 w 5789756"/>
                <a:gd name="connsiteY2" fmla="*/ 457200 h 457200"/>
                <a:gd name="connsiteX3" fmla="*/ 93428 w 578975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5789756" h="457200">
                  <a:moveTo>
                    <a:pt x="0" y="0"/>
                  </a:moveTo>
                  <a:lnTo>
                    <a:pt x="5789756" y="0"/>
                  </a:lnTo>
                  <a:lnTo>
                    <a:pt x="5789756" y="457200"/>
                  </a:lnTo>
                  <a:lnTo>
                    <a:pt x="93428" y="457200"/>
                  </a:lnTo>
                  <a:close/>
                </a:path>
              </a:pathLst>
            </a:cu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任意多边形 37"/>
            <p:cNvSpPr/>
            <p:nvPr/>
          </p:nvSpPr>
          <p:spPr>
            <a:xfrm>
              <a:off x="876937" y="2070100"/>
              <a:ext cx="145501" cy="457200"/>
            </a:xfrm>
            <a:custGeom>
              <a:avLst/>
              <a:gdLst>
                <a:gd name="connsiteX0" fmla="*/ 0 w 145501"/>
                <a:gd name="connsiteY0" fmla="*/ 0 h 457200"/>
                <a:gd name="connsiteX1" fmla="*/ 45763 w 145501"/>
                <a:gd name="connsiteY1" fmla="*/ 0 h 457200"/>
                <a:gd name="connsiteX2" fmla="*/ 145501 w 145501"/>
                <a:gd name="connsiteY2" fmla="*/ 457200 h 457200"/>
                <a:gd name="connsiteX3" fmla="*/ 0 w 145501"/>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145501" h="457200">
                  <a:moveTo>
                    <a:pt x="0" y="0"/>
                  </a:moveTo>
                  <a:lnTo>
                    <a:pt x="45763" y="0"/>
                  </a:lnTo>
                  <a:lnTo>
                    <a:pt x="145501" y="457200"/>
                  </a:lnTo>
                  <a:lnTo>
                    <a:pt x="0" y="457200"/>
                  </a:lnTo>
                  <a:close/>
                </a:path>
              </a:pathLst>
            </a:custGeom>
            <a:solidFill>
              <a:srgbClr val="F39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文本框 30"/>
          <p:cNvSpPr txBox="1"/>
          <p:nvPr/>
        </p:nvSpPr>
        <p:spPr>
          <a:xfrm>
            <a:off x="8900820" y="1336915"/>
            <a:ext cx="5351143" cy="400110"/>
          </a:xfrm>
          <a:prstGeom prst="rect">
            <a:avLst/>
          </a:prstGeom>
          <a:noFill/>
        </p:spPr>
        <p:txBody>
          <a:bodyPr wrap="square" rtlCol="0">
            <a:spAutoFit/>
          </a:bodyPr>
          <a:lstStyle/>
          <a:p>
            <a:r>
              <a:rPr lang="zh-CN" altLang="en-US" sz="2000" b="1" kern="5000" dirty="0" smtClean="0">
                <a:solidFill>
                  <a:schemeClr val="bg1"/>
                </a:solidFill>
                <a:latin typeface="微软雅黑" panose="020B0503020204020204" pitchFamily="34" charset="-122"/>
                <a:ea typeface="微软雅黑" panose="020B0503020204020204" pitchFamily="34" charset="-122"/>
                <a:sym typeface="+mn-ea"/>
              </a:rPr>
              <a:t>视</a:t>
            </a:r>
            <a:r>
              <a:rPr lang="zh-CN" altLang="en-US" sz="2000" b="1" kern="5000" dirty="0">
                <a:solidFill>
                  <a:schemeClr val="bg1"/>
                </a:solidFill>
                <a:latin typeface="微软雅黑" panose="020B0503020204020204" pitchFamily="34" charset="-122"/>
                <a:ea typeface="微软雅黑" panose="020B0503020204020204" pitchFamily="34" charset="-122"/>
                <a:sym typeface="+mn-ea"/>
              </a:rPr>
              <a:t>频服务</a:t>
            </a:r>
            <a:r>
              <a:rPr lang="zh-CN" altLang="en-US" sz="2000" b="1" kern="5000" dirty="0" smtClean="0">
                <a:solidFill>
                  <a:schemeClr val="bg1"/>
                </a:solidFill>
                <a:latin typeface="微软雅黑" panose="020B0503020204020204" pitchFamily="34" charset="-122"/>
                <a:ea typeface="微软雅黑" panose="020B0503020204020204" pitchFamily="34" charset="-122"/>
                <a:sym typeface="+mn-ea"/>
              </a:rPr>
              <a:t>器</a:t>
            </a:r>
            <a:endParaRPr lang="en-US" altLang="zh-CN" sz="2000" b="1" kern="5000" dirty="0">
              <a:solidFill>
                <a:schemeClr val="bg1"/>
              </a:solidFill>
              <a:latin typeface="微软雅黑" panose="020B0503020204020204" pitchFamily="34" charset="-122"/>
              <a:ea typeface="微软雅黑" panose="020B0503020204020204" pitchFamily="34" charset="-122"/>
              <a:sym typeface="+mn-ea"/>
            </a:endParaRPr>
          </a:p>
        </p:txBody>
      </p:sp>
      <p:sp>
        <p:nvSpPr>
          <p:cNvPr id="40" name="等腰三角形 39"/>
          <p:cNvSpPr/>
          <p:nvPr/>
        </p:nvSpPr>
        <p:spPr>
          <a:xfrm rot="5400000">
            <a:off x="8578406" y="1449739"/>
            <a:ext cx="202375" cy="174461"/>
          </a:xfrm>
          <a:prstGeom prst="triangle">
            <a:avLst/>
          </a:prstGeom>
          <a:solidFill>
            <a:srgbClr val="F39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等腰三角形 40"/>
          <p:cNvSpPr/>
          <p:nvPr/>
        </p:nvSpPr>
        <p:spPr>
          <a:xfrm rot="5400000">
            <a:off x="8305756" y="2125790"/>
            <a:ext cx="309372" cy="266700"/>
          </a:xfrm>
          <a:prstGeom prst="triangle">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文本框 33"/>
          <p:cNvSpPr txBox="1"/>
          <p:nvPr/>
        </p:nvSpPr>
        <p:spPr>
          <a:xfrm>
            <a:off x="8640054" y="2087091"/>
            <a:ext cx="1562100" cy="338554"/>
          </a:xfrm>
          <a:prstGeom prst="rect">
            <a:avLst/>
          </a:prstGeom>
          <a:noFill/>
        </p:spPr>
        <p:txBody>
          <a:bodyPr wrap="square" rtlCol="0">
            <a:spAutoFit/>
          </a:bodyPr>
          <a:lstStyle/>
          <a:p>
            <a:r>
              <a:rPr lang="zh-CN" altLang="en-US" sz="1600" b="1" dirty="0" smtClean="0">
                <a:solidFill>
                  <a:srgbClr val="036EB8"/>
                </a:solidFill>
                <a:latin typeface="微软雅黑" panose="020B0503020204020204" pitchFamily="34" charset="-122"/>
                <a:ea typeface="微软雅黑" panose="020B0503020204020204" pitchFamily="34" charset="-122"/>
              </a:rPr>
              <a:t>概述</a:t>
            </a:r>
            <a:endParaRPr lang="en-US" sz="1600" b="1" dirty="0">
              <a:solidFill>
                <a:srgbClr val="036EB8"/>
              </a:solidFill>
              <a:latin typeface="微软雅黑" panose="020B0503020204020204" pitchFamily="34" charset="-122"/>
              <a:ea typeface="微软雅黑" panose="020B0503020204020204" pitchFamily="34" charset="-122"/>
            </a:endParaRPr>
          </a:p>
        </p:txBody>
      </p:sp>
      <p:sp>
        <p:nvSpPr>
          <p:cNvPr id="43" name="等腰三角形 42"/>
          <p:cNvSpPr/>
          <p:nvPr/>
        </p:nvSpPr>
        <p:spPr>
          <a:xfrm rot="5400000">
            <a:off x="8305756" y="3743352"/>
            <a:ext cx="309372" cy="266700"/>
          </a:xfrm>
          <a:prstGeom prst="triangle">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文本框 35"/>
          <p:cNvSpPr txBox="1"/>
          <p:nvPr/>
        </p:nvSpPr>
        <p:spPr>
          <a:xfrm>
            <a:off x="8640054" y="3704653"/>
            <a:ext cx="1562100" cy="338554"/>
          </a:xfrm>
          <a:prstGeom prst="rect">
            <a:avLst/>
          </a:prstGeom>
          <a:noFill/>
        </p:spPr>
        <p:txBody>
          <a:bodyPr wrap="square" rtlCol="0">
            <a:spAutoFit/>
          </a:bodyPr>
          <a:lstStyle/>
          <a:p>
            <a:r>
              <a:rPr lang="zh-CN" altLang="en-US" sz="1600" b="1" dirty="0" smtClean="0">
                <a:solidFill>
                  <a:srgbClr val="036EB8"/>
                </a:solidFill>
                <a:latin typeface="微软雅黑" panose="020B0503020204020204" pitchFamily="34" charset="-122"/>
                <a:ea typeface="微软雅黑" panose="020B0503020204020204" pitchFamily="34" charset="-122"/>
              </a:rPr>
              <a:t>产品特色</a:t>
            </a:r>
            <a:endParaRPr lang="en-US" sz="1600" b="1" dirty="0">
              <a:solidFill>
                <a:srgbClr val="036EB8"/>
              </a:solidFill>
              <a:latin typeface="微软雅黑" panose="020B0503020204020204" pitchFamily="34" charset="-122"/>
              <a:ea typeface="微软雅黑" panose="020B0503020204020204" pitchFamily="34" charset="-122"/>
            </a:endParaRPr>
          </a:p>
        </p:txBody>
      </p:sp>
      <p:sp>
        <p:nvSpPr>
          <p:cNvPr id="45" name="TextBox 5"/>
          <p:cNvSpPr txBox="1"/>
          <p:nvPr/>
        </p:nvSpPr>
        <p:spPr>
          <a:xfrm>
            <a:off x="8267749" y="2463473"/>
            <a:ext cx="2725144" cy="700576"/>
          </a:xfrm>
          <a:prstGeom prst="rect">
            <a:avLst/>
          </a:prstGeom>
          <a:noFill/>
        </p:spPr>
        <p:txBody>
          <a:bodyPr wrap="square" rtlCol="0">
            <a:spAutoFit/>
          </a:bodyPr>
          <a:lstStyle>
            <a:defPPr>
              <a:defRPr lang="en-US"/>
            </a:defPPr>
            <a:lvl1pPr>
              <a:lnSpc>
                <a:spcPct val="120000"/>
              </a:lnSpc>
              <a:defRPr sz="1400">
                <a:solidFill>
                  <a:schemeClr val="bg1">
                    <a:lumMod val="50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dirty="0"/>
              <a:t>华为</a:t>
            </a:r>
            <a:r>
              <a:rPr lang="en-US" altLang="zh-CN" dirty="0"/>
              <a:t>VCN500</a:t>
            </a:r>
            <a:r>
              <a:rPr lang="zh-CN" altLang="en-US" dirty="0"/>
              <a:t>提供可靠的视频存储和嵌入式虚拟机。</a:t>
            </a:r>
          </a:p>
        </p:txBody>
      </p:sp>
      <p:sp>
        <p:nvSpPr>
          <p:cNvPr id="46" name="TextBox 8"/>
          <p:cNvSpPr txBox="1"/>
          <p:nvPr/>
        </p:nvSpPr>
        <p:spPr>
          <a:xfrm>
            <a:off x="8231507" y="4024229"/>
            <a:ext cx="5903887" cy="3545201"/>
          </a:xfrm>
          <a:prstGeom prst="rect">
            <a:avLst/>
          </a:prstGeom>
          <a:noFill/>
        </p:spPr>
        <p:txBody>
          <a:bodyPr wrap="square" rtlCol="0">
            <a:spAutoFit/>
          </a:bodyPr>
          <a:lstStyle/>
          <a:p>
            <a:pPr>
              <a:lnSpc>
                <a:spcPct val="150000"/>
              </a:lnSpc>
            </a:pP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a:p>
            <a:pPr marL="285750" indent="-285750">
              <a:lnSpc>
                <a:spcPct val="120000"/>
              </a:lnSpc>
              <a:spcAft>
                <a:spcPts val="600"/>
              </a:spcAft>
              <a:buFont typeface="Arial" panose="020B0604020202020204" pitchFamily="34" charset="0"/>
              <a:buChar char="•"/>
            </a:pP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VCN500</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性能优异，每个节点有</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32</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个网络视频访问通道，并具有堆叠模式的性能可伸缩性</a:t>
            </a:r>
          </a:p>
          <a:p>
            <a:pPr marL="285750" indent="-285750">
              <a:lnSpc>
                <a:spcPct val="120000"/>
              </a:lnSpc>
              <a:spcAft>
                <a:spcPts val="600"/>
              </a:spcAft>
              <a:buFont typeface="Arial" panose="020B0604020202020204" pitchFamily="34" charset="0"/>
              <a:buChar char="•"/>
            </a:pP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强大</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的可靠性与先进的硬盘抗震技术，冗余风扇和电源，视频数据完整性技术的</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VCN</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，抗冲击铝套管与集成除湿膜，内置加热器和风扇相机</a:t>
            </a:r>
          </a:p>
          <a:p>
            <a:pPr marL="285750" indent="-285750">
              <a:lnSpc>
                <a:spcPct val="120000"/>
              </a:lnSpc>
              <a:spcAft>
                <a:spcPts val="600"/>
              </a:spcAft>
              <a:buFont typeface="Arial" panose="020B0604020202020204" pitchFamily="34" charset="0"/>
              <a:buChar char="•"/>
            </a:pP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智能</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分析包括入侵检测、绊检测、游荡检测、丢弃对象检测、移除检测等</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对某些摄像机有效</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a:t>
            </a:r>
          </a:p>
          <a:p>
            <a:pPr marL="285750" indent="-285750">
              <a:lnSpc>
                <a:spcPct val="120000"/>
              </a:lnSpc>
              <a:spcAft>
                <a:spcPts val="600"/>
              </a:spcAft>
              <a:buFont typeface="Arial" panose="020B0604020202020204" pitchFamily="34" charset="0"/>
              <a:buChar char="•"/>
            </a:pP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明亮</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、零涂抹、低噪音、全天清晰的图像与新一代</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DSP</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平台，抑制眩光，动态范围图像稳定</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对某些相机有效</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a:t>
            </a:r>
          </a:p>
          <a:p>
            <a:pPr marL="285750" indent="-285750">
              <a:lnSpc>
                <a:spcPct val="120000"/>
              </a:lnSpc>
              <a:spcAft>
                <a:spcPts val="600"/>
              </a:spcAft>
              <a:buFont typeface="Arial" panose="020B0604020202020204" pitchFamily="34" charset="0"/>
              <a:buChar char="•"/>
            </a:pP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H.265</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提供</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50%</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或更少的带宽比</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H.264</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没有妥协的图像质量，向后兼容的</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H.264/MJPEG</a:t>
            </a:r>
          </a:p>
        </p:txBody>
      </p:sp>
      <p:pic>
        <p:nvPicPr>
          <p:cNvPr id="47" name="图片 4" descr="未标题-5"/>
          <p:cNvPicPr>
            <a:picLocks noChangeAspect="1" noChangeArrowheads="1"/>
          </p:cNvPicPr>
          <p:nvPr/>
        </p:nvPicPr>
        <p:blipFill rotWithShape="1">
          <a:blip r:embed="rId2" cstate="print">
            <a:extLst>
              <a:ext uri="{BEBA8EAE-BF5A-486C-A8C5-ECC9F3942E4B}">
                <a14:imgProps xmlns="" xmlns:a14="http://schemas.microsoft.com/office/drawing/2010/main">
                  <a14:imgLayer r:embed="rId3">
                    <a14:imgEffect>
                      <a14:backgroundRemoval t="5450" b="53444" l="9924" r="95770">
                        <a14:foregroundMark x1="76790" y1="18622" x2="76790" y2="18622"/>
                      </a14:backgroundRemoval>
                    </a14:imgEffect>
                  </a14:imgLayer>
                </a14:imgProps>
              </a:ext>
              <a:ext uri="{28A0092B-C50C-407E-A947-70E740481C1C}">
                <a14:useLocalDpi xmlns="" xmlns:a14="http://schemas.microsoft.com/office/drawing/2010/main" val="0"/>
              </a:ext>
            </a:extLst>
          </a:blip>
          <a:srcRect b="44094"/>
          <a:stretch>
            <a:fillRect/>
          </a:stretch>
        </p:blipFill>
        <p:spPr bwMode="auto">
          <a:xfrm>
            <a:off x="11036314" y="2050053"/>
            <a:ext cx="3317720" cy="1328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450" y="533399"/>
            <a:ext cx="731542" cy="144781"/>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9"/>
          <p:cNvSpPr txBox="1"/>
          <p:nvPr/>
        </p:nvSpPr>
        <p:spPr>
          <a:xfrm>
            <a:off x="657132" y="478896"/>
            <a:ext cx="358140" cy="253916"/>
          </a:xfrm>
          <a:prstGeom prst="rect">
            <a:avLst/>
          </a:prstGeom>
          <a:noFill/>
        </p:spPr>
        <p:txBody>
          <a:bodyPr wrap="square" rtlCol="0">
            <a:spAutoFit/>
          </a:bodyPr>
          <a:lstStyle/>
          <a:p>
            <a:r>
              <a:rPr lang="en-US" sz="1050" b="1" dirty="0" smtClean="0">
                <a:solidFill>
                  <a:srgbClr val="036EB8"/>
                </a:solidFill>
                <a:latin typeface="微软雅黑" panose="020B0503020204020204" pitchFamily="34" charset="-122"/>
                <a:ea typeface="微软雅黑" panose="020B0503020204020204" pitchFamily="34" charset="-122"/>
              </a:rPr>
              <a:t>29</a:t>
            </a:r>
            <a:endParaRPr lang="en-US" sz="1050" b="1" dirty="0">
              <a:solidFill>
                <a:srgbClr val="036EB8"/>
              </a:solidFill>
              <a:latin typeface="微软雅黑" panose="020B0503020204020204" pitchFamily="34" charset="-122"/>
              <a:ea typeface="微软雅黑" panose="020B0503020204020204" pitchFamily="34" charset="-122"/>
            </a:endParaRPr>
          </a:p>
        </p:txBody>
      </p:sp>
      <p:sp>
        <p:nvSpPr>
          <p:cNvPr id="4" name="文本框 10"/>
          <p:cNvSpPr txBox="1"/>
          <p:nvPr/>
        </p:nvSpPr>
        <p:spPr>
          <a:xfrm>
            <a:off x="866704" y="457125"/>
            <a:ext cx="1653540" cy="261610"/>
          </a:xfrm>
          <a:prstGeom prst="rect">
            <a:avLst/>
          </a:prstGeom>
          <a:noFill/>
        </p:spPr>
        <p:txBody>
          <a:bodyPr wrap="square" rtlCol="0">
            <a:spAutoFit/>
          </a:bodyPr>
          <a:lstStyle/>
          <a:p>
            <a:r>
              <a:rPr lang="zh-CN" altLang="en-US" sz="1100" b="1" dirty="0">
                <a:solidFill>
                  <a:schemeClr val="bg1">
                    <a:lumMod val="50000"/>
                  </a:schemeClr>
                </a:solidFill>
                <a:latin typeface="微软雅黑" panose="020B0503020204020204" pitchFamily="34" charset="-122"/>
                <a:ea typeface="微软雅黑" panose="020B0503020204020204" pitchFamily="34" charset="-122"/>
              </a:rPr>
              <a:t>华为智慧灯</a:t>
            </a:r>
            <a:r>
              <a:rPr lang="zh-CN" altLang="en-US" sz="1100" b="1" dirty="0" smtClean="0">
                <a:solidFill>
                  <a:schemeClr val="bg1">
                    <a:lumMod val="50000"/>
                  </a:schemeClr>
                </a:solidFill>
                <a:latin typeface="微软雅黑" panose="020B0503020204020204" pitchFamily="34" charset="-122"/>
                <a:ea typeface="微软雅黑" panose="020B0503020204020204" pitchFamily="34" charset="-122"/>
              </a:rPr>
              <a:t>杆解决方案</a:t>
            </a:r>
            <a:endParaRPr lang="en-US" sz="11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14400145" y="533399"/>
            <a:ext cx="731542" cy="144781"/>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12"/>
          <p:cNvSpPr txBox="1"/>
          <p:nvPr/>
        </p:nvSpPr>
        <p:spPr>
          <a:xfrm>
            <a:off x="12645005" y="476175"/>
            <a:ext cx="1653540" cy="261610"/>
          </a:xfrm>
          <a:prstGeom prst="rect">
            <a:avLst/>
          </a:prstGeom>
          <a:noFill/>
        </p:spPr>
        <p:txBody>
          <a:bodyPr wrap="square" rtlCol="0">
            <a:spAutoFit/>
          </a:bodyPr>
          <a:lstStyle/>
          <a:p>
            <a:r>
              <a:rPr lang="zh-CN" altLang="en-US" sz="1100" b="1" dirty="0">
                <a:solidFill>
                  <a:schemeClr val="bg1">
                    <a:lumMod val="50000"/>
                  </a:schemeClr>
                </a:solidFill>
                <a:latin typeface="微软雅黑" panose="020B0503020204020204" pitchFamily="34" charset="-122"/>
                <a:ea typeface="微软雅黑" panose="020B0503020204020204" pitchFamily="34" charset="-122"/>
              </a:rPr>
              <a:t>华为智慧灯</a:t>
            </a:r>
            <a:r>
              <a:rPr lang="zh-CN" altLang="en-US" sz="1100" b="1" dirty="0" smtClean="0">
                <a:solidFill>
                  <a:schemeClr val="bg1">
                    <a:lumMod val="50000"/>
                  </a:schemeClr>
                </a:solidFill>
                <a:latin typeface="微软雅黑" panose="020B0503020204020204" pitchFamily="34" charset="-122"/>
                <a:ea typeface="微软雅黑" panose="020B0503020204020204" pitchFamily="34" charset="-122"/>
              </a:rPr>
              <a:t>杆解决方案</a:t>
            </a:r>
            <a:endParaRPr lang="en-US" sz="11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 name="文本框 13"/>
          <p:cNvSpPr txBox="1"/>
          <p:nvPr/>
        </p:nvSpPr>
        <p:spPr>
          <a:xfrm>
            <a:off x="14088814" y="488421"/>
            <a:ext cx="358140" cy="253916"/>
          </a:xfrm>
          <a:prstGeom prst="rect">
            <a:avLst/>
          </a:prstGeom>
          <a:noFill/>
        </p:spPr>
        <p:txBody>
          <a:bodyPr wrap="square" rtlCol="0">
            <a:spAutoFit/>
          </a:bodyPr>
          <a:lstStyle/>
          <a:p>
            <a:r>
              <a:rPr lang="en-US" altLang="zh-CN" sz="1050" b="1" dirty="0" smtClean="0">
                <a:solidFill>
                  <a:srgbClr val="036EB8"/>
                </a:solidFill>
                <a:latin typeface="微软雅黑" panose="020B0503020204020204" pitchFamily="34" charset="-122"/>
                <a:ea typeface="微软雅黑" panose="020B0503020204020204" pitchFamily="34" charset="-122"/>
              </a:rPr>
              <a:t>30</a:t>
            </a:r>
            <a:endParaRPr lang="en-US" sz="1050" b="1" dirty="0">
              <a:solidFill>
                <a:srgbClr val="036EB8"/>
              </a:solidFill>
              <a:latin typeface="微软雅黑" panose="020B0503020204020204" pitchFamily="34" charset="-122"/>
              <a:ea typeface="微软雅黑" panose="020B0503020204020204" pitchFamily="34" charset="-122"/>
            </a:endParaRPr>
          </a:p>
        </p:txBody>
      </p:sp>
      <p:sp>
        <p:nvSpPr>
          <p:cNvPr id="22" name="等腰三角形 21"/>
          <p:cNvSpPr/>
          <p:nvPr/>
        </p:nvSpPr>
        <p:spPr>
          <a:xfrm rot="5400000">
            <a:off x="833518" y="1425267"/>
            <a:ext cx="309372" cy="266700"/>
          </a:xfrm>
          <a:prstGeom prst="triangle">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文本框 21"/>
          <p:cNvSpPr txBox="1"/>
          <p:nvPr/>
        </p:nvSpPr>
        <p:spPr>
          <a:xfrm>
            <a:off x="1167816" y="1386568"/>
            <a:ext cx="1562100" cy="338554"/>
          </a:xfrm>
          <a:prstGeom prst="rect">
            <a:avLst/>
          </a:prstGeom>
          <a:noFill/>
        </p:spPr>
        <p:txBody>
          <a:bodyPr wrap="square" rtlCol="0">
            <a:spAutoFit/>
          </a:bodyPr>
          <a:lstStyle/>
          <a:p>
            <a:r>
              <a:rPr lang="zh-CN" altLang="en-US" sz="1600" b="1" dirty="0" smtClean="0">
                <a:solidFill>
                  <a:srgbClr val="036EB8"/>
                </a:solidFill>
                <a:latin typeface="微软雅黑" panose="020B0503020204020204" pitchFamily="34" charset="-122"/>
                <a:ea typeface="微软雅黑" panose="020B0503020204020204" pitchFamily="34" charset="-122"/>
              </a:rPr>
              <a:t>性能参数</a:t>
            </a:r>
            <a:endParaRPr lang="en-US" sz="1600" b="1" dirty="0">
              <a:solidFill>
                <a:srgbClr val="036EB8"/>
              </a:solidFill>
              <a:latin typeface="微软雅黑" panose="020B0503020204020204" pitchFamily="34" charset="-122"/>
              <a:ea typeface="微软雅黑" panose="020B0503020204020204" pitchFamily="34" charset="-122"/>
            </a:endParaRPr>
          </a:p>
        </p:txBody>
      </p:sp>
      <p:graphicFrame>
        <p:nvGraphicFramePr>
          <p:cNvPr id="24" name="表格 23"/>
          <p:cNvGraphicFramePr>
            <a:graphicFrameLocks noGrp="1"/>
          </p:cNvGraphicFramePr>
          <p:nvPr>
            <p:extLst>
              <p:ext uri="{D42A27DB-BD31-4B8C-83A1-F6EECF244321}">
                <p14:modId xmlns="" xmlns:p14="http://schemas.microsoft.com/office/powerpoint/2010/main" val="2688048614"/>
              </p:ext>
            </p:extLst>
          </p:nvPr>
        </p:nvGraphicFramePr>
        <p:xfrm>
          <a:off x="887353" y="2009794"/>
          <a:ext cx="5879463" cy="6482715"/>
        </p:xfrm>
        <a:graphic>
          <a:graphicData uri="http://schemas.openxmlformats.org/drawingml/2006/table">
            <a:tbl>
              <a:tblPr firstRow="1" bandRow="1">
                <a:tableStyleId>{073A0DAA-6AF3-43AB-8588-CEC1D06C72B9}</a:tableStyleId>
              </a:tblPr>
              <a:tblGrid>
                <a:gridCol w="1692917"/>
                <a:gridCol w="4186546"/>
              </a:tblGrid>
              <a:tr h="683895">
                <a:tc>
                  <a:txBody>
                    <a:bodyPr/>
                    <a:lstStyle/>
                    <a:p>
                      <a:pPr algn="ctr" rtl="0" fontAlgn="ctr"/>
                      <a:r>
                        <a:rPr lang="zh-CN" altLang="en-US" sz="1400" u="none" strike="noStrike" dirty="0">
                          <a:effectLst/>
                          <a:latin typeface="微软雅黑" panose="020B0503020204020204" pitchFamily="34" charset="-122"/>
                          <a:ea typeface="微软雅黑" panose="020B0503020204020204" pitchFamily="34" charset="-122"/>
                        </a:rPr>
                        <a:t>项目</a:t>
                      </a:r>
                    </a:p>
                  </a:txBody>
                  <a:tcPr marL="9525" marR="9525" marT="9525" marB="0" anchor="ctr">
                    <a:solidFill>
                      <a:srgbClr val="036EB8"/>
                    </a:solidFill>
                  </a:tcPr>
                </a:tc>
                <a:tc>
                  <a:txBody>
                    <a:bodyPr/>
                    <a:lstStyle/>
                    <a:p>
                      <a:pPr algn="ctr" rtl="0" fontAlgn="ctr"/>
                      <a:r>
                        <a:rPr lang="zh-CN" altLang="en-US" sz="1400" u="none" strike="noStrike" dirty="0">
                          <a:effectLst/>
                          <a:latin typeface="微软雅黑" panose="020B0503020204020204" pitchFamily="34" charset="-122"/>
                          <a:ea typeface="微软雅黑" panose="020B0503020204020204" pitchFamily="34" charset="-122"/>
                        </a:rPr>
                        <a:t>描述</a:t>
                      </a:r>
                    </a:p>
                  </a:txBody>
                  <a:tcPr marL="9525" marR="9525" marT="9525" marB="0" anchor="ctr">
                    <a:solidFill>
                      <a:srgbClr val="036EB8"/>
                    </a:solidFill>
                  </a:tcPr>
                </a:tc>
              </a:tr>
              <a:tr h="503555">
                <a:tc>
                  <a:txBody>
                    <a:bodyPr/>
                    <a:lstStyle/>
                    <a:p>
                      <a:pPr algn="ctr" rtl="0" fontAlgn="ctr"/>
                      <a:r>
                        <a:rPr lang="zh-CN" altLang="en-US" sz="1400" u="none" strike="noStrike">
                          <a:effectLst/>
                          <a:latin typeface="微软雅黑" panose="020B0503020204020204" pitchFamily="34" charset="-122"/>
                          <a:ea typeface="微软雅黑" panose="020B0503020204020204" pitchFamily="34" charset="-122"/>
                        </a:rPr>
                        <a:t>型号 </a:t>
                      </a:r>
                    </a:p>
                  </a:txBody>
                  <a:tcPr marL="9525" marR="9525" marT="9525" marB="0" anchor="ctr"/>
                </a:tc>
                <a:tc>
                  <a:txBody>
                    <a:bodyPr/>
                    <a:lstStyle/>
                    <a:p>
                      <a:pPr algn="ctr" rtl="0" fontAlgn="ctr"/>
                      <a:r>
                        <a:rPr lang="en-US" sz="1400" u="none" strike="noStrike">
                          <a:effectLst/>
                          <a:latin typeface="微软雅黑" panose="020B0503020204020204" pitchFamily="34" charset="-122"/>
                          <a:ea typeface="微软雅黑" panose="020B0503020204020204" pitchFamily="34" charset="-122"/>
                        </a:rPr>
                        <a:t>VCN500</a:t>
                      </a:r>
                    </a:p>
                  </a:txBody>
                  <a:tcPr marL="9525" marR="9525" marT="9525" marB="0" anchor="ctr"/>
                </a:tc>
              </a:tr>
              <a:tr h="504190">
                <a:tc>
                  <a:txBody>
                    <a:bodyPr/>
                    <a:lstStyle/>
                    <a:p>
                      <a:pPr algn="ctr" rtl="0" fontAlgn="ctr"/>
                      <a:r>
                        <a:rPr lang="zh-CN" altLang="en-US" sz="1400" u="none" strike="noStrike">
                          <a:effectLst/>
                          <a:latin typeface="微软雅黑" panose="020B0503020204020204" pitchFamily="34" charset="-122"/>
                          <a:ea typeface="微软雅黑" panose="020B0503020204020204" pitchFamily="34" charset="-122"/>
                        </a:rPr>
                        <a:t>网络视频接入</a:t>
                      </a:r>
                    </a:p>
                  </a:txBody>
                  <a:tcPr marL="9525" marR="9525" marT="9525" marB="0" anchor="ctr"/>
                </a:tc>
                <a:tc>
                  <a:txBody>
                    <a:bodyPr/>
                    <a:lstStyle/>
                    <a:p>
                      <a:pPr algn="ctr" rtl="0" fontAlgn="ctr"/>
                      <a:r>
                        <a:rPr lang="en-US" sz="1400" u="none" strike="noStrike" dirty="0" smtClean="0">
                          <a:effectLst/>
                          <a:latin typeface="微软雅黑" panose="020B0503020204020204" pitchFamily="34" charset="-122"/>
                          <a:ea typeface="微软雅黑" panose="020B0503020204020204" pitchFamily="34" charset="-122"/>
                        </a:rPr>
                        <a:t>32</a:t>
                      </a:r>
                      <a:r>
                        <a:rPr lang="zh-CN" altLang="en-US" sz="1400" u="none" strike="noStrike" dirty="0" smtClean="0">
                          <a:effectLst/>
                          <a:latin typeface="微软雅黑" panose="020B0503020204020204" pitchFamily="34" charset="-122"/>
                          <a:ea typeface="微软雅黑" panose="020B0503020204020204" pitchFamily="34" charset="-122"/>
                        </a:rPr>
                        <a:t>路</a:t>
                      </a:r>
                      <a:endParaRPr lang="en-US" sz="1400" u="none" strike="noStrike" dirty="0">
                        <a:effectLst/>
                        <a:latin typeface="微软雅黑" panose="020B0503020204020204" pitchFamily="34" charset="-122"/>
                        <a:ea typeface="微软雅黑" panose="020B0503020204020204" pitchFamily="34" charset="-122"/>
                      </a:endParaRPr>
                    </a:p>
                  </a:txBody>
                  <a:tcPr marL="9525" marR="9525" marT="9525" marB="0" anchor="ctr"/>
                </a:tc>
              </a:tr>
              <a:tr h="756920">
                <a:tc>
                  <a:txBody>
                    <a:bodyPr/>
                    <a:lstStyle/>
                    <a:p>
                      <a:pPr algn="ctr" rtl="0" fontAlgn="ctr"/>
                      <a:r>
                        <a:rPr lang="zh-CN" altLang="en-US" sz="1400" u="none" strike="noStrike">
                          <a:effectLst/>
                          <a:latin typeface="微软雅黑" panose="020B0503020204020204" pitchFamily="34" charset="-122"/>
                          <a:ea typeface="微软雅黑" panose="020B0503020204020204" pitchFamily="34" charset="-122"/>
                        </a:rPr>
                        <a:t>总输入和输出带宽</a:t>
                      </a:r>
                    </a:p>
                  </a:txBody>
                  <a:tcPr marL="9525" marR="9525" marT="9525" marB="0" anchor="ctr"/>
                </a:tc>
                <a:tc>
                  <a:txBody>
                    <a:bodyPr/>
                    <a:lstStyle/>
                    <a:p>
                      <a:pPr algn="ctr" rtl="0" fontAlgn="ctr"/>
                      <a:r>
                        <a:rPr lang="en-US" sz="1400" u="none" strike="noStrike">
                          <a:effectLst/>
                          <a:latin typeface="微软雅黑" panose="020B0503020204020204" pitchFamily="34" charset="-122"/>
                          <a:ea typeface="微软雅黑" panose="020B0503020204020204" pitchFamily="34" charset="-122"/>
                        </a:rPr>
                        <a:t>160 Mbit/s</a:t>
                      </a:r>
                    </a:p>
                  </a:txBody>
                  <a:tcPr marL="9525" marR="9525" marT="9525" marB="0" anchor="ctr"/>
                </a:tc>
              </a:tr>
              <a:tr h="504190">
                <a:tc>
                  <a:txBody>
                    <a:bodyPr/>
                    <a:lstStyle/>
                    <a:p>
                      <a:pPr algn="ctr" rtl="0" fontAlgn="ctr"/>
                      <a:r>
                        <a:rPr lang="en-US" sz="1400" u="none" strike="noStrike">
                          <a:effectLst/>
                          <a:latin typeface="微软雅黑" panose="020B0503020204020204" pitchFamily="34" charset="-122"/>
                          <a:ea typeface="微软雅黑" panose="020B0503020204020204" pitchFamily="34" charset="-122"/>
                        </a:rPr>
                        <a:t>HDD</a:t>
                      </a:r>
                    </a:p>
                  </a:txBody>
                  <a:tcPr marL="9525" marR="9525" marT="9525" marB="0" anchor="ctr"/>
                </a:tc>
                <a:tc>
                  <a:txBody>
                    <a:bodyPr/>
                    <a:lstStyle/>
                    <a:p>
                      <a:pPr algn="ctr" rtl="0" fontAlgn="ctr"/>
                      <a:r>
                        <a:rPr lang="en-US" altLang="zh-CN" sz="1400" u="none" strike="noStrike">
                          <a:effectLst/>
                          <a:latin typeface="微软雅黑" panose="020B0503020204020204" pitchFamily="34" charset="-122"/>
                          <a:ea typeface="微软雅黑" panose="020B0503020204020204" pitchFamily="34" charset="-122"/>
                        </a:rPr>
                        <a:t>12 × </a:t>
                      </a:r>
                      <a:r>
                        <a:rPr lang="zh-CN" altLang="en-US" sz="1400" u="none" strike="noStrike">
                          <a:effectLst/>
                          <a:latin typeface="微软雅黑" panose="020B0503020204020204" pitchFamily="34" charset="-122"/>
                          <a:ea typeface="微软雅黑" panose="020B0503020204020204" pitchFamily="34" charset="-122"/>
                        </a:rPr>
                        <a:t>企业级</a:t>
                      </a:r>
                      <a:r>
                        <a:rPr lang="en-US" altLang="zh-CN" sz="1400" u="none" strike="noStrike">
                          <a:effectLst/>
                          <a:latin typeface="微软雅黑" panose="020B0503020204020204" pitchFamily="34" charset="-122"/>
                          <a:ea typeface="微软雅黑" panose="020B0503020204020204" pitchFamily="34" charset="-122"/>
                        </a:rPr>
                        <a:t>3.5”SATA</a:t>
                      </a:r>
                      <a:r>
                        <a:rPr lang="zh-CN" altLang="en-US" sz="1400" u="none" strike="noStrike">
                          <a:effectLst/>
                          <a:latin typeface="微软雅黑" panose="020B0503020204020204" pitchFamily="34" charset="-122"/>
                          <a:ea typeface="微软雅黑" panose="020B0503020204020204" pitchFamily="34" charset="-122"/>
                        </a:rPr>
                        <a:t>硬盘 </a:t>
                      </a:r>
                    </a:p>
                  </a:txBody>
                  <a:tcPr marL="9525" marR="9525" marT="9525" marB="0" anchor="ctr"/>
                </a:tc>
              </a:tr>
              <a:tr h="504190">
                <a:tc>
                  <a:txBody>
                    <a:bodyPr/>
                    <a:lstStyle/>
                    <a:p>
                      <a:pPr algn="ctr" rtl="0" fontAlgn="ctr"/>
                      <a:r>
                        <a:rPr lang="zh-CN" altLang="en-US" sz="1400" u="none" strike="noStrike">
                          <a:effectLst/>
                          <a:latin typeface="微软雅黑" panose="020B0503020204020204" pitchFamily="34" charset="-122"/>
                          <a:ea typeface="微软雅黑" panose="020B0503020204020204" pitchFamily="34" charset="-122"/>
                        </a:rPr>
                        <a:t>网络接口</a:t>
                      </a:r>
                    </a:p>
                  </a:txBody>
                  <a:tcPr marL="9525" marR="9525" marT="9525" marB="0" anchor="ctr"/>
                </a:tc>
                <a:tc>
                  <a:txBody>
                    <a:bodyPr/>
                    <a:lstStyle/>
                    <a:p>
                      <a:pPr algn="ctr" rtl="0" fontAlgn="ctr"/>
                      <a:r>
                        <a:rPr lang="sv-SE" sz="1400" u="none" strike="noStrike">
                          <a:effectLst/>
                          <a:latin typeface="微软雅黑" panose="020B0503020204020204" pitchFamily="34" charset="-122"/>
                          <a:ea typeface="微软雅黑" panose="020B0503020204020204" pitchFamily="34" charset="-122"/>
                        </a:rPr>
                        <a:t>2 × GE (RJ45), 1 × HDMI, 1 × VGA, 3 × USB 2.0 </a:t>
                      </a:r>
                    </a:p>
                  </a:txBody>
                  <a:tcPr marL="9525" marR="9525" marT="9525" marB="0" anchor="ctr"/>
                </a:tc>
              </a:tr>
              <a:tr h="504825">
                <a:tc>
                  <a:txBody>
                    <a:bodyPr/>
                    <a:lstStyle/>
                    <a:p>
                      <a:pPr algn="ctr" rtl="0" fontAlgn="ctr"/>
                      <a:r>
                        <a:rPr lang="zh-CN" altLang="en-US" sz="1400" u="none" strike="noStrike">
                          <a:effectLst/>
                          <a:latin typeface="微软雅黑" panose="020B0503020204020204" pitchFamily="34" charset="-122"/>
                          <a:ea typeface="微软雅黑" panose="020B0503020204020204" pitchFamily="34" charset="-122"/>
                        </a:rPr>
                        <a:t>输入电压</a:t>
                      </a:r>
                    </a:p>
                  </a:txBody>
                  <a:tcPr marL="9525" marR="9525" marT="9525" marB="0" anchor="ctr"/>
                </a:tc>
                <a:tc>
                  <a:txBody>
                    <a:bodyPr/>
                    <a:lstStyle/>
                    <a:p>
                      <a:pPr algn="ctr" rtl="0" fontAlgn="ctr"/>
                      <a:r>
                        <a:rPr lang="en-US" sz="1400" u="none" strike="noStrike" dirty="0">
                          <a:effectLst/>
                          <a:latin typeface="微软雅黑" panose="020B0503020204020204" pitchFamily="34" charset="-122"/>
                          <a:ea typeface="微软雅黑" panose="020B0503020204020204" pitchFamily="34" charset="-122"/>
                        </a:rPr>
                        <a:t>AC 100 V ~ 240 V, 50 Hz </a:t>
                      </a:r>
                      <a:r>
                        <a:rPr lang="zh-CN" altLang="en-US" sz="1400" u="none" strike="noStrike" dirty="0">
                          <a:effectLst/>
                          <a:latin typeface="微软雅黑" panose="020B0503020204020204" pitchFamily="34" charset="-122"/>
                          <a:ea typeface="微软雅黑" panose="020B0503020204020204" pitchFamily="34" charset="-122"/>
                        </a:rPr>
                        <a:t>或 </a:t>
                      </a:r>
                      <a:r>
                        <a:rPr lang="en-US" altLang="zh-CN" sz="1400" u="none" strike="noStrike" dirty="0">
                          <a:effectLst/>
                          <a:latin typeface="微软雅黑" panose="020B0503020204020204" pitchFamily="34" charset="-122"/>
                          <a:ea typeface="微软雅黑" panose="020B0503020204020204" pitchFamily="34" charset="-122"/>
                        </a:rPr>
                        <a:t>60 </a:t>
                      </a:r>
                      <a:r>
                        <a:rPr lang="en-US" sz="1400" u="none" strike="noStrike" dirty="0">
                          <a:effectLst/>
                          <a:latin typeface="微软雅黑" panose="020B0503020204020204" pitchFamily="34" charset="-122"/>
                          <a:ea typeface="微软雅黑" panose="020B0503020204020204" pitchFamily="34" charset="-122"/>
                        </a:rPr>
                        <a:t>Hz</a:t>
                      </a:r>
                    </a:p>
                  </a:txBody>
                  <a:tcPr marL="9525" marR="9525" marT="9525" marB="0" anchor="ctr"/>
                </a:tc>
              </a:tr>
              <a:tr h="503555">
                <a:tc>
                  <a:txBody>
                    <a:bodyPr/>
                    <a:lstStyle/>
                    <a:p>
                      <a:pPr algn="ctr" rtl="0" fontAlgn="ctr"/>
                      <a:r>
                        <a:rPr lang="zh-CN" altLang="en-US" sz="1400" u="none" strike="noStrike">
                          <a:effectLst/>
                          <a:latin typeface="微软雅黑" panose="020B0503020204020204" pitchFamily="34" charset="-122"/>
                          <a:ea typeface="微软雅黑" panose="020B0503020204020204" pitchFamily="34" charset="-122"/>
                        </a:rPr>
                        <a:t>功耗</a:t>
                      </a:r>
                    </a:p>
                  </a:txBody>
                  <a:tcPr marL="9525" marR="9525" marT="9525" marB="0" anchor="ctr"/>
                </a:tc>
                <a:tc>
                  <a:txBody>
                    <a:bodyPr/>
                    <a:lstStyle/>
                    <a:p>
                      <a:pPr algn="ctr" rtl="0" fontAlgn="ctr"/>
                      <a:r>
                        <a:rPr lang="en-US" sz="1400" u="none" strike="noStrike">
                          <a:effectLst/>
                          <a:latin typeface="微软雅黑" panose="020B0503020204020204" pitchFamily="34" charset="-122"/>
                          <a:ea typeface="微软雅黑" panose="020B0503020204020204" pitchFamily="34" charset="-122"/>
                        </a:rPr>
                        <a:t>&lt; 40 W (</a:t>
                      </a:r>
                      <a:r>
                        <a:rPr lang="zh-CN" altLang="en-US" sz="1400" u="none" strike="noStrike">
                          <a:effectLst/>
                          <a:latin typeface="微软雅黑" panose="020B0503020204020204" pitchFamily="34" charset="-122"/>
                          <a:ea typeface="微软雅黑" panose="020B0503020204020204" pitchFamily="34" charset="-122"/>
                        </a:rPr>
                        <a:t>无</a:t>
                      </a:r>
                      <a:r>
                        <a:rPr lang="en-US" sz="1400" u="none" strike="noStrike">
                          <a:effectLst/>
                          <a:latin typeface="微软雅黑" panose="020B0503020204020204" pitchFamily="34" charset="-122"/>
                          <a:ea typeface="微软雅黑" panose="020B0503020204020204" pitchFamily="34" charset="-122"/>
                        </a:rPr>
                        <a:t>HDD)</a:t>
                      </a:r>
                    </a:p>
                  </a:txBody>
                  <a:tcPr marL="9525" marR="9525" marT="9525" marB="0" anchor="ctr"/>
                </a:tc>
              </a:tr>
              <a:tr h="504825">
                <a:tc>
                  <a:txBody>
                    <a:bodyPr/>
                    <a:lstStyle/>
                    <a:p>
                      <a:pPr algn="ctr" rtl="0" fontAlgn="ctr"/>
                      <a:r>
                        <a:rPr lang="zh-CN" altLang="en-US" sz="1400" u="none" strike="noStrike" dirty="0">
                          <a:effectLst/>
                          <a:latin typeface="微软雅黑" panose="020B0503020204020204" pitchFamily="34" charset="-122"/>
                          <a:ea typeface="微软雅黑" panose="020B0503020204020204" pitchFamily="34" charset="-122"/>
                        </a:rPr>
                        <a:t>工作温度</a:t>
                      </a:r>
                    </a:p>
                  </a:txBody>
                  <a:tcPr marL="9525" marR="9525" marT="9525" marB="0" anchor="ctr"/>
                </a:tc>
                <a:tc>
                  <a:txBody>
                    <a:bodyPr/>
                    <a:lstStyle/>
                    <a:p>
                      <a:pPr algn="ctr" rtl="0" fontAlgn="ctr"/>
                      <a:r>
                        <a:rPr lang="en-US" sz="1400" u="none" strike="noStrike">
                          <a:effectLst/>
                          <a:latin typeface="微软雅黑" panose="020B0503020204020204" pitchFamily="34" charset="-122"/>
                          <a:ea typeface="微软雅黑" panose="020B0503020204020204" pitchFamily="34" charset="-122"/>
                        </a:rPr>
                        <a:t>+5°C ~ +45°C</a:t>
                      </a:r>
                    </a:p>
                  </a:txBody>
                  <a:tcPr marL="9525" marR="9525" marT="9525" marB="0" anchor="ctr"/>
                </a:tc>
              </a:tr>
              <a:tr h="504825">
                <a:tc>
                  <a:txBody>
                    <a:bodyPr/>
                    <a:lstStyle/>
                    <a:p>
                      <a:pPr algn="ctr" rtl="0" fontAlgn="ctr"/>
                      <a:r>
                        <a:rPr lang="zh-CN" altLang="en-US" sz="1400" u="none" strike="noStrike">
                          <a:effectLst/>
                          <a:latin typeface="微软雅黑" panose="020B0503020204020204" pitchFamily="34" charset="-122"/>
                          <a:ea typeface="微软雅黑" panose="020B0503020204020204" pitchFamily="34" charset="-122"/>
                        </a:rPr>
                        <a:t>工作湿度</a:t>
                      </a:r>
                    </a:p>
                  </a:txBody>
                  <a:tcPr marL="9525" marR="9525" marT="9525" marB="0" anchor="ctr"/>
                </a:tc>
                <a:tc>
                  <a:txBody>
                    <a:bodyPr/>
                    <a:lstStyle/>
                    <a:p>
                      <a:pPr algn="ctr" rtl="0" fontAlgn="ctr"/>
                      <a:r>
                        <a:rPr lang="en-US" altLang="zh-CN" sz="1400" u="none" strike="noStrike">
                          <a:effectLst/>
                          <a:latin typeface="微软雅黑" panose="020B0503020204020204" pitchFamily="34" charset="-122"/>
                          <a:ea typeface="微软雅黑" panose="020B0503020204020204" pitchFamily="34" charset="-122"/>
                        </a:rPr>
                        <a:t>5% ~ 90% (</a:t>
                      </a:r>
                      <a:r>
                        <a:rPr lang="zh-CN" altLang="en-US" sz="1400" u="none" strike="noStrike">
                          <a:effectLst/>
                          <a:latin typeface="微软雅黑" panose="020B0503020204020204" pitchFamily="34" charset="-122"/>
                          <a:ea typeface="微软雅黑" panose="020B0503020204020204" pitchFamily="34" charset="-122"/>
                        </a:rPr>
                        <a:t>无结露</a:t>
                      </a:r>
                      <a:r>
                        <a:rPr lang="en-US" altLang="zh-CN" sz="1400" u="none" strike="noStrike">
                          <a:effectLst/>
                          <a:latin typeface="微软雅黑" panose="020B0503020204020204" pitchFamily="34" charset="-122"/>
                          <a:ea typeface="微软雅黑" panose="020B0503020204020204" pitchFamily="34" charset="-122"/>
                        </a:rPr>
                        <a:t>)</a:t>
                      </a:r>
                    </a:p>
                  </a:txBody>
                  <a:tcPr marL="9525" marR="9525" marT="9525" marB="0" anchor="ctr"/>
                </a:tc>
              </a:tr>
              <a:tr h="502920">
                <a:tc>
                  <a:txBody>
                    <a:bodyPr/>
                    <a:lstStyle/>
                    <a:p>
                      <a:pPr algn="ctr" rtl="0" fontAlgn="ctr"/>
                      <a:r>
                        <a:rPr lang="pl-PL" sz="1400" u="none" strike="noStrike">
                          <a:effectLst/>
                          <a:latin typeface="微软雅黑" panose="020B0503020204020204" pitchFamily="34" charset="-122"/>
                          <a:ea typeface="微软雅黑" panose="020B0503020204020204" pitchFamily="34" charset="-122"/>
                        </a:rPr>
                        <a:t>尺寸 (H x W × D)</a:t>
                      </a:r>
                    </a:p>
                  </a:txBody>
                  <a:tcPr marL="9525" marR="9525" marT="9525" marB="0" anchor="ctr"/>
                </a:tc>
                <a:tc>
                  <a:txBody>
                    <a:bodyPr/>
                    <a:lstStyle/>
                    <a:p>
                      <a:pPr algn="ctr" rtl="0" fontAlgn="ctr"/>
                      <a:r>
                        <a:rPr lang="en-US" sz="1400" u="none" strike="noStrike">
                          <a:effectLst/>
                          <a:latin typeface="微软雅黑" panose="020B0503020204020204" pitchFamily="34" charset="-122"/>
                          <a:ea typeface="微软雅黑" panose="020B0503020204020204" pitchFamily="34" charset="-122"/>
                        </a:rPr>
                        <a:t>86.1 mm x 447 mm × 488 mm</a:t>
                      </a:r>
                    </a:p>
                  </a:txBody>
                  <a:tcPr marL="9525" marR="9525" marT="9525" marB="0" anchor="ctr"/>
                </a:tc>
              </a:tr>
              <a:tr h="504825">
                <a:tc>
                  <a:txBody>
                    <a:bodyPr/>
                    <a:lstStyle/>
                    <a:p>
                      <a:pPr algn="ctr" rtl="0" fontAlgn="ctr"/>
                      <a:r>
                        <a:rPr lang="zh-CN" altLang="en-US" sz="1400" u="none" strike="noStrike">
                          <a:effectLst/>
                          <a:latin typeface="微软雅黑" panose="020B0503020204020204" pitchFamily="34" charset="-122"/>
                          <a:ea typeface="微软雅黑" panose="020B0503020204020204" pitchFamily="34" charset="-122"/>
                        </a:rPr>
                        <a:t>重量</a:t>
                      </a:r>
                    </a:p>
                  </a:txBody>
                  <a:tcPr marL="9525" marR="9525" marT="9525" marB="0" anchor="ctr"/>
                </a:tc>
                <a:tc>
                  <a:txBody>
                    <a:bodyPr/>
                    <a:lstStyle/>
                    <a:p>
                      <a:pPr algn="ctr" rtl="0" fontAlgn="ctr"/>
                      <a:r>
                        <a:rPr lang="en-US" sz="1400" u="none" strike="noStrike" dirty="0">
                          <a:effectLst/>
                          <a:latin typeface="微软雅黑" panose="020B0503020204020204" pitchFamily="34" charset="-122"/>
                          <a:ea typeface="微软雅黑" panose="020B0503020204020204" pitchFamily="34" charset="-122"/>
                        </a:rPr>
                        <a:t>≤ 18 KG (HDD)</a:t>
                      </a:r>
                    </a:p>
                  </a:txBody>
                  <a:tcPr marL="9525" marR="9525" marT="9525" marB="0" anchor="ctr"/>
                </a:tc>
              </a:tr>
            </a:tbl>
          </a:graphicData>
        </a:graphic>
      </p:graphicFrame>
      <p:sp>
        <p:nvSpPr>
          <p:cNvPr id="25" name="矩形 24"/>
          <p:cNvSpPr/>
          <p:nvPr/>
        </p:nvSpPr>
        <p:spPr>
          <a:xfrm>
            <a:off x="8119766" y="1028416"/>
            <a:ext cx="528320" cy="758825"/>
          </a:xfrm>
          <a:prstGeom prst="rect">
            <a:avLst/>
          </a:prstGeom>
          <a:noFill/>
          <a:ln w="34925">
            <a:solidFill>
              <a:srgbClr val="CED1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组合 27"/>
          <p:cNvGrpSpPr/>
          <p:nvPr/>
        </p:nvGrpSpPr>
        <p:grpSpPr>
          <a:xfrm>
            <a:off x="8260758" y="1147000"/>
            <a:ext cx="5879463" cy="589441"/>
            <a:chOff x="876937" y="2070100"/>
            <a:chExt cx="5879463" cy="457200"/>
          </a:xfrm>
        </p:grpSpPr>
        <p:sp>
          <p:nvSpPr>
            <p:cNvPr id="27" name="任意多边形 26"/>
            <p:cNvSpPr/>
            <p:nvPr/>
          </p:nvSpPr>
          <p:spPr>
            <a:xfrm>
              <a:off x="966644" y="2070100"/>
              <a:ext cx="5789756" cy="457200"/>
            </a:xfrm>
            <a:custGeom>
              <a:avLst/>
              <a:gdLst>
                <a:gd name="connsiteX0" fmla="*/ 0 w 5789756"/>
                <a:gd name="connsiteY0" fmla="*/ 0 h 457200"/>
                <a:gd name="connsiteX1" fmla="*/ 5789756 w 5789756"/>
                <a:gd name="connsiteY1" fmla="*/ 0 h 457200"/>
                <a:gd name="connsiteX2" fmla="*/ 5789756 w 5789756"/>
                <a:gd name="connsiteY2" fmla="*/ 457200 h 457200"/>
                <a:gd name="connsiteX3" fmla="*/ 93428 w 578975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5789756" h="457200">
                  <a:moveTo>
                    <a:pt x="0" y="0"/>
                  </a:moveTo>
                  <a:lnTo>
                    <a:pt x="5789756" y="0"/>
                  </a:lnTo>
                  <a:lnTo>
                    <a:pt x="5789756" y="457200"/>
                  </a:lnTo>
                  <a:lnTo>
                    <a:pt x="93428" y="457200"/>
                  </a:lnTo>
                  <a:close/>
                </a:path>
              </a:pathLst>
            </a:cu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任意多边形 27"/>
            <p:cNvSpPr/>
            <p:nvPr/>
          </p:nvSpPr>
          <p:spPr>
            <a:xfrm>
              <a:off x="876937" y="2070100"/>
              <a:ext cx="145501" cy="457200"/>
            </a:xfrm>
            <a:custGeom>
              <a:avLst/>
              <a:gdLst>
                <a:gd name="connsiteX0" fmla="*/ 0 w 145501"/>
                <a:gd name="connsiteY0" fmla="*/ 0 h 457200"/>
                <a:gd name="connsiteX1" fmla="*/ 45763 w 145501"/>
                <a:gd name="connsiteY1" fmla="*/ 0 h 457200"/>
                <a:gd name="connsiteX2" fmla="*/ 145501 w 145501"/>
                <a:gd name="connsiteY2" fmla="*/ 457200 h 457200"/>
                <a:gd name="connsiteX3" fmla="*/ 0 w 145501"/>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145501" h="457200">
                  <a:moveTo>
                    <a:pt x="0" y="0"/>
                  </a:moveTo>
                  <a:lnTo>
                    <a:pt x="45763" y="0"/>
                  </a:lnTo>
                  <a:lnTo>
                    <a:pt x="145501" y="457200"/>
                  </a:lnTo>
                  <a:lnTo>
                    <a:pt x="0" y="457200"/>
                  </a:lnTo>
                  <a:close/>
                </a:path>
              </a:pathLst>
            </a:custGeom>
            <a:solidFill>
              <a:srgbClr val="F39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文本框 30"/>
          <p:cNvSpPr txBox="1"/>
          <p:nvPr/>
        </p:nvSpPr>
        <p:spPr>
          <a:xfrm>
            <a:off x="8611278" y="1244954"/>
            <a:ext cx="5147288" cy="400110"/>
          </a:xfrm>
          <a:prstGeom prst="rect">
            <a:avLst/>
          </a:prstGeom>
          <a:noFill/>
        </p:spPr>
        <p:txBody>
          <a:bodyPr wrap="square" rtlCol="0">
            <a:spAutoFit/>
          </a:bodyPr>
          <a:lstStyle/>
          <a:p>
            <a:pPr algn="ctr"/>
            <a:r>
              <a:rPr lang="zh-CN" altLang="en-US" sz="2000" b="1" kern="5000" smtClean="0">
                <a:solidFill>
                  <a:schemeClr val="bg1"/>
                </a:solidFill>
                <a:latin typeface="微软雅黑" panose="020B0503020204020204" pitchFamily="34" charset="-122"/>
                <a:ea typeface="微软雅黑" panose="020B0503020204020204" pitchFamily="34" charset="-122"/>
                <a:sym typeface="+mn-ea"/>
              </a:rPr>
              <a:t>无线网络</a:t>
            </a:r>
            <a:endParaRPr lang="en-US" altLang="zh-CN" sz="2000" b="1" kern="5000" dirty="0">
              <a:solidFill>
                <a:schemeClr val="bg1"/>
              </a:solidFill>
              <a:latin typeface="微软雅黑" panose="020B0503020204020204" pitchFamily="34" charset="-122"/>
              <a:ea typeface="微软雅黑" panose="020B0503020204020204" pitchFamily="34" charset="-122"/>
              <a:sym typeface="+mn-ea"/>
            </a:endParaRPr>
          </a:p>
        </p:txBody>
      </p:sp>
      <p:sp>
        <p:nvSpPr>
          <p:cNvPr id="30" name="TextBox 29"/>
          <p:cNvSpPr txBox="1"/>
          <p:nvPr/>
        </p:nvSpPr>
        <p:spPr>
          <a:xfrm>
            <a:off x="7991617" y="1935423"/>
            <a:ext cx="6332561" cy="1126462"/>
          </a:xfrm>
          <a:prstGeom prst="rect">
            <a:avLst/>
          </a:prstGeom>
          <a:noFill/>
        </p:spPr>
        <p:txBody>
          <a:bodyPr wrap="square" rtlCol="0">
            <a:spAutoFit/>
          </a:bodyPr>
          <a:lstStyle/>
          <a:p>
            <a:pPr>
              <a:lnSpc>
                <a:spcPct val="120000"/>
              </a:lnSpc>
              <a:spcAft>
                <a:spcPts val="600"/>
              </a:spcAft>
            </a:pPr>
            <a:r>
              <a:rPr lang="zh-CN" altLang="zh-CN" sz="1400" dirty="0" smtClean="0">
                <a:solidFill>
                  <a:srgbClr val="5F5F5F"/>
                </a:solidFill>
                <a:latin typeface="微软雅黑" panose="020B0503020204020204" pitchFamily="34" charset="-122"/>
                <a:ea typeface="微软雅黑" panose="020B0503020204020204" pitchFamily="34" charset="-122"/>
              </a:rPr>
              <a:t>在热点区域（如公园、广场）、道路两旁的路灯或是交通杆部署</a:t>
            </a:r>
            <a:r>
              <a:rPr lang="en-US" altLang="zh-CN" sz="1400" dirty="0" smtClean="0">
                <a:solidFill>
                  <a:srgbClr val="5F5F5F"/>
                </a:solidFill>
                <a:latin typeface="微软雅黑" panose="020B0503020204020204" pitchFamily="34" charset="-122"/>
                <a:ea typeface="微软雅黑" panose="020B0503020204020204" pitchFamily="34" charset="-122"/>
              </a:rPr>
              <a:t>AP</a:t>
            </a:r>
            <a:r>
              <a:rPr lang="zh-CN" altLang="zh-CN" sz="1400" dirty="0" smtClean="0">
                <a:solidFill>
                  <a:srgbClr val="5F5F5F"/>
                </a:solidFill>
                <a:latin typeface="微软雅黑" panose="020B0503020204020204" pitchFamily="34" charset="-122"/>
                <a:ea typeface="微软雅黑" panose="020B0503020204020204" pitchFamily="34" charset="-122"/>
              </a:rPr>
              <a:t>，</a:t>
            </a:r>
            <a:r>
              <a:rPr lang="en-US" altLang="zh-CN" sz="1400" dirty="0" smtClean="0">
                <a:solidFill>
                  <a:srgbClr val="5F5F5F"/>
                </a:solidFill>
                <a:latin typeface="微软雅黑" panose="020B0503020204020204" pitchFamily="34" charset="-122"/>
                <a:ea typeface="微软雅黑" panose="020B0503020204020204" pitchFamily="34" charset="-122"/>
              </a:rPr>
              <a:t>AP</a:t>
            </a:r>
            <a:r>
              <a:rPr lang="zh-CN" altLang="zh-CN" sz="1400" dirty="0" smtClean="0">
                <a:solidFill>
                  <a:srgbClr val="5F5F5F"/>
                </a:solidFill>
                <a:latin typeface="微软雅黑" panose="020B0503020204020204" pitchFamily="34" charset="-122"/>
                <a:ea typeface="微软雅黑" panose="020B0503020204020204" pitchFamily="34" charset="-122"/>
              </a:rPr>
              <a:t>接入路灯网络交换机</a:t>
            </a:r>
            <a:r>
              <a:rPr lang="zh-CN" altLang="en-US" sz="1400" dirty="0" smtClean="0">
                <a:solidFill>
                  <a:srgbClr val="5F5F5F"/>
                </a:solidFill>
                <a:latin typeface="微软雅黑" panose="020B0503020204020204" pitchFamily="34" charset="-122"/>
                <a:ea typeface="微软雅黑" panose="020B0503020204020204" pitchFamily="34" charset="-122"/>
              </a:rPr>
              <a:t>，再</a:t>
            </a:r>
            <a:r>
              <a:rPr lang="zh-CN" altLang="zh-CN" sz="1400" dirty="0" smtClean="0">
                <a:solidFill>
                  <a:srgbClr val="5F5F5F"/>
                </a:solidFill>
                <a:latin typeface="微软雅黑" panose="020B0503020204020204" pitchFamily="34" charset="-122"/>
                <a:ea typeface="微软雅黑" panose="020B0503020204020204" pitchFamily="34" charset="-122"/>
              </a:rPr>
              <a:t>利用</a:t>
            </a:r>
            <a:r>
              <a:rPr lang="zh-CN" altLang="en-US" sz="1400" dirty="0" smtClean="0">
                <a:solidFill>
                  <a:srgbClr val="5F5F5F"/>
                </a:solidFill>
                <a:latin typeface="微软雅黑" panose="020B0503020204020204" pitchFamily="34" charset="-122"/>
                <a:ea typeface="微软雅黑" panose="020B0503020204020204" pitchFamily="34" charset="-122"/>
              </a:rPr>
              <a:t>既有</a:t>
            </a:r>
            <a:r>
              <a:rPr lang="zh-CN" altLang="zh-CN" sz="1400" dirty="0" smtClean="0">
                <a:solidFill>
                  <a:srgbClr val="5F5F5F"/>
                </a:solidFill>
                <a:latin typeface="微软雅黑" panose="020B0503020204020204" pitchFamily="34" charset="-122"/>
                <a:ea typeface="微软雅黑" panose="020B0503020204020204" pitchFamily="34" charset="-122"/>
              </a:rPr>
              <a:t>光纤接入后端汇聚交换机。利用</a:t>
            </a:r>
            <a:r>
              <a:rPr lang="en-US" altLang="zh-CN" sz="1400" dirty="0" smtClean="0">
                <a:solidFill>
                  <a:srgbClr val="5F5F5F"/>
                </a:solidFill>
                <a:latin typeface="微软雅黑" panose="020B0503020204020204" pitchFamily="34" charset="-122"/>
                <a:ea typeface="微软雅黑" panose="020B0503020204020204" pitchFamily="34" charset="-122"/>
              </a:rPr>
              <a:t>AP</a:t>
            </a:r>
            <a:r>
              <a:rPr lang="zh-CN" altLang="zh-CN" sz="1400" dirty="0" smtClean="0">
                <a:solidFill>
                  <a:srgbClr val="5F5F5F"/>
                </a:solidFill>
                <a:latin typeface="微软雅黑" panose="020B0503020204020204" pitchFamily="34" charset="-122"/>
                <a:ea typeface="微软雅黑" panose="020B0503020204020204" pitchFamily="34" charset="-122"/>
              </a:rPr>
              <a:t>的</a:t>
            </a:r>
            <a:r>
              <a:rPr lang="en-US" altLang="zh-CN" sz="1400" dirty="0" smtClean="0">
                <a:solidFill>
                  <a:srgbClr val="5F5F5F"/>
                </a:solidFill>
                <a:latin typeface="微软雅黑" panose="020B0503020204020204" pitchFamily="34" charset="-122"/>
                <a:ea typeface="微软雅黑" panose="020B0503020204020204" pitchFamily="34" charset="-122"/>
              </a:rPr>
              <a:t>WiFi</a:t>
            </a:r>
            <a:r>
              <a:rPr lang="zh-CN" altLang="zh-CN" sz="1400" dirty="0" smtClean="0">
                <a:solidFill>
                  <a:srgbClr val="5F5F5F"/>
                </a:solidFill>
                <a:latin typeface="微软雅黑" panose="020B0503020204020204" pitchFamily="34" charset="-122"/>
                <a:ea typeface="微软雅黑" panose="020B0503020204020204" pitchFamily="34" charset="-122"/>
              </a:rPr>
              <a:t>无线信号，解决市民无线上网的需求，提升公共</a:t>
            </a:r>
            <a:r>
              <a:rPr lang="en-US" altLang="zh-CN" sz="1400" dirty="0" smtClean="0">
                <a:solidFill>
                  <a:srgbClr val="5F5F5F"/>
                </a:solidFill>
                <a:latin typeface="微软雅黑" panose="020B0503020204020204" pitchFamily="34" charset="-122"/>
                <a:ea typeface="微软雅黑" panose="020B0503020204020204" pitchFamily="34" charset="-122"/>
              </a:rPr>
              <a:t>WiFi</a:t>
            </a:r>
            <a:r>
              <a:rPr lang="zh-CN" altLang="zh-CN" sz="1400" dirty="0" smtClean="0">
                <a:solidFill>
                  <a:srgbClr val="5F5F5F"/>
                </a:solidFill>
                <a:latin typeface="微软雅黑" panose="020B0503020204020204" pitchFamily="34" charset="-122"/>
                <a:ea typeface="微软雅黑" panose="020B0503020204020204" pitchFamily="34" charset="-122"/>
              </a:rPr>
              <a:t>覆盖的深度和广度，并支持多种不同场景的拓展应用。</a:t>
            </a:r>
            <a:endParaRPr lang="zh-CN" altLang="en-US" sz="1400" dirty="0" smtClean="0">
              <a:solidFill>
                <a:srgbClr val="5F5F5F"/>
              </a:solidFill>
              <a:latin typeface="微软雅黑" panose="020B0503020204020204" pitchFamily="34" charset="-122"/>
              <a:ea typeface="微软雅黑" panose="020B0503020204020204" pitchFamily="34" charset="-122"/>
            </a:endParaRPr>
          </a:p>
        </p:txBody>
      </p:sp>
      <p:sp>
        <p:nvSpPr>
          <p:cNvPr id="31" name="矩形 30"/>
          <p:cNvSpPr/>
          <p:nvPr/>
        </p:nvSpPr>
        <p:spPr>
          <a:xfrm>
            <a:off x="8119766" y="3102882"/>
            <a:ext cx="528320" cy="758825"/>
          </a:xfrm>
          <a:prstGeom prst="rect">
            <a:avLst/>
          </a:prstGeom>
          <a:noFill/>
          <a:ln w="34925">
            <a:solidFill>
              <a:srgbClr val="CED1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组合 31"/>
          <p:cNvGrpSpPr/>
          <p:nvPr/>
        </p:nvGrpSpPr>
        <p:grpSpPr>
          <a:xfrm>
            <a:off x="8260758" y="3221466"/>
            <a:ext cx="5879463" cy="589441"/>
            <a:chOff x="876937" y="2070100"/>
            <a:chExt cx="5879463" cy="457200"/>
          </a:xfrm>
        </p:grpSpPr>
        <p:sp>
          <p:nvSpPr>
            <p:cNvPr id="33" name="任意多边形 32"/>
            <p:cNvSpPr/>
            <p:nvPr/>
          </p:nvSpPr>
          <p:spPr>
            <a:xfrm>
              <a:off x="966644" y="2070100"/>
              <a:ext cx="5789756" cy="457200"/>
            </a:xfrm>
            <a:custGeom>
              <a:avLst/>
              <a:gdLst>
                <a:gd name="connsiteX0" fmla="*/ 0 w 5789756"/>
                <a:gd name="connsiteY0" fmla="*/ 0 h 457200"/>
                <a:gd name="connsiteX1" fmla="*/ 5789756 w 5789756"/>
                <a:gd name="connsiteY1" fmla="*/ 0 h 457200"/>
                <a:gd name="connsiteX2" fmla="*/ 5789756 w 5789756"/>
                <a:gd name="connsiteY2" fmla="*/ 457200 h 457200"/>
                <a:gd name="connsiteX3" fmla="*/ 93428 w 578975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5789756" h="457200">
                  <a:moveTo>
                    <a:pt x="0" y="0"/>
                  </a:moveTo>
                  <a:lnTo>
                    <a:pt x="5789756" y="0"/>
                  </a:lnTo>
                  <a:lnTo>
                    <a:pt x="5789756" y="457200"/>
                  </a:lnTo>
                  <a:lnTo>
                    <a:pt x="93428" y="457200"/>
                  </a:lnTo>
                  <a:close/>
                </a:path>
              </a:pathLst>
            </a:cu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任意多边形 33"/>
            <p:cNvSpPr/>
            <p:nvPr/>
          </p:nvSpPr>
          <p:spPr>
            <a:xfrm>
              <a:off x="876937" y="2070100"/>
              <a:ext cx="145501" cy="457200"/>
            </a:xfrm>
            <a:custGeom>
              <a:avLst/>
              <a:gdLst>
                <a:gd name="connsiteX0" fmla="*/ 0 w 145501"/>
                <a:gd name="connsiteY0" fmla="*/ 0 h 457200"/>
                <a:gd name="connsiteX1" fmla="*/ 45763 w 145501"/>
                <a:gd name="connsiteY1" fmla="*/ 0 h 457200"/>
                <a:gd name="connsiteX2" fmla="*/ 145501 w 145501"/>
                <a:gd name="connsiteY2" fmla="*/ 457200 h 457200"/>
                <a:gd name="connsiteX3" fmla="*/ 0 w 145501"/>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145501" h="457200">
                  <a:moveTo>
                    <a:pt x="0" y="0"/>
                  </a:moveTo>
                  <a:lnTo>
                    <a:pt x="45763" y="0"/>
                  </a:lnTo>
                  <a:lnTo>
                    <a:pt x="145501" y="457200"/>
                  </a:lnTo>
                  <a:lnTo>
                    <a:pt x="0" y="457200"/>
                  </a:lnTo>
                  <a:close/>
                </a:path>
              </a:pathLst>
            </a:custGeom>
            <a:solidFill>
              <a:srgbClr val="F39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文本框 30"/>
          <p:cNvSpPr txBox="1"/>
          <p:nvPr/>
        </p:nvSpPr>
        <p:spPr>
          <a:xfrm>
            <a:off x="8789078" y="3316131"/>
            <a:ext cx="5351143" cy="400110"/>
          </a:xfrm>
          <a:prstGeom prst="rect">
            <a:avLst/>
          </a:prstGeom>
          <a:noFill/>
        </p:spPr>
        <p:txBody>
          <a:bodyPr wrap="square" rtlCol="0">
            <a:spAutoFit/>
          </a:bodyPr>
          <a:lstStyle/>
          <a:p>
            <a:r>
              <a:rPr lang="zh-CN" altLang="zh-CN" sz="2000" b="1" dirty="0" smtClean="0">
                <a:solidFill>
                  <a:schemeClr val="bg1"/>
                </a:solidFill>
                <a:latin typeface="微软雅黑" pitchFamily="34" charset="-122"/>
                <a:ea typeface="微软雅黑" pitchFamily="34" charset="-122"/>
              </a:rPr>
              <a:t>敏捷园区控制器</a:t>
            </a:r>
            <a:endParaRPr lang="en-US" altLang="zh-CN" sz="2000" b="1" kern="5000" dirty="0">
              <a:solidFill>
                <a:schemeClr val="bg1"/>
              </a:solidFill>
              <a:latin typeface="微软雅黑" pitchFamily="34" charset="-122"/>
              <a:ea typeface="微软雅黑" pitchFamily="34" charset="-122"/>
              <a:sym typeface="+mn-ea"/>
            </a:endParaRPr>
          </a:p>
        </p:txBody>
      </p:sp>
      <p:sp>
        <p:nvSpPr>
          <p:cNvPr id="36" name="等腰三角形 35"/>
          <p:cNvSpPr/>
          <p:nvPr/>
        </p:nvSpPr>
        <p:spPr>
          <a:xfrm rot="5400000">
            <a:off x="8466664" y="3428955"/>
            <a:ext cx="202375" cy="174461"/>
          </a:xfrm>
          <a:prstGeom prst="triangle">
            <a:avLst/>
          </a:prstGeom>
          <a:solidFill>
            <a:srgbClr val="F39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等腰三角形 36"/>
          <p:cNvSpPr/>
          <p:nvPr/>
        </p:nvSpPr>
        <p:spPr>
          <a:xfrm rot="5400000">
            <a:off x="8275901" y="4214185"/>
            <a:ext cx="309372" cy="266700"/>
          </a:xfrm>
          <a:prstGeom prst="triangle">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文本框 33"/>
          <p:cNvSpPr txBox="1"/>
          <p:nvPr/>
        </p:nvSpPr>
        <p:spPr>
          <a:xfrm>
            <a:off x="8610199" y="4175486"/>
            <a:ext cx="1562100" cy="338554"/>
          </a:xfrm>
          <a:prstGeom prst="rect">
            <a:avLst/>
          </a:prstGeom>
          <a:noFill/>
        </p:spPr>
        <p:txBody>
          <a:bodyPr wrap="square" rtlCol="0">
            <a:spAutoFit/>
          </a:bodyPr>
          <a:lstStyle/>
          <a:p>
            <a:r>
              <a:rPr lang="zh-CN" altLang="en-US" sz="1600" b="1" dirty="0" smtClean="0">
                <a:solidFill>
                  <a:srgbClr val="036EB8"/>
                </a:solidFill>
                <a:latin typeface="微软雅黑" panose="020B0503020204020204" pitchFamily="34" charset="-122"/>
                <a:ea typeface="微软雅黑" panose="020B0503020204020204" pitchFamily="34" charset="-122"/>
              </a:rPr>
              <a:t>概述</a:t>
            </a:r>
            <a:endParaRPr lang="en-US" sz="1600" b="1" dirty="0">
              <a:solidFill>
                <a:srgbClr val="036EB8"/>
              </a:solidFill>
              <a:latin typeface="微软雅黑" panose="020B0503020204020204" pitchFamily="34" charset="-122"/>
              <a:ea typeface="微软雅黑" panose="020B0503020204020204" pitchFamily="34" charset="-122"/>
            </a:endParaRPr>
          </a:p>
        </p:txBody>
      </p:sp>
      <p:sp>
        <p:nvSpPr>
          <p:cNvPr id="39" name="TextBox 5"/>
          <p:cNvSpPr txBox="1"/>
          <p:nvPr/>
        </p:nvSpPr>
        <p:spPr>
          <a:xfrm>
            <a:off x="8237893" y="4551868"/>
            <a:ext cx="6072637" cy="1643527"/>
          </a:xfrm>
          <a:prstGeom prst="rect">
            <a:avLst/>
          </a:prstGeom>
          <a:noFill/>
        </p:spPr>
        <p:txBody>
          <a:bodyPr wrap="square" rtlCol="0">
            <a:spAutoFit/>
          </a:bodyPr>
          <a:lstStyle>
            <a:defPPr>
              <a:defRPr lang="en-US"/>
            </a:defPPr>
            <a:lvl1pPr>
              <a:lnSpc>
                <a:spcPct val="120000"/>
              </a:lnSpc>
              <a:defRPr sz="1400">
                <a:solidFill>
                  <a:schemeClr val="bg1">
                    <a:lumMod val="50000"/>
                  </a:schemeClr>
                </a:solidFill>
                <a:latin typeface="微软雅黑" panose="020B0503020204020204" pitchFamily="34" charset="-122"/>
                <a:ea typeface="微软雅黑" panose="020B0503020204020204" pitchFamily="34" charset="-122"/>
              </a:defRPr>
            </a:lvl1pPr>
          </a:lstStyle>
          <a:p>
            <a:pPr marL="0" lvl="1">
              <a:lnSpc>
                <a:spcPct val="120000"/>
              </a:lnSpc>
            </a:pPr>
            <a:r>
              <a:rPr lang="en-US" altLang="zh-CN" sz="1400" dirty="0" smtClean="0">
                <a:solidFill>
                  <a:schemeClr val="bg1">
                    <a:lumMod val="50000"/>
                  </a:schemeClr>
                </a:solidFill>
                <a:latin typeface="微软雅黑" pitchFamily="34" charset="-122"/>
                <a:ea typeface="微软雅黑" pitchFamily="34" charset="-122"/>
              </a:rPr>
              <a:t>Agile Controller-Campus</a:t>
            </a:r>
            <a:r>
              <a:rPr lang="zh-CN" altLang="en-US" sz="1400" dirty="0" smtClean="0">
                <a:solidFill>
                  <a:schemeClr val="bg1">
                    <a:lumMod val="50000"/>
                  </a:schemeClr>
                </a:solidFill>
                <a:latin typeface="微软雅黑" pitchFamily="34" charset="-122"/>
                <a:ea typeface="微软雅黑" pitchFamily="34" charset="-122"/>
              </a:rPr>
              <a:t>是针对</a:t>
            </a:r>
            <a:r>
              <a:rPr lang="en-US" altLang="zh-CN" sz="1400" dirty="0" smtClean="0">
                <a:solidFill>
                  <a:schemeClr val="bg1">
                    <a:lumMod val="50000"/>
                  </a:schemeClr>
                </a:solidFill>
                <a:latin typeface="微软雅黑" pitchFamily="34" charset="-122"/>
                <a:ea typeface="微软雅黑" pitchFamily="34" charset="-122"/>
              </a:rPr>
              <a:t>CloudCampus</a:t>
            </a:r>
            <a:r>
              <a:rPr lang="zh-CN" altLang="en-US" sz="1400" dirty="0" smtClean="0">
                <a:solidFill>
                  <a:schemeClr val="bg1">
                    <a:lumMod val="50000"/>
                  </a:schemeClr>
                </a:solidFill>
                <a:latin typeface="微软雅黑" pitchFamily="34" charset="-122"/>
                <a:ea typeface="微软雅黑" pitchFamily="34" charset="-122"/>
              </a:rPr>
              <a:t>解决方案场景的管理控制系统，支持网络业务管理、网络安全管理、用户准入管理、网络监控、网络质量分析、网络应用分析、告警和报表等特性，提供大数据分析的能力，同时提供开放的接口、支持与其他平台集成。企业用户可以通过</a:t>
            </a:r>
            <a:r>
              <a:rPr lang="en-US" altLang="zh-CN" sz="1400" dirty="0" smtClean="0">
                <a:solidFill>
                  <a:schemeClr val="bg1">
                    <a:lumMod val="50000"/>
                  </a:schemeClr>
                </a:solidFill>
                <a:latin typeface="微软雅黑" pitchFamily="34" charset="-122"/>
                <a:ea typeface="微软雅黑" pitchFamily="34" charset="-122"/>
              </a:rPr>
              <a:t>Agile Controller-Campus</a:t>
            </a:r>
            <a:r>
              <a:rPr lang="zh-CN" altLang="en-US" sz="1400" dirty="0" smtClean="0">
                <a:solidFill>
                  <a:schemeClr val="bg1">
                    <a:lumMod val="50000"/>
                  </a:schemeClr>
                </a:solidFill>
                <a:latin typeface="微软雅黑" pitchFamily="34" charset="-122"/>
                <a:ea typeface="微软雅黑" pitchFamily="34" charset="-122"/>
              </a:rPr>
              <a:t>在多租户网络中独立开展业务，实现规模设备的云化管理。</a:t>
            </a:r>
            <a:endParaRPr lang="en-US" altLang="zh-CN" sz="1400" dirty="0" smtClean="0">
              <a:solidFill>
                <a:schemeClr val="bg1">
                  <a:lumMod val="50000"/>
                </a:schemeClr>
              </a:solidFill>
              <a:latin typeface="微软雅黑" pitchFamily="34" charset="-122"/>
              <a:ea typeface="微软雅黑" pitchFamily="34" charset="-122"/>
            </a:endParaRPr>
          </a:p>
        </p:txBody>
      </p:sp>
      <p:sp>
        <p:nvSpPr>
          <p:cNvPr id="40" name="等腰三角形 39"/>
          <p:cNvSpPr/>
          <p:nvPr/>
        </p:nvSpPr>
        <p:spPr>
          <a:xfrm rot="5400000">
            <a:off x="8275902" y="6295774"/>
            <a:ext cx="309372" cy="266700"/>
          </a:xfrm>
          <a:prstGeom prst="triangle">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文本框 35"/>
          <p:cNvSpPr txBox="1"/>
          <p:nvPr/>
        </p:nvSpPr>
        <p:spPr>
          <a:xfrm>
            <a:off x="8610200" y="6257075"/>
            <a:ext cx="1562100" cy="338554"/>
          </a:xfrm>
          <a:prstGeom prst="rect">
            <a:avLst/>
          </a:prstGeom>
          <a:noFill/>
        </p:spPr>
        <p:txBody>
          <a:bodyPr wrap="square" rtlCol="0">
            <a:spAutoFit/>
          </a:bodyPr>
          <a:lstStyle/>
          <a:p>
            <a:r>
              <a:rPr lang="zh-CN" altLang="en-US" sz="1600" b="1" dirty="0" smtClean="0">
                <a:solidFill>
                  <a:srgbClr val="036EB8"/>
                </a:solidFill>
                <a:latin typeface="微软雅黑" panose="020B0503020204020204" pitchFamily="34" charset="-122"/>
                <a:ea typeface="微软雅黑" panose="020B0503020204020204" pitchFamily="34" charset="-122"/>
              </a:rPr>
              <a:t>产品特色</a:t>
            </a:r>
            <a:endParaRPr lang="en-US" sz="1600" b="1" dirty="0">
              <a:solidFill>
                <a:srgbClr val="036EB8"/>
              </a:solidFill>
              <a:latin typeface="微软雅黑" panose="020B0503020204020204" pitchFamily="34" charset="-122"/>
              <a:ea typeface="微软雅黑" panose="020B0503020204020204" pitchFamily="34" charset="-122"/>
            </a:endParaRPr>
          </a:p>
        </p:txBody>
      </p:sp>
      <p:sp>
        <p:nvSpPr>
          <p:cNvPr id="42" name="TextBox 8"/>
          <p:cNvSpPr txBox="1"/>
          <p:nvPr/>
        </p:nvSpPr>
        <p:spPr>
          <a:xfrm>
            <a:off x="8201653" y="6685837"/>
            <a:ext cx="5903887" cy="2803844"/>
          </a:xfrm>
          <a:prstGeom prst="rect">
            <a:avLst/>
          </a:prstGeom>
          <a:noFill/>
        </p:spPr>
        <p:txBody>
          <a:bodyPr wrap="square" rtlCol="0">
            <a:spAutoFit/>
          </a:bodyPr>
          <a:lstStyle/>
          <a:p>
            <a:pPr>
              <a:lnSpc>
                <a:spcPct val="120000"/>
              </a:lnSpc>
              <a:spcAft>
                <a:spcPts val="600"/>
              </a:spcAft>
              <a:buFont typeface="Arial" panose="020B0604020202020204" pitchFamily="34" charset="0"/>
              <a:buChar char="•"/>
            </a:pP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 </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站点管理</a:t>
            </a:r>
            <a:endParaRPr lang="en-US" altLang="zh-CN" sz="1400" dirty="0" smtClean="0">
              <a:solidFill>
                <a:schemeClr val="bg1">
                  <a:lumMod val="50000"/>
                </a:schemeClr>
              </a:solidFill>
              <a:latin typeface="微软雅黑" panose="020B0503020204020204" pitchFamily="34" charset="-122"/>
              <a:ea typeface="微软雅黑" panose="020B0503020204020204" pitchFamily="34" charset="-122"/>
            </a:endParaRPr>
          </a:p>
          <a:p>
            <a:pPr>
              <a:lnSpc>
                <a:spcPct val="120000"/>
              </a:lnSpc>
              <a:spcAft>
                <a:spcPts val="600"/>
              </a:spcAft>
              <a:buFont typeface="Wingdings" pitchFamily="2" charset="2"/>
              <a:buChar char="ü"/>
            </a:pP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 支持管理</a:t>
            </a: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AP</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a:t>
            </a: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AR</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、交换机、防火墙等单类型的站点，同时支持容纳多种类型设备的混合站点</a:t>
            </a:r>
            <a:endParaRPr lang="zh-CN" altLang="zh-CN" sz="1400" dirty="0" smtClean="0">
              <a:solidFill>
                <a:schemeClr val="bg1">
                  <a:lumMod val="50000"/>
                </a:schemeClr>
              </a:solidFill>
              <a:latin typeface="微软雅黑" panose="020B0503020204020204" pitchFamily="34" charset="-122"/>
              <a:ea typeface="微软雅黑" panose="020B0503020204020204" pitchFamily="34" charset="-122"/>
            </a:endParaRPr>
          </a:p>
          <a:p>
            <a:pPr lvl="0">
              <a:lnSpc>
                <a:spcPct val="120000"/>
              </a:lnSpc>
              <a:spcAft>
                <a:spcPts val="600"/>
              </a:spcAft>
              <a:buFont typeface="Wingdings" pitchFamily="2" charset="2"/>
              <a:buChar char="ü"/>
            </a:pP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 </a:t>
            </a:r>
            <a:r>
              <a:rPr lang="zh-CN" altLang="zh-CN" sz="1400" dirty="0" smtClean="0">
                <a:solidFill>
                  <a:schemeClr val="bg1">
                    <a:lumMod val="50000"/>
                  </a:schemeClr>
                </a:solidFill>
                <a:latin typeface="微软雅黑" panose="020B0503020204020204" pitchFamily="34" charset="-122"/>
                <a:ea typeface="微软雅黑" panose="020B0503020204020204" pitchFamily="34" charset="-122"/>
              </a:rPr>
              <a:t>单个站点最多支持32个中心AP，混合站点只支持一个防火墙</a:t>
            </a:r>
            <a:endParaRPr lang="en-US" altLang="zh-CN" sz="1400" dirty="0" smtClean="0">
              <a:solidFill>
                <a:schemeClr val="bg1">
                  <a:lumMod val="50000"/>
                </a:schemeClr>
              </a:solidFill>
              <a:latin typeface="微软雅黑" panose="020B0503020204020204" pitchFamily="34" charset="-122"/>
              <a:ea typeface="微软雅黑" panose="020B0503020204020204" pitchFamily="34" charset="-122"/>
            </a:endParaRPr>
          </a:p>
          <a:p>
            <a:pPr lvl="0">
              <a:lnSpc>
                <a:spcPct val="120000"/>
              </a:lnSpc>
              <a:spcAft>
                <a:spcPts val="600"/>
              </a:spcAft>
              <a:buFont typeface="Arial" pitchFamily="34" charset="0"/>
              <a:buChar char="•"/>
            </a:pP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 </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用户准入</a:t>
            </a:r>
            <a:endParaRPr lang="en-US" altLang="zh-CN" sz="1400" dirty="0" smtClean="0">
              <a:solidFill>
                <a:schemeClr val="bg1">
                  <a:lumMod val="50000"/>
                </a:schemeClr>
              </a:solidFill>
              <a:latin typeface="微软雅黑" panose="020B0503020204020204" pitchFamily="34" charset="-122"/>
              <a:ea typeface="微软雅黑" panose="020B0503020204020204" pitchFamily="34" charset="-122"/>
            </a:endParaRPr>
          </a:p>
          <a:p>
            <a:pPr>
              <a:lnSpc>
                <a:spcPct val="120000"/>
              </a:lnSpc>
              <a:spcAft>
                <a:spcPts val="600"/>
              </a:spcAft>
              <a:buFont typeface="Wingdings" pitchFamily="2" charset="2"/>
              <a:buChar char="ü"/>
            </a:pP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 </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不但支持</a:t>
            </a: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Portal</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认证和</a:t>
            </a: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MAC</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优先认证，还支持与第三方</a:t>
            </a: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Portal</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服务器和第三方</a:t>
            </a: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AAA</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服务器联动的</a:t>
            </a: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802.1X</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认证、</a:t>
            </a: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MAC</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认证等准入认证方式</a:t>
            </a:r>
            <a:endParaRPr lang="en-US" altLang="zh-CN" sz="1400" dirty="0" smtClean="0">
              <a:solidFill>
                <a:schemeClr val="bg1">
                  <a:lumMod val="50000"/>
                </a:schemeClr>
              </a:solidFill>
              <a:latin typeface="微软雅黑" panose="020B0503020204020204" pitchFamily="34" charset="-122"/>
              <a:ea typeface="微软雅黑" panose="020B0503020204020204" pitchFamily="34" charset="-122"/>
            </a:endParaRPr>
          </a:p>
          <a:p>
            <a:pPr>
              <a:lnSpc>
                <a:spcPct val="120000"/>
              </a:lnSpc>
              <a:spcAft>
                <a:spcPts val="600"/>
              </a:spcAft>
              <a:buFont typeface="Wingdings" pitchFamily="2" charset="2"/>
              <a:buChar char="ü"/>
            </a:pP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 </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支持做为中继服务器，通过</a:t>
            </a: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API</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或</a:t>
            </a: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Radius</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中继方式与第三方的标准云服务器（支持</a:t>
            </a: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portal</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和</a:t>
            </a: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Radius</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）进行对接认证方式</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450" y="533399"/>
            <a:ext cx="731542" cy="144781"/>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9"/>
          <p:cNvSpPr txBox="1"/>
          <p:nvPr/>
        </p:nvSpPr>
        <p:spPr>
          <a:xfrm>
            <a:off x="657132" y="478896"/>
            <a:ext cx="358140" cy="253916"/>
          </a:xfrm>
          <a:prstGeom prst="rect">
            <a:avLst/>
          </a:prstGeom>
          <a:noFill/>
        </p:spPr>
        <p:txBody>
          <a:bodyPr wrap="square" rtlCol="0">
            <a:spAutoFit/>
          </a:bodyPr>
          <a:lstStyle/>
          <a:p>
            <a:r>
              <a:rPr lang="en-US" altLang="zh-CN" sz="1050" b="1" dirty="0" smtClean="0">
                <a:solidFill>
                  <a:srgbClr val="036EB8"/>
                </a:solidFill>
                <a:latin typeface="微软雅黑" panose="020B0503020204020204" pitchFamily="34" charset="-122"/>
                <a:ea typeface="微软雅黑" panose="020B0503020204020204" pitchFamily="34" charset="-122"/>
              </a:rPr>
              <a:t>31</a:t>
            </a:r>
            <a:endParaRPr lang="en-US" sz="1050" b="1" dirty="0">
              <a:solidFill>
                <a:srgbClr val="036EB8"/>
              </a:solidFill>
              <a:latin typeface="微软雅黑" panose="020B0503020204020204" pitchFamily="34" charset="-122"/>
              <a:ea typeface="微软雅黑" panose="020B0503020204020204" pitchFamily="34" charset="-122"/>
            </a:endParaRPr>
          </a:p>
        </p:txBody>
      </p:sp>
      <p:sp>
        <p:nvSpPr>
          <p:cNvPr id="4" name="文本框 10"/>
          <p:cNvSpPr txBox="1"/>
          <p:nvPr/>
        </p:nvSpPr>
        <p:spPr>
          <a:xfrm>
            <a:off x="866704" y="457125"/>
            <a:ext cx="1653540" cy="261610"/>
          </a:xfrm>
          <a:prstGeom prst="rect">
            <a:avLst/>
          </a:prstGeom>
          <a:noFill/>
        </p:spPr>
        <p:txBody>
          <a:bodyPr wrap="square" rtlCol="0">
            <a:spAutoFit/>
          </a:bodyPr>
          <a:lstStyle/>
          <a:p>
            <a:r>
              <a:rPr lang="zh-CN" altLang="en-US" sz="1100" b="1" dirty="0">
                <a:solidFill>
                  <a:schemeClr val="bg1">
                    <a:lumMod val="50000"/>
                  </a:schemeClr>
                </a:solidFill>
                <a:latin typeface="微软雅黑" panose="020B0503020204020204" pitchFamily="34" charset="-122"/>
                <a:ea typeface="微软雅黑" panose="020B0503020204020204" pitchFamily="34" charset="-122"/>
              </a:rPr>
              <a:t>华为智慧灯</a:t>
            </a:r>
            <a:r>
              <a:rPr lang="zh-CN" altLang="en-US" sz="1100" b="1" dirty="0" smtClean="0">
                <a:solidFill>
                  <a:schemeClr val="bg1">
                    <a:lumMod val="50000"/>
                  </a:schemeClr>
                </a:solidFill>
                <a:latin typeface="微软雅黑" panose="020B0503020204020204" pitchFamily="34" charset="-122"/>
                <a:ea typeface="微软雅黑" panose="020B0503020204020204" pitchFamily="34" charset="-122"/>
              </a:rPr>
              <a:t>杆解决方案</a:t>
            </a:r>
            <a:endParaRPr lang="en-US" sz="11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14400145" y="533399"/>
            <a:ext cx="731542" cy="144781"/>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12"/>
          <p:cNvSpPr txBox="1"/>
          <p:nvPr/>
        </p:nvSpPr>
        <p:spPr>
          <a:xfrm>
            <a:off x="12645005" y="476175"/>
            <a:ext cx="1653540" cy="261610"/>
          </a:xfrm>
          <a:prstGeom prst="rect">
            <a:avLst/>
          </a:prstGeom>
          <a:noFill/>
        </p:spPr>
        <p:txBody>
          <a:bodyPr wrap="square" rtlCol="0">
            <a:spAutoFit/>
          </a:bodyPr>
          <a:lstStyle/>
          <a:p>
            <a:r>
              <a:rPr lang="zh-CN" altLang="en-US" sz="1100" b="1" dirty="0">
                <a:solidFill>
                  <a:schemeClr val="bg1">
                    <a:lumMod val="50000"/>
                  </a:schemeClr>
                </a:solidFill>
                <a:latin typeface="微软雅黑" panose="020B0503020204020204" pitchFamily="34" charset="-122"/>
                <a:ea typeface="微软雅黑" panose="020B0503020204020204" pitchFamily="34" charset="-122"/>
              </a:rPr>
              <a:t>华为智慧灯</a:t>
            </a:r>
            <a:r>
              <a:rPr lang="zh-CN" altLang="en-US" sz="1100" b="1" dirty="0" smtClean="0">
                <a:solidFill>
                  <a:schemeClr val="bg1">
                    <a:lumMod val="50000"/>
                  </a:schemeClr>
                </a:solidFill>
                <a:latin typeface="微软雅黑" panose="020B0503020204020204" pitchFamily="34" charset="-122"/>
                <a:ea typeface="微软雅黑" panose="020B0503020204020204" pitchFamily="34" charset="-122"/>
              </a:rPr>
              <a:t>杆解决方案</a:t>
            </a:r>
            <a:endParaRPr lang="en-US" sz="11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 name="文本框 13"/>
          <p:cNvSpPr txBox="1"/>
          <p:nvPr/>
        </p:nvSpPr>
        <p:spPr>
          <a:xfrm>
            <a:off x="14088814" y="488421"/>
            <a:ext cx="358140" cy="253916"/>
          </a:xfrm>
          <a:prstGeom prst="rect">
            <a:avLst/>
          </a:prstGeom>
          <a:noFill/>
        </p:spPr>
        <p:txBody>
          <a:bodyPr wrap="square" rtlCol="0">
            <a:spAutoFit/>
          </a:bodyPr>
          <a:lstStyle/>
          <a:p>
            <a:r>
              <a:rPr lang="en-US" altLang="zh-CN" sz="1050" b="1" dirty="0" smtClean="0">
                <a:solidFill>
                  <a:srgbClr val="036EB8"/>
                </a:solidFill>
                <a:latin typeface="微软雅黑" panose="020B0503020204020204" pitchFamily="34" charset="-122"/>
                <a:ea typeface="微软雅黑" panose="020B0503020204020204" pitchFamily="34" charset="-122"/>
              </a:rPr>
              <a:t>32</a:t>
            </a:r>
            <a:endParaRPr lang="en-US" sz="1050" b="1" dirty="0">
              <a:solidFill>
                <a:srgbClr val="036EB8"/>
              </a:solidFill>
              <a:latin typeface="微软雅黑" panose="020B0503020204020204" pitchFamily="34" charset="-122"/>
              <a:ea typeface="微软雅黑" panose="020B0503020204020204" pitchFamily="34" charset="-122"/>
            </a:endParaRPr>
          </a:p>
        </p:txBody>
      </p:sp>
      <p:sp>
        <p:nvSpPr>
          <p:cNvPr id="27" name="TextBox 8"/>
          <p:cNvSpPr txBox="1"/>
          <p:nvPr/>
        </p:nvSpPr>
        <p:spPr>
          <a:xfrm>
            <a:off x="762202" y="1234698"/>
            <a:ext cx="5903887" cy="6518708"/>
          </a:xfrm>
          <a:prstGeom prst="rect">
            <a:avLst/>
          </a:prstGeom>
          <a:noFill/>
        </p:spPr>
        <p:txBody>
          <a:bodyPr wrap="square" rtlCol="0">
            <a:spAutoFit/>
          </a:bodyPr>
          <a:lstStyle/>
          <a:p>
            <a:pPr>
              <a:lnSpc>
                <a:spcPct val="120000"/>
              </a:lnSpc>
              <a:spcAft>
                <a:spcPts val="600"/>
              </a:spcAft>
              <a:buFont typeface="Arial" panose="020B0604020202020204" pitchFamily="34" charset="0"/>
              <a:buChar char="•"/>
            </a:pP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 </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网络业务配置</a:t>
            </a:r>
            <a:endParaRPr lang="en-US" altLang="zh-CN" sz="1400" dirty="0" smtClean="0">
              <a:solidFill>
                <a:schemeClr val="bg1">
                  <a:lumMod val="50000"/>
                </a:schemeClr>
              </a:solidFill>
              <a:latin typeface="微软雅黑" panose="020B0503020204020204" pitchFamily="34" charset="-122"/>
              <a:ea typeface="微软雅黑" panose="020B0503020204020204" pitchFamily="34" charset="-122"/>
            </a:endParaRPr>
          </a:p>
          <a:p>
            <a:pPr>
              <a:lnSpc>
                <a:spcPct val="120000"/>
              </a:lnSpc>
              <a:spcAft>
                <a:spcPts val="600"/>
              </a:spcAft>
              <a:buFont typeface="Wingdings" pitchFamily="2" charset="2"/>
              <a:buChar char="ü"/>
            </a:pP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 支持配置的华为云盒设备类型有</a:t>
            </a: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AP</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a:t>
            </a: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AR</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a:t>
            </a: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FW</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和</a:t>
            </a: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SW</a:t>
            </a:r>
          </a:p>
          <a:p>
            <a:pPr>
              <a:lnSpc>
                <a:spcPct val="120000"/>
              </a:lnSpc>
              <a:spcAft>
                <a:spcPts val="600"/>
              </a:spcAft>
              <a:buFont typeface="Wingdings" pitchFamily="2" charset="2"/>
              <a:buChar char="ü"/>
            </a:pP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 配置类型主要包括：设备基础配置、二、三层网络业务配置、</a:t>
            </a: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QOS</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配置、基础安全业务配置等</a:t>
            </a:r>
            <a:endParaRPr lang="en-US" altLang="zh-CN" sz="1400" dirty="0" smtClean="0">
              <a:solidFill>
                <a:schemeClr val="bg1">
                  <a:lumMod val="50000"/>
                </a:schemeClr>
              </a:solidFill>
              <a:latin typeface="微软雅黑" panose="020B0503020204020204" pitchFamily="34" charset="-122"/>
              <a:ea typeface="微软雅黑" panose="020B0503020204020204" pitchFamily="34" charset="-122"/>
            </a:endParaRPr>
          </a:p>
          <a:p>
            <a:pPr>
              <a:lnSpc>
                <a:spcPct val="120000"/>
              </a:lnSpc>
              <a:spcAft>
                <a:spcPts val="600"/>
              </a:spcAft>
              <a:buFont typeface="Arial" panose="020B0604020202020204" pitchFamily="34" charset="0"/>
              <a:buChar char="•"/>
            </a:pP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 设备即插即用，简化传统网络中对设备的管理和配置</a:t>
            </a:r>
            <a:endParaRPr lang="en-US" altLang="zh-CN" sz="1400" dirty="0" smtClean="0">
              <a:solidFill>
                <a:schemeClr val="bg1">
                  <a:lumMod val="50000"/>
                </a:schemeClr>
              </a:solidFill>
              <a:latin typeface="微软雅黑" panose="020B0503020204020204" pitchFamily="34" charset="-122"/>
              <a:ea typeface="微软雅黑" panose="020B0503020204020204" pitchFamily="34" charset="-122"/>
            </a:endParaRPr>
          </a:p>
          <a:p>
            <a:pPr>
              <a:lnSpc>
                <a:spcPct val="120000"/>
              </a:lnSpc>
              <a:spcAft>
                <a:spcPts val="600"/>
              </a:spcAft>
              <a:buFont typeface="Arial" panose="020B0604020202020204" pitchFamily="34" charset="0"/>
              <a:buChar char="•"/>
            </a:pP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 日志、告警管理</a:t>
            </a:r>
            <a:endParaRPr lang="en-US" altLang="zh-CN" sz="1400" dirty="0" smtClean="0">
              <a:solidFill>
                <a:schemeClr val="bg1">
                  <a:lumMod val="50000"/>
                </a:schemeClr>
              </a:solidFill>
              <a:latin typeface="微软雅黑" panose="020B0503020204020204" pitchFamily="34" charset="-122"/>
              <a:ea typeface="微软雅黑" panose="020B0503020204020204" pitchFamily="34" charset="-122"/>
            </a:endParaRPr>
          </a:p>
          <a:p>
            <a:pPr>
              <a:lnSpc>
                <a:spcPct val="120000"/>
              </a:lnSpc>
              <a:spcAft>
                <a:spcPts val="600"/>
              </a:spcAft>
              <a:buFont typeface="Wingdings" pitchFamily="2" charset="2"/>
              <a:buChar char="ü"/>
            </a:pP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 设备上报日志用于展示设备上报的日志数据（当前只支持</a:t>
            </a: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AP</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设备），包括终端上下线、配置命令等日志，便于设备维护及故障定位</a:t>
            </a:r>
            <a:endParaRPr lang="en-US" altLang="zh-CN" sz="1400" dirty="0" smtClean="0">
              <a:solidFill>
                <a:schemeClr val="bg1">
                  <a:lumMod val="50000"/>
                </a:schemeClr>
              </a:solidFill>
              <a:latin typeface="微软雅黑" panose="020B0503020204020204" pitchFamily="34" charset="-122"/>
              <a:ea typeface="微软雅黑" panose="020B0503020204020204" pitchFamily="34" charset="-122"/>
            </a:endParaRPr>
          </a:p>
          <a:p>
            <a:pPr>
              <a:lnSpc>
                <a:spcPct val="120000"/>
              </a:lnSpc>
              <a:spcAft>
                <a:spcPts val="600"/>
              </a:spcAft>
              <a:buFont typeface="Wingdings" pitchFamily="2" charset="2"/>
              <a:buChar char="ü"/>
            </a:pP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 告警管理提供了告警数据接收、存储、集中监控、查询及操作等功能，对告警进行全生命周期管理，帮助运维人员根据告警信息快速排除故障</a:t>
            </a:r>
            <a:endParaRPr lang="en-US" altLang="zh-CN" sz="1400" dirty="0" smtClean="0">
              <a:solidFill>
                <a:schemeClr val="bg1">
                  <a:lumMod val="50000"/>
                </a:schemeClr>
              </a:solidFill>
              <a:latin typeface="微软雅黑" panose="020B0503020204020204" pitchFamily="34" charset="-122"/>
              <a:ea typeface="微软雅黑" panose="020B0503020204020204" pitchFamily="34" charset="-122"/>
            </a:endParaRPr>
          </a:p>
          <a:p>
            <a:pPr>
              <a:lnSpc>
                <a:spcPct val="120000"/>
              </a:lnSpc>
              <a:spcAft>
                <a:spcPts val="600"/>
              </a:spcAft>
              <a:buFont typeface="Arial" panose="020B0604020202020204" pitchFamily="34" charset="0"/>
              <a:buChar char="•"/>
            </a:pP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 设备性能监控，用于监控和收集云盒设备上性能数据</a:t>
            </a: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(CPU</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a:t>
            </a: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Central Processing Unit</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）利用率、内存占用率等</a:t>
            </a: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、接入的终端数据、终端位置数据和终端访问的应用数据。通过使用这些数据进行分析整理出一些管理者关系的统计图表，辅助决策者进行相关工作决策</a:t>
            </a:r>
            <a:endParaRPr lang="en-US" altLang="zh-CN" sz="1400" dirty="0" smtClean="0">
              <a:solidFill>
                <a:schemeClr val="bg1">
                  <a:lumMod val="50000"/>
                </a:schemeClr>
              </a:solidFill>
              <a:latin typeface="微软雅黑" panose="020B0503020204020204" pitchFamily="34" charset="-122"/>
              <a:ea typeface="微软雅黑" panose="020B0503020204020204" pitchFamily="34" charset="-122"/>
            </a:endParaRPr>
          </a:p>
          <a:p>
            <a:pPr>
              <a:lnSpc>
                <a:spcPct val="120000"/>
              </a:lnSpc>
              <a:spcAft>
                <a:spcPts val="600"/>
              </a:spcAft>
              <a:buFont typeface="Arial" panose="020B0604020202020204" pitchFamily="34" charset="0"/>
              <a:buChar char="•"/>
            </a:pP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 故障定位工具，是</a:t>
            </a: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ping</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a:t>
            </a: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trace</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a:t>
            </a: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rfping</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、电缆测试等功能的集合，方便维护人员快速定位异常</a:t>
            </a:r>
            <a:endParaRPr lang="en-US" altLang="zh-CN" sz="1400" dirty="0" smtClean="0">
              <a:solidFill>
                <a:schemeClr val="bg1">
                  <a:lumMod val="50000"/>
                </a:schemeClr>
              </a:solidFill>
              <a:latin typeface="微软雅黑" panose="020B0503020204020204" pitchFamily="34" charset="-122"/>
              <a:ea typeface="微软雅黑" panose="020B0503020204020204" pitchFamily="34" charset="-122"/>
            </a:endParaRPr>
          </a:p>
          <a:p>
            <a:pPr>
              <a:lnSpc>
                <a:spcPct val="120000"/>
              </a:lnSpc>
              <a:spcAft>
                <a:spcPts val="600"/>
              </a:spcAft>
              <a:buFont typeface="Arial" panose="020B0604020202020204" pitchFamily="34" charset="0"/>
              <a:buChar char="•"/>
            </a:pP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 CampusFabric</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虚拟园区，通过</a:t>
            </a: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Overlay</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虚拟化技术，实现多个虚拟网络的统一承载，并能够支持业务的灵活部署</a:t>
            </a:r>
            <a:endParaRPr lang="en-US" altLang="zh-CN" sz="1400" dirty="0" smtClean="0">
              <a:solidFill>
                <a:schemeClr val="bg1">
                  <a:lumMod val="50000"/>
                </a:schemeClr>
              </a:solidFill>
              <a:latin typeface="微软雅黑" panose="020B0503020204020204" pitchFamily="34" charset="-122"/>
              <a:ea typeface="微软雅黑" panose="020B0503020204020204" pitchFamily="34" charset="-122"/>
            </a:endParaRPr>
          </a:p>
          <a:p>
            <a:pPr>
              <a:lnSpc>
                <a:spcPct val="120000"/>
              </a:lnSpc>
              <a:spcAft>
                <a:spcPts val="600"/>
              </a:spcAft>
              <a:buFont typeface="Wingdings" pitchFamily="2" charset="2"/>
              <a:buChar char="ü"/>
            </a:pP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 园区虚拟网络（</a:t>
            </a: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VN</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）自动化</a:t>
            </a:r>
            <a:endParaRPr lang="en-US" altLang="zh-CN" sz="1400" dirty="0" smtClean="0">
              <a:solidFill>
                <a:schemeClr val="bg1">
                  <a:lumMod val="50000"/>
                </a:schemeClr>
              </a:solidFill>
              <a:latin typeface="微软雅黑" panose="020B0503020204020204" pitchFamily="34" charset="-122"/>
              <a:ea typeface="微软雅黑" panose="020B0503020204020204" pitchFamily="34" charset="-122"/>
            </a:endParaRPr>
          </a:p>
          <a:p>
            <a:pPr>
              <a:lnSpc>
                <a:spcPct val="120000"/>
              </a:lnSpc>
              <a:spcAft>
                <a:spcPts val="600"/>
              </a:spcAft>
              <a:buFont typeface="Wingdings" pitchFamily="2" charset="2"/>
              <a:buChar char="ü"/>
            </a:pP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 园区无线、有线接入认证统一自动化</a:t>
            </a:r>
            <a:endParaRPr lang="en-US" altLang="zh-CN" sz="1400" dirty="0" smtClean="0">
              <a:solidFill>
                <a:schemeClr val="bg1">
                  <a:lumMod val="50000"/>
                </a:schemeClr>
              </a:solidFill>
              <a:latin typeface="微软雅黑" panose="020B0503020204020204" pitchFamily="34" charset="-122"/>
              <a:ea typeface="微软雅黑" panose="020B0503020204020204" pitchFamily="34" charset="-122"/>
            </a:endParaRPr>
          </a:p>
          <a:p>
            <a:pPr>
              <a:lnSpc>
                <a:spcPct val="120000"/>
              </a:lnSpc>
              <a:spcAft>
                <a:spcPts val="600"/>
              </a:spcAft>
              <a:buFont typeface="Wingdings" pitchFamily="2" charset="2"/>
              <a:buChar char="ü"/>
            </a:pP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 园区统一拓扑运维</a:t>
            </a:r>
          </a:p>
        </p:txBody>
      </p:sp>
      <p:sp>
        <p:nvSpPr>
          <p:cNvPr id="28" name="矩形 27"/>
          <p:cNvSpPr/>
          <p:nvPr/>
        </p:nvSpPr>
        <p:spPr>
          <a:xfrm>
            <a:off x="8077200" y="1085850"/>
            <a:ext cx="528320" cy="758825"/>
          </a:xfrm>
          <a:prstGeom prst="rect">
            <a:avLst/>
          </a:prstGeom>
          <a:noFill/>
          <a:ln w="34925">
            <a:solidFill>
              <a:srgbClr val="CED1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组合 28"/>
          <p:cNvGrpSpPr/>
          <p:nvPr/>
        </p:nvGrpSpPr>
        <p:grpSpPr>
          <a:xfrm>
            <a:off x="8218192" y="1204434"/>
            <a:ext cx="5879463" cy="589441"/>
            <a:chOff x="876937" y="2070100"/>
            <a:chExt cx="5879463" cy="457200"/>
          </a:xfrm>
        </p:grpSpPr>
        <p:sp>
          <p:nvSpPr>
            <p:cNvPr id="30" name="任意多边形 29"/>
            <p:cNvSpPr/>
            <p:nvPr/>
          </p:nvSpPr>
          <p:spPr>
            <a:xfrm>
              <a:off x="966644" y="2070100"/>
              <a:ext cx="5789756" cy="457200"/>
            </a:xfrm>
            <a:custGeom>
              <a:avLst/>
              <a:gdLst>
                <a:gd name="connsiteX0" fmla="*/ 0 w 5789756"/>
                <a:gd name="connsiteY0" fmla="*/ 0 h 457200"/>
                <a:gd name="connsiteX1" fmla="*/ 5789756 w 5789756"/>
                <a:gd name="connsiteY1" fmla="*/ 0 h 457200"/>
                <a:gd name="connsiteX2" fmla="*/ 5789756 w 5789756"/>
                <a:gd name="connsiteY2" fmla="*/ 457200 h 457200"/>
                <a:gd name="connsiteX3" fmla="*/ 93428 w 578975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5789756" h="457200">
                  <a:moveTo>
                    <a:pt x="0" y="0"/>
                  </a:moveTo>
                  <a:lnTo>
                    <a:pt x="5789756" y="0"/>
                  </a:lnTo>
                  <a:lnTo>
                    <a:pt x="5789756" y="457200"/>
                  </a:lnTo>
                  <a:lnTo>
                    <a:pt x="93428" y="457200"/>
                  </a:lnTo>
                  <a:close/>
                </a:path>
              </a:pathLst>
            </a:cu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任意多边形 30"/>
            <p:cNvSpPr/>
            <p:nvPr/>
          </p:nvSpPr>
          <p:spPr>
            <a:xfrm>
              <a:off x="876937" y="2070100"/>
              <a:ext cx="145501" cy="457200"/>
            </a:xfrm>
            <a:custGeom>
              <a:avLst/>
              <a:gdLst>
                <a:gd name="connsiteX0" fmla="*/ 0 w 145501"/>
                <a:gd name="connsiteY0" fmla="*/ 0 h 457200"/>
                <a:gd name="connsiteX1" fmla="*/ 45763 w 145501"/>
                <a:gd name="connsiteY1" fmla="*/ 0 h 457200"/>
                <a:gd name="connsiteX2" fmla="*/ 145501 w 145501"/>
                <a:gd name="connsiteY2" fmla="*/ 457200 h 457200"/>
                <a:gd name="connsiteX3" fmla="*/ 0 w 145501"/>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145501" h="457200">
                  <a:moveTo>
                    <a:pt x="0" y="0"/>
                  </a:moveTo>
                  <a:lnTo>
                    <a:pt x="45763" y="0"/>
                  </a:lnTo>
                  <a:lnTo>
                    <a:pt x="145501" y="457200"/>
                  </a:lnTo>
                  <a:lnTo>
                    <a:pt x="0" y="457200"/>
                  </a:lnTo>
                  <a:close/>
                </a:path>
              </a:pathLst>
            </a:custGeom>
            <a:solidFill>
              <a:srgbClr val="F39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文本框 17"/>
          <p:cNvSpPr txBox="1"/>
          <p:nvPr/>
        </p:nvSpPr>
        <p:spPr>
          <a:xfrm>
            <a:off x="8746512" y="1324881"/>
            <a:ext cx="5147288" cy="400110"/>
          </a:xfrm>
          <a:prstGeom prst="rect">
            <a:avLst/>
          </a:prstGeom>
          <a:noFill/>
        </p:spPr>
        <p:txBody>
          <a:bodyPr wrap="square" rtlCol="0">
            <a:spAutoFit/>
          </a:bodyPr>
          <a:lstStyle/>
          <a:p>
            <a:r>
              <a:rPr lang="zh-CN" altLang="en-US" sz="2000" b="1" kern="5000" dirty="0" smtClean="0">
                <a:solidFill>
                  <a:schemeClr val="bg1"/>
                </a:solidFill>
                <a:latin typeface="微软雅黑" panose="020B0503020204020204" pitchFamily="34" charset="-122"/>
                <a:ea typeface="微软雅黑" panose="020B0503020204020204" pitchFamily="34" charset="-122"/>
                <a:sym typeface="+mn-ea"/>
              </a:rPr>
              <a:t>无线接入点</a:t>
            </a:r>
            <a:endParaRPr lang="en-US" altLang="zh-CN" sz="2000" b="1" kern="5000" dirty="0">
              <a:solidFill>
                <a:schemeClr val="bg1"/>
              </a:solidFill>
              <a:latin typeface="微软雅黑" panose="020B0503020204020204" pitchFamily="34" charset="-122"/>
              <a:ea typeface="微软雅黑" panose="020B0503020204020204" pitchFamily="34" charset="-122"/>
              <a:sym typeface="+mn-ea"/>
            </a:endParaRPr>
          </a:p>
        </p:txBody>
      </p:sp>
      <p:sp>
        <p:nvSpPr>
          <p:cNvPr id="33" name="等腰三角形 32"/>
          <p:cNvSpPr/>
          <p:nvPr/>
        </p:nvSpPr>
        <p:spPr>
          <a:xfrm rot="5400000">
            <a:off x="8424098" y="1437705"/>
            <a:ext cx="202375" cy="174461"/>
          </a:xfrm>
          <a:prstGeom prst="triangle">
            <a:avLst/>
          </a:prstGeom>
          <a:solidFill>
            <a:srgbClr val="F39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5"/>
          <p:cNvSpPr txBox="1"/>
          <p:nvPr/>
        </p:nvSpPr>
        <p:spPr>
          <a:xfrm>
            <a:off x="8169910" y="2468516"/>
            <a:ext cx="5947430" cy="2160591"/>
          </a:xfrm>
          <a:prstGeom prst="rect">
            <a:avLst/>
          </a:prstGeom>
          <a:noFill/>
        </p:spPr>
        <p:txBody>
          <a:bodyPr wrap="square" rtlCol="0">
            <a:spAutoFit/>
          </a:bodyPr>
          <a:lstStyle>
            <a:defPPr>
              <a:defRPr lang="en-US"/>
            </a:defPPr>
            <a:lvl1pPr>
              <a:lnSpc>
                <a:spcPct val="120000"/>
              </a:lnSpc>
              <a:defRPr sz="1400">
                <a:solidFill>
                  <a:schemeClr val="bg1">
                    <a:lumMod val="50000"/>
                  </a:schemeClr>
                </a:solidFill>
                <a:latin typeface="微软雅黑" panose="020B0503020204020204" pitchFamily="34" charset="-122"/>
                <a:ea typeface="微软雅黑" panose="020B0503020204020204" pitchFamily="34" charset="-122"/>
              </a:defRPr>
            </a:lvl1pPr>
          </a:lstStyle>
          <a:p>
            <a:r>
              <a:rPr lang="en-US" altLang="zh-CN" dirty="0">
                <a:solidFill>
                  <a:srgbClr val="5F5F5F"/>
                </a:solidFill>
              </a:rPr>
              <a:t>AP8030DN&amp;AP8130DN</a:t>
            </a:r>
            <a:r>
              <a:rPr lang="zh-CN" altLang="en-US" dirty="0">
                <a:solidFill>
                  <a:srgbClr val="5F5F5F"/>
                </a:solidFill>
              </a:rPr>
              <a:t>是华为最新一代</a:t>
            </a:r>
            <a:r>
              <a:rPr lang="en-US" altLang="zh-CN" dirty="0">
                <a:solidFill>
                  <a:srgbClr val="5F5F5F"/>
                </a:solidFill>
              </a:rPr>
              <a:t>802.11ac Wave 1</a:t>
            </a:r>
            <a:r>
              <a:rPr lang="zh-CN" altLang="en-US" dirty="0">
                <a:solidFill>
                  <a:srgbClr val="5F5F5F"/>
                </a:solidFill>
              </a:rPr>
              <a:t>室外型双频无线接入点设备，支持</a:t>
            </a:r>
            <a:r>
              <a:rPr lang="en-US" altLang="zh-CN" dirty="0">
                <a:solidFill>
                  <a:srgbClr val="5F5F5F"/>
                </a:solidFill>
              </a:rPr>
              <a:t>3×3MIMO</a:t>
            </a:r>
            <a:r>
              <a:rPr lang="zh-CN" altLang="en-US" dirty="0">
                <a:solidFill>
                  <a:srgbClr val="5F5F5F"/>
                </a:solidFill>
              </a:rPr>
              <a:t>和</a:t>
            </a:r>
            <a:r>
              <a:rPr lang="en-US" altLang="zh-CN" dirty="0">
                <a:solidFill>
                  <a:srgbClr val="5F5F5F"/>
                </a:solidFill>
              </a:rPr>
              <a:t>3</a:t>
            </a:r>
            <a:r>
              <a:rPr lang="zh-CN" altLang="en-US" dirty="0">
                <a:solidFill>
                  <a:srgbClr val="5F5F5F"/>
                </a:solidFill>
              </a:rPr>
              <a:t>条空间流，具有卓越的室外覆盖性能及超强的硬件防护，支持</a:t>
            </a:r>
            <a:r>
              <a:rPr lang="en-US" altLang="zh-CN" dirty="0">
                <a:solidFill>
                  <a:srgbClr val="5F5F5F"/>
                </a:solidFill>
              </a:rPr>
              <a:t>2.4GHz</a:t>
            </a:r>
            <a:r>
              <a:rPr lang="zh-CN" altLang="en-US" dirty="0">
                <a:solidFill>
                  <a:srgbClr val="5F5F5F"/>
                </a:solidFill>
              </a:rPr>
              <a:t>和</a:t>
            </a:r>
            <a:r>
              <a:rPr lang="en-US" altLang="zh-CN" dirty="0">
                <a:solidFill>
                  <a:srgbClr val="5F5F5F"/>
                </a:solidFill>
              </a:rPr>
              <a:t>5GHz</a:t>
            </a:r>
            <a:r>
              <a:rPr lang="zh-CN" altLang="en-US" dirty="0">
                <a:solidFill>
                  <a:srgbClr val="5F5F5F"/>
                </a:solidFill>
              </a:rPr>
              <a:t>频率，支持无线网桥，兼容</a:t>
            </a:r>
            <a:r>
              <a:rPr lang="en-US" altLang="zh-CN" dirty="0">
                <a:solidFill>
                  <a:srgbClr val="5F5F5F"/>
                </a:solidFill>
              </a:rPr>
              <a:t>IEEE 802.11a/b/g/n/ac</a:t>
            </a:r>
            <a:r>
              <a:rPr lang="zh-CN" altLang="en-US" dirty="0">
                <a:solidFill>
                  <a:srgbClr val="5F5F5F"/>
                </a:solidFill>
              </a:rPr>
              <a:t>标准。 双频同时提供业务，提供更高的接入容量，使室外无线网络带宽突破千兆，同时具有完善的业务支持能力，高可靠性，高安全性，网络部署简单，自动上线和配置，实时管理和维护等特点，满足室外无线网络部署要求。</a:t>
            </a:r>
          </a:p>
          <a:p>
            <a:endParaRPr lang="zh-CN" altLang="en-US" dirty="0">
              <a:solidFill>
                <a:srgbClr val="5F5F5F"/>
              </a:solidFill>
            </a:endParaRPr>
          </a:p>
        </p:txBody>
      </p:sp>
      <p:sp>
        <p:nvSpPr>
          <p:cNvPr id="35" name="等腰三角形 34"/>
          <p:cNvSpPr/>
          <p:nvPr/>
        </p:nvSpPr>
        <p:spPr>
          <a:xfrm rot="5400000">
            <a:off x="8148574" y="2180480"/>
            <a:ext cx="309372" cy="266700"/>
          </a:xfrm>
          <a:prstGeom prst="triangle">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文本框 22"/>
          <p:cNvSpPr txBox="1"/>
          <p:nvPr/>
        </p:nvSpPr>
        <p:spPr>
          <a:xfrm>
            <a:off x="8482872" y="2141781"/>
            <a:ext cx="1562100" cy="338554"/>
          </a:xfrm>
          <a:prstGeom prst="rect">
            <a:avLst/>
          </a:prstGeom>
          <a:noFill/>
        </p:spPr>
        <p:txBody>
          <a:bodyPr wrap="square" rtlCol="0">
            <a:spAutoFit/>
          </a:bodyPr>
          <a:lstStyle/>
          <a:p>
            <a:r>
              <a:rPr lang="zh-CN" altLang="en-US" sz="1600" b="1" dirty="0" smtClean="0">
                <a:solidFill>
                  <a:srgbClr val="036EB8"/>
                </a:solidFill>
                <a:latin typeface="微软雅黑" panose="020B0503020204020204" pitchFamily="34" charset="-122"/>
                <a:ea typeface="微软雅黑" panose="020B0503020204020204" pitchFamily="34" charset="-122"/>
              </a:rPr>
              <a:t>概述</a:t>
            </a:r>
            <a:endParaRPr lang="en-US" sz="1600" b="1" dirty="0">
              <a:solidFill>
                <a:srgbClr val="036EB8"/>
              </a:solidFill>
              <a:latin typeface="微软雅黑" panose="020B0503020204020204" pitchFamily="34" charset="-122"/>
              <a:ea typeface="微软雅黑" panose="020B0503020204020204" pitchFamily="34" charset="-122"/>
            </a:endParaRPr>
          </a:p>
        </p:txBody>
      </p:sp>
      <p:pic>
        <p:nvPicPr>
          <p:cNvPr id="37"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9618503" y="4420911"/>
            <a:ext cx="1271419" cy="1487041"/>
          </a:xfrm>
          <a:prstGeom prst="rect">
            <a:avLst/>
          </a:prstGeom>
          <a:noFill/>
          <a:ln w="9525">
            <a:noFill/>
            <a:miter lim="800000"/>
            <a:headEnd/>
            <a:tailEnd/>
          </a:ln>
        </p:spPr>
      </p:pic>
      <p:sp>
        <p:nvSpPr>
          <p:cNvPr id="38" name="矩形 37"/>
          <p:cNvSpPr/>
          <p:nvPr/>
        </p:nvSpPr>
        <p:spPr>
          <a:xfrm>
            <a:off x="9625334" y="5845622"/>
            <a:ext cx="1214897" cy="307777"/>
          </a:xfrm>
          <a:prstGeom prst="rect">
            <a:avLst/>
          </a:prstGeom>
        </p:spPr>
        <p:txBody>
          <a:bodyPr wrap="square">
            <a:spAutoFit/>
          </a:bodyPr>
          <a:lstStyle/>
          <a:p>
            <a:pPr algn="ctr"/>
            <a:r>
              <a:rPr lang="en-US" altLang="zh-CN" sz="1400" b="1" dirty="0" smtClean="0">
                <a:solidFill>
                  <a:srgbClr val="036EB8"/>
                </a:solidFill>
                <a:latin typeface="微软雅黑" panose="020B0503020204020204" pitchFamily="34" charset="-122"/>
                <a:ea typeface="微软雅黑" panose="020B0503020204020204" pitchFamily="34" charset="-122"/>
              </a:rPr>
              <a:t>AP8030DN</a:t>
            </a:r>
          </a:p>
        </p:txBody>
      </p:sp>
      <p:pic>
        <p:nvPicPr>
          <p:cNvPr id="39"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1917287" y="4441056"/>
            <a:ext cx="1172688" cy="1371690"/>
          </a:xfrm>
          <a:prstGeom prst="rect">
            <a:avLst/>
          </a:prstGeom>
          <a:noFill/>
          <a:ln w="9525">
            <a:noFill/>
            <a:miter lim="800000"/>
            <a:headEnd/>
            <a:tailEnd/>
          </a:ln>
        </p:spPr>
      </p:pic>
      <p:sp>
        <p:nvSpPr>
          <p:cNvPr id="40" name="矩形 39"/>
          <p:cNvSpPr/>
          <p:nvPr/>
        </p:nvSpPr>
        <p:spPr>
          <a:xfrm>
            <a:off x="11917287" y="5808092"/>
            <a:ext cx="1214897" cy="307777"/>
          </a:xfrm>
          <a:prstGeom prst="rect">
            <a:avLst/>
          </a:prstGeom>
        </p:spPr>
        <p:txBody>
          <a:bodyPr wrap="square">
            <a:spAutoFit/>
          </a:bodyPr>
          <a:lstStyle/>
          <a:p>
            <a:pPr algn="ctr"/>
            <a:r>
              <a:rPr lang="en-US" altLang="zh-CN" sz="1400" b="1" dirty="0" smtClean="0">
                <a:solidFill>
                  <a:srgbClr val="036EB8"/>
                </a:solidFill>
                <a:latin typeface="微软雅黑" panose="020B0503020204020204" pitchFamily="34" charset="-122"/>
                <a:ea typeface="微软雅黑" panose="020B0503020204020204" pitchFamily="34" charset="-122"/>
              </a:rPr>
              <a:t>AP8130DN</a:t>
            </a:r>
          </a:p>
        </p:txBody>
      </p:sp>
      <p:sp>
        <p:nvSpPr>
          <p:cNvPr id="41" name="等腰三角形 40"/>
          <p:cNvSpPr/>
          <p:nvPr/>
        </p:nvSpPr>
        <p:spPr>
          <a:xfrm rot="5400000">
            <a:off x="8164356" y="6206538"/>
            <a:ext cx="309372" cy="266700"/>
          </a:xfrm>
          <a:prstGeom prst="triangle">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文本框 35"/>
          <p:cNvSpPr txBox="1"/>
          <p:nvPr/>
        </p:nvSpPr>
        <p:spPr>
          <a:xfrm>
            <a:off x="8498654" y="6167839"/>
            <a:ext cx="1562100" cy="338554"/>
          </a:xfrm>
          <a:prstGeom prst="rect">
            <a:avLst/>
          </a:prstGeom>
          <a:noFill/>
        </p:spPr>
        <p:txBody>
          <a:bodyPr wrap="square" rtlCol="0">
            <a:spAutoFit/>
          </a:bodyPr>
          <a:lstStyle/>
          <a:p>
            <a:r>
              <a:rPr lang="zh-CN" altLang="en-US" sz="1600" b="1" dirty="0" smtClean="0">
                <a:solidFill>
                  <a:srgbClr val="036EB8"/>
                </a:solidFill>
                <a:latin typeface="微软雅黑" panose="020B0503020204020204" pitchFamily="34" charset="-122"/>
                <a:ea typeface="微软雅黑" panose="020B0503020204020204" pitchFamily="34" charset="-122"/>
              </a:rPr>
              <a:t>产品特色</a:t>
            </a:r>
            <a:endParaRPr lang="en-US" sz="1600" b="1" dirty="0">
              <a:solidFill>
                <a:srgbClr val="036EB8"/>
              </a:solidFill>
              <a:latin typeface="微软雅黑" panose="020B0503020204020204" pitchFamily="34" charset="-122"/>
              <a:ea typeface="微软雅黑" panose="020B0503020204020204" pitchFamily="34" charset="-122"/>
            </a:endParaRPr>
          </a:p>
        </p:txBody>
      </p:sp>
      <p:sp>
        <p:nvSpPr>
          <p:cNvPr id="43" name="矩形 42"/>
          <p:cNvSpPr/>
          <p:nvPr/>
        </p:nvSpPr>
        <p:spPr>
          <a:xfrm>
            <a:off x="8150225" y="6506393"/>
            <a:ext cx="6391275" cy="2985433"/>
          </a:xfrm>
          <a:prstGeom prst="rect">
            <a:avLst/>
          </a:prstGeom>
          <a:noFill/>
        </p:spPr>
        <p:txBody>
          <a:bodyPr wrap="square" rtlCol="0">
            <a:spAutoFit/>
          </a:bodyPr>
          <a:lstStyle/>
          <a:p>
            <a:pPr>
              <a:lnSpc>
                <a:spcPct val="120000"/>
              </a:lnSpc>
              <a:spcAft>
                <a:spcPts val="600"/>
              </a:spcAft>
            </a:pPr>
            <a:r>
              <a:rPr lang="en-US" altLang="zh-CN" sz="1400" dirty="0">
                <a:solidFill>
                  <a:srgbClr val="5F5F5F"/>
                </a:solidFill>
                <a:latin typeface="微软雅黑" panose="020B0503020204020204" pitchFamily="34" charset="-122"/>
                <a:ea typeface="微软雅黑" panose="020B0503020204020204" pitchFamily="34" charset="-122"/>
              </a:rPr>
              <a:t>1. </a:t>
            </a:r>
            <a:r>
              <a:rPr lang="zh-CN" altLang="zh-CN" sz="1400" dirty="0">
                <a:solidFill>
                  <a:srgbClr val="5F5F5F"/>
                </a:solidFill>
                <a:latin typeface="微软雅黑" panose="020B0503020204020204" pitchFamily="34" charset="-122"/>
                <a:ea typeface="微软雅黑" panose="020B0503020204020204" pitchFamily="34" charset="-122"/>
              </a:rPr>
              <a:t>支持</a:t>
            </a:r>
            <a:r>
              <a:rPr lang="en-US" altLang="zh-CN" sz="1400" dirty="0">
                <a:solidFill>
                  <a:srgbClr val="5F5F5F"/>
                </a:solidFill>
                <a:latin typeface="微软雅黑" panose="020B0503020204020204" pitchFamily="34" charset="-122"/>
                <a:ea typeface="微软雅黑" panose="020B0503020204020204" pitchFamily="34" charset="-122"/>
              </a:rPr>
              <a:t>802.11ac wave 1</a:t>
            </a:r>
            <a:r>
              <a:rPr lang="zh-CN" altLang="zh-CN" sz="1400" dirty="0">
                <a:solidFill>
                  <a:srgbClr val="5F5F5F"/>
                </a:solidFill>
                <a:latin typeface="微软雅黑" panose="020B0503020204020204" pitchFamily="34" charset="-122"/>
                <a:ea typeface="微软雅黑" panose="020B0503020204020204" pitchFamily="34" charset="-122"/>
              </a:rPr>
              <a:t>标准，</a:t>
            </a:r>
            <a:r>
              <a:rPr lang="en-US" altLang="zh-CN" sz="1400" dirty="0">
                <a:solidFill>
                  <a:srgbClr val="5F5F5F"/>
                </a:solidFill>
                <a:latin typeface="微软雅黑" panose="020B0503020204020204" pitchFamily="34" charset="-122"/>
                <a:ea typeface="微软雅黑" panose="020B0503020204020204" pitchFamily="34" charset="-122"/>
              </a:rPr>
              <a:t>2.4GHz</a:t>
            </a:r>
            <a:r>
              <a:rPr lang="zh-CN" altLang="zh-CN" sz="1400" dirty="0">
                <a:solidFill>
                  <a:srgbClr val="5F5F5F"/>
                </a:solidFill>
                <a:latin typeface="微软雅黑" panose="020B0503020204020204" pitchFamily="34" charset="-122"/>
                <a:ea typeface="微软雅黑" panose="020B0503020204020204" pitchFamily="34" charset="-122"/>
              </a:rPr>
              <a:t>和</a:t>
            </a:r>
            <a:r>
              <a:rPr lang="en-US" altLang="zh-CN" sz="1400" dirty="0">
                <a:solidFill>
                  <a:srgbClr val="5F5F5F"/>
                </a:solidFill>
                <a:latin typeface="微软雅黑" panose="020B0503020204020204" pitchFamily="34" charset="-122"/>
                <a:ea typeface="微软雅黑" panose="020B0503020204020204" pitchFamily="34" charset="-122"/>
              </a:rPr>
              <a:t>5GHz</a:t>
            </a:r>
            <a:r>
              <a:rPr lang="zh-CN" altLang="zh-CN" sz="1400" dirty="0">
                <a:solidFill>
                  <a:srgbClr val="5F5F5F"/>
                </a:solidFill>
                <a:latin typeface="微软雅黑" panose="020B0503020204020204" pitchFamily="34" charset="-122"/>
                <a:ea typeface="微软雅黑" panose="020B0503020204020204" pitchFamily="34" charset="-122"/>
              </a:rPr>
              <a:t>双射频同时提供业务，</a:t>
            </a:r>
            <a:r>
              <a:rPr lang="en-US" altLang="zh-CN" sz="1400" dirty="0">
                <a:solidFill>
                  <a:srgbClr val="5F5F5F"/>
                </a:solidFill>
                <a:latin typeface="微软雅黑" panose="020B0503020204020204" pitchFamily="34" charset="-122"/>
                <a:ea typeface="微软雅黑" panose="020B0503020204020204" pitchFamily="34" charset="-122"/>
              </a:rPr>
              <a:t>2.4G</a:t>
            </a:r>
            <a:r>
              <a:rPr lang="zh-CN" altLang="zh-CN" sz="1400" dirty="0">
                <a:solidFill>
                  <a:srgbClr val="5F5F5F"/>
                </a:solidFill>
                <a:latin typeface="微软雅黑" panose="020B0503020204020204" pitchFamily="34" charset="-122"/>
                <a:ea typeface="微软雅黑" panose="020B0503020204020204" pitchFamily="34" charset="-122"/>
              </a:rPr>
              <a:t>频段最大速率可达</a:t>
            </a:r>
            <a:r>
              <a:rPr lang="en-US" altLang="zh-CN" sz="1400" dirty="0">
                <a:solidFill>
                  <a:srgbClr val="5F5F5F"/>
                </a:solidFill>
                <a:latin typeface="微软雅黑" panose="020B0503020204020204" pitchFamily="34" charset="-122"/>
                <a:ea typeface="微软雅黑" panose="020B0503020204020204" pitchFamily="34" charset="-122"/>
              </a:rPr>
              <a:t>450Mbps</a:t>
            </a:r>
            <a:r>
              <a:rPr lang="zh-CN" altLang="zh-CN" sz="1400" dirty="0">
                <a:solidFill>
                  <a:srgbClr val="5F5F5F"/>
                </a:solidFill>
                <a:latin typeface="微软雅黑" panose="020B0503020204020204" pitchFamily="34" charset="-122"/>
                <a:ea typeface="微软雅黑" panose="020B0503020204020204" pitchFamily="34" charset="-122"/>
              </a:rPr>
              <a:t>，</a:t>
            </a:r>
            <a:r>
              <a:rPr lang="en-US" altLang="zh-CN" sz="1400" dirty="0">
                <a:solidFill>
                  <a:srgbClr val="5F5F5F"/>
                </a:solidFill>
                <a:latin typeface="微软雅黑" panose="020B0503020204020204" pitchFamily="34" charset="-122"/>
                <a:ea typeface="微软雅黑" panose="020B0503020204020204" pitchFamily="34" charset="-122"/>
              </a:rPr>
              <a:t>5G</a:t>
            </a:r>
            <a:r>
              <a:rPr lang="zh-CN" altLang="zh-CN" sz="1400" dirty="0">
                <a:solidFill>
                  <a:srgbClr val="5F5F5F"/>
                </a:solidFill>
                <a:latin typeface="微软雅黑" panose="020B0503020204020204" pitchFamily="34" charset="-122"/>
                <a:ea typeface="微软雅黑" panose="020B0503020204020204" pitchFamily="34" charset="-122"/>
              </a:rPr>
              <a:t>频段最大速率可达到</a:t>
            </a:r>
            <a:r>
              <a:rPr lang="en-US" altLang="zh-CN" sz="1400" dirty="0">
                <a:solidFill>
                  <a:srgbClr val="5F5F5F"/>
                </a:solidFill>
                <a:latin typeface="微软雅黑" panose="020B0503020204020204" pitchFamily="34" charset="-122"/>
                <a:ea typeface="微软雅黑" panose="020B0503020204020204" pitchFamily="34" charset="-122"/>
              </a:rPr>
              <a:t>1.3Gbps</a:t>
            </a:r>
            <a:r>
              <a:rPr lang="zh-CN" altLang="zh-CN" sz="1400" dirty="0">
                <a:solidFill>
                  <a:srgbClr val="5F5F5F"/>
                </a:solidFill>
                <a:latin typeface="微软雅黑" panose="020B0503020204020204" pitchFamily="34" charset="-122"/>
                <a:ea typeface="微软雅黑" panose="020B0503020204020204" pitchFamily="34" charset="-122"/>
              </a:rPr>
              <a:t>，整机速率可达</a:t>
            </a:r>
            <a:r>
              <a:rPr lang="en-US" altLang="zh-CN" sz="1400" dirty="0">
                <a:solidFill>
                  <a:srgbClr val="5F5F5F"/>
                </a:solidFill>
                <a:latin typeface="微软雅黑" panose="020B0503020204020204" pitchFamily="34" charset="-122"/>
                <a:ea typeface="微软雅黑" panose="020B0503020204020204" pitchFamily="34" charset="-122"/>
              </a:rPr>
              <a:t>1.75Gbps</a:t>
            </a:r>
            <a:r>
              <a:rPr lang="zh-CN" altLang="zh-CN" sz="1400" dirty="0">
                <a:solidFill>
                  <a:srgbClr val="5F5F5F"/>
                </a:solidFill>
                <a:latin typeface="微软雅黑" panose="020B0503020204020204" pitchFamily="34" charset="-122"/>
                <a:ea typeface="微软雅黑" panose="020B0503020204020204" pitchFamily="34" charset="-122"/>
              </a:rPr>
              <a:t>；</a:t>
            </a:r>
          </a:p>
          <a:p>
            <a:pPr>
              <a:lnSpc>
                <a:spcPct val="120000"/>
              </a:lnSpc>
              <a:spcAft>
                <a:spcPts val="600"/>
              </a:spcAft>
            </a:pPr>
            <a:r>
              <a:rPr lang="en-US" altLang="zh-CN" sz="1400" dirty="0">
                <a:solidFill>
                  <a:srgbClr val="5F5F5F"/>
                </a:solidFill>
                <a:latin typeface="微软雅黑" panose="020B0503020204020204" pitchFamily="34" charset="-122"/>
                <a:ea typeface="微软雅黑" panose="020B0503020204020204" pitchFamily="34" charset="-122"/>
              </a:rPr>
              <a:t>2. AP8130DN</a:t>
            </a:r>
            <a:r>
              <a:rPr lang="zh-CN" altLang="zh-CN" sz="1400" dirty="0">
                <a:solidFill>
                  <a:srgbClr val="5F5F5F"/>
                </a:solidFill>
                <a:latin typeface="微软雅黑" panose="020B0503020204020204" pitchFamily="34" charset="-122"/>
                <a:ea typeface="微软雅黑" panose="020B0503020204020204" pitchFamily="34" charset="-122"/>
              </a:rPr>
              <a:t>支持</a:t>
            </a:r>
            <a:r>
              <a:rPr lang="en-US" altLang="zh-CN" sz="1400" dirty="0">
                <a:solidFill>
                  <a:srgbClr val="5F5F5F"/>
                </a:solidFill>
                <a:latin typeface="微软雅黑" panose="020B0503020204020204" pitchFamily="34" charset="-122"/>
                <a:ea typeface="微软雅黑" panose="020B0503020204020204" pitchFamily="34" charset="-122"/>
              </a:rPr>
              <a:t>2.4G</a:t>
            </a:r>
            <a:r>
              <a:rPr lang="zh-CN" altLang="zh-CN" sz="1400" dirty="0">
                <a:solidFill>
                  <a:srgbClr val="5F5F5F"/>
                </a:solidFill>
                <a:latin typeface="微软雅黑" panose="020B0503020204020204" pitchFamily="34" charset="-122"/>
                <a:ea typeface="微软雅黑" panose="020B0503020204020204" pitchFamily="34" charset="-122"/>
              </a:rPr>
              <a:t>射频切换为</a:t>
            </a:r>
            <a:r>
              <a:rPr lang="en-US" altLang="zh-CN" sz="1400" dirty="0">
                <a:solidFill>
                  <a:srgbClr val="5F5F5F"/>
                </a:solidFill>
                <a:latin typeface="微软雅黑" panose="020B0503020204020204" pitchFamily="34" charset="-122"/>
                <a:ea typeface="微软雅黑" panose="020B0503020204020204" pitchFamily="34" charset="-122"/>
              </a:rPr>
              <a:t>5G</a:t>
            </a:r>
            <a:r>
              <a:rPr lang="zh-CN" altLang="zh-CN" sz="1400" dirty="0">
                <a:solidFill>
                  <a:srgbClr val="5F5F5F"/>
                </a:solidFill>
                <a:latin typeface="微软雅黑" panose="020B0503020204020204" pitchFamily="34" charset="-122"/>
                <a:ea typeface="微软雅黑" panose="020B0503020204020204" pitchFamily="34" charset="-122"/>
              </a:rPr>
              <a:t>射频，双</a:t>
            </a:r>
            <a:r>
              <a:rPr lang="en-US" altLang="zh-CN" sz="1400" dirty="0">
                <a:solidFill>
                  <a:srgbClr val="5F5F5F"/>
                </a:solidFill>
                <a:latin typeface="微软雅黑" panose="020B0503020204020204" pitchFamily="34" charset="-122"/>
                <a:ea typeface="微软雅黑" panose="020B0503020204020204" pitchFamily="34" charset="-122"/>
              </a:rPr>
              <a:t>5G</a:t>
            </a:r>
            <a:r>
              <a:rPr lang="zh-CN" altLang="zh-CN" sz="1400" dirty="0">
                <a:solidFill>
                  <a:srgbClr val="5F5F5F"/>
                </a:solidFill>
                <a:latin typeface="微软雅黑" panose="020B0503020204020204" pitchFamily="34" charset="-122"/>
                <a:ea typeface="微软雅黑" panose="020B0503020204020204" pitchFamily="34" charset="-122"/>
              </a:rPr>
              <a:t>射频同时工作，整机速率可达</a:t>
            </a:r>
            <a:r>
              <a:rPr lang="en-US" altLang="zh-CN" sz="1400" dirty="0">
                <a:solidFill>
                  <a:srgbClr val="5F5F5F"/>
                </a:solidFill>
                <a:latin typeface="微软雅黑" panose="020B0503020204020204" pitchFamily="34" charset="-122"/>
                <a:ea typeface="微软雅黑" panose="020B0503020204020204" pitchFamily="34" charset="-122"/>
              </a:rPr>
              <a:t>2.6Gbps</a:t>
            </a:r>
            <a:r>
              <a:rPr lang="zh-CN" altLang="zh-CN" sz="1400" dirty="0">
                <a:solidFill>
                  <a:srgbClr val="5F5F5F"/>
                </a:solidFill>
                <a:latin typeface="微软雅黑" panose="020B0503020204020204" pitchFamily="34" charset="-122"/>
                <a:ea typeface="微软雅黑" panose="020B0503020204020204" pitchFamily="34" charset="-122"/>
              </a:rPr>
              <a:t>，另外，使用一台</a:t>
            </a:r>
            <a:r>
              <a:rPr lang="en-US" altLang="zh-CN" sz="1400" dirty="0">
                <a:solidFill>
                  <a:srgbClr val="5F5F5F"/>
                </a:solidFill>
                <a:latin typeface="微软雅黑" panose="020B0503020204020204" pitchFamily="34" charset="-122"/>
                <a:ea typeface="微软雅黑" panose="020B0503020204020204" pitchFamily="34" charset="-122"/>
              </a:rPr>
              <a:t>AP</a:t>
            </a:r>
            <a:r>
              <a:rPr lang="zh-CN" altLang="zh-CN" sz="1400" dirty="0">
                <a:solidFill>
                  <a:srgbClr val="5F5F5F"/>
                </a:solidFill>
                <a:latin typeface="微软雅黑" panose="020B0503020204020204" pitchFamily="34" charset="-122"/>
                <a:ea typeface="微软雅黑" panose="020B0503020204020204" pitchFamily="34" charset="-122"/>
              </a:rPr>
              <a:t>就可以实现高性能无线桥接中继功能，节省成本，提升设备安装效率；</a:t>
            </a:r>
          </a:p>
          <a:p>
            <a:pPr>
              <a:lnSpc>
                <a:spcPct val="120000"/>
              </a:lnSpc>
              <a:spcAft>
                <a:spcPts val="600"/>
              </a:spcAft>
            </a:pPr>
            <a:r>
              <a:rPr lang="en-US" altLang="zh-CN" sz="1400" dirty="0">
                <a:solidFill>
                  <a:srgbClr val="5F5F5F"/>
                </a:solidFill>
                <a:latin typeface="微软雅黑" panose="020B0503020204020204" pitchFamily="34" charset="-122"/>
                <a:ea typeface="微软雅黑" panose="020B0503020204020204" pitchFamily="34" charset="-122"/>
              </a:rPr>
              <a:t>3. </a:t>
            </a:r>
            <a:r>
              <a:rPr lang="zh-CN" altLang="zh-CN" sz="1400" dirty="0">
                <a:solidFill>
                  <a:srgbClr val="5F5F5F"/>
                </a:solidFill>
                <a:latin typeface="微软雅黑" panose="020B0503020204020204" pitchFamily="34" charset="-122"/>
                <a:ea typeface="微软雅黑" panose="020B0503020204020204" pitchFamily="34" charset="-122"/>
              </a:rPr>
              <a:t>内置</a:t>
            </a:r>
            <a:r>
              <a:rPr lang="en-US" altLang="zh-CN" sz="1400" dirty="0">
                <a:solidFill>
                  <a:srgbClr val="5F5F5F"/>
                </a:solidFill>
                <a:latin typeface="微软雅黑" panose="020B0503020204020204" pitchFamily="34" charset="-122"/>
                <a:ea typeface="微软雅黑" panose="020B0503020204020204" pitchFamily="34" charset="-122"/>
              </a:rPr>
              <a:t>5KA</a:t>
            </a:r>
            <a:r>
              <a:rPr lang="zh-CN" altLang="zh-CN" sz="1400" dirty="0">
                <a:solidFill>
                  <a:srgbClr val="5F5F5F"/>
                </a:solidFill>
                <a:latin typeface="微软雅黑" panose="020B0503020204020204" pitchFamily="34" charset="-122"/>
                <a:ea typeface="微软雅黑" panose="020B0503020204020204" pitchFamily="34" charset="-122"/>
              </a:rPr>
              <a:t>天馈防雷，无需外接防雷器，简化安装，整体成本最第低；</a:t>
            </a:r>
          </a:p>
          <a:p>
            <a:pPr>
              <a:lnSpc>
                <a:spcPct val="120000"/>
              </a:lnSpc>
              <a:spcAft>
                <a:spcPts val="600"/>
              </a:spcAft>
            </a:pPr>
            <a:r>
              <a:rPr lang="en-US" altLang="zh-CN" sz="1400" dirty="0">
                <a:solidFill>
                  <a:srgbClr val="5F5F5F"/>
                </a:solidFill>
                <a:latin typeface="微软雅黑" panose="020B0503020204020204" pitchFamily="34" charset="-122"/>
                <a:ea typeface="微软雅黑" panose="020B0503020204020204" pitchFamily="34" charset="-122"/>
              </a:rPr>
              <a:t>4. </a:t>
            </a:r>
            <a:r>
              <a:rPr lang="zh-CN" altLang="zh-CN" sz="1400" dirty="0">
                <a:solidFill>
                  <a:srgbClr val="5F5F5F"/>
                </a:solidFill>
                <a:latin typeface="微软雅黑" panose="020B0503020204020204" pitchFamily="34" charset="-122"/>
                <a:ea typeface="微软雅黑" panose="020B0503020204020204" pitchFamily="34" charset="-122"/>
              </a:rPr>
              <a:t>采用高等级金属材质，整体散热设计，</a:t>
            </a:r>
            <a:r>
              <a:rPr lang="en-US" altLang="zh-CN" sz="1400" dirty="0">
                <a:solidFill>
                  <a:srgbClr val="5F5F5F"/>
                </a:solidFill>
                <a:latin typeface="微软雅黑" panose="020B0503020204020204" pitchFamily="34" charset="-122"/>
                <a:ea typeface="微软雅黑" panose="020B0503020204020204" pitchFamily="34" charset="-122"/>
              </a:rPr>
              <a:t>-40</a:t>
            </a:r>
            <a:r>
              <a:rPr lang="zh-CN" altLang="zh-CN" sz="1400" dirty="0">
                <a:solidFill>
                  <a:srgbClr val="5F5F5F"/>
                </a:solidFill>
                <a:latin typeface="微软雅黑" panose="020B0503020204020204" pitchFamily="34" charset="-122"/>
                <a:ea typeface="微软雅黑" panose="020B0503020204020204" pitchFamily="34" charset="-122"/>
              </a:rPr>
              <a:t>℃～</a:t>
            </a:r>
            <a:r>
              <a:rPr lang="en-US" altLang="zh-CN" sz="1400" dirty="0">
                <a:solidFill>
                  <a:srgbClr val="5F5F5F"/>
                </a:solidFill>
                <a:latin typeface="微软雅黑" panose="020B0503020204020204" pitchFamily="34" charset="-122"/>
                <a:ea typeface="微软雅黑" panose="020B0503020204020204" pitchFamily="34" charset="-122"/>
              </a:rPr>
              <a:t>+65</a:t>
            </a:r>
            <a:r>
              <a:rPr lang="zh-CN" altLang="zh-CN" sz="1400" dirty="0">
                <a:solidFill>
                  <a:srgbClr val="5F5F5F"/>
                </a:solidFill>
                <a:latin typeface="微软雅黑" panose="020B0503020204020204" pitchFamily="34" charset="-122"/>
                <a:ea typeface="微软雅黑" panose="020B0503020204020204" pitchFamily="34" charset="-122"/>
              </a:rPr>
              <a:t>℃宽温工作范围，以太网接口</a:t>
            </a:r>
            <a:r>
              <a:rPr lang="en-US" altLang="zh-CN" sz="1400" dirty="0">
                <a:solidFill>
                  <a:srgbClr val="5F5F5F"/>
                </a:solidFill>
                <a:latin typeface="微软雅黑" panose="020B0503020204020204" pitchFamily="34" charset="-122"/>
                <a:ea typeface="微软雅黑" panose="020B0503020204020204" pitchFamily="34" charset="-122"/>
              </a:rPr>
              <a:t>6KA/6KV</a:t>
            </a:r>
            <a:r>
              <a:rPr lang="zh-CN" altLang="zh-CN" sz="1400" dirty="0">
                <a:solidFill>
                  <a:srgbClr val="5F5F5F"/>
                </a:solidFill>
                <a:latin typeface="微软雅黑" panose="020B0503020204020204" pitchFamily="34" charset="-122"/>
                <a:ea typeface="微软雅黑" panose="020B0503020204020204" pitchFamily="34" charset="-122"/>
              </a:rPr>
              <a:t>增强防雷设计，</a:t>
            </a:r>
            <a:r>
              <a:rPr lang="en-US" altLang="zh-CN" sz="1400" dirty="0">
                <a:solidFill>
                  <a:srgbClr val="5F5F5F"/>
                </a:solidFill>
                <a:latin typeface="微软雅黑" panose="020B0503020204020204" pitchFamily="34" charset="-122"/>
                <a:ea typeface="微软雅黑" panose="020B0503020204020204" pitchFamily="34" charset="-122"/>
              </a:rPr>
              <a:t>IP67</a:t>
            </a:r>
            <a:r>
              <a:rPr lang="zh-CN" altLang="zh-CN" sz="1400" dirty="0">
                <a:solidFill>
                  <a:srgbClr val="5F5F5F"/>
                </a:solidFill>
                <a:latin typeface="微软雅黑" panose="020B0503020204020204" pitchFamily="34" charset="-122"/>
                <a:ea typeface="微软雅黑" panose="020B0503020204020204" pitchFamily="34" charset="-122"/>
              </a:rPr>
              <a:t>防水防尘等级，充分满足工业级使用要求；</a:t>
            </a:r>
          </a:p>
          <a:p>
            <a:pPr>
              <a:lnSpc>
                <a:spcPct val="120000"/>
              </a:lnSpc>
              <a:spcAft>
                <a:spcPts val="600"/>
              </a:spcAft>
            </a:pPr>
            <a:r>
              <a:rPr lang="en-US" altLang="zh-CN" sz="1400" dirty="0">
                <a:solidFill>
                  <a:srgbClr val="5F5F5F"/>
                </a:solidFill>
                <a:latin typeface="微软雅黑" panose="020B0503020204020204" pitchFamily="34" charset="-122"/>
                <a:ea typeface="微软雅黑" panose="020B0503020204020204" pitchFamily="34" charset="-122"/>
              </a:rPr>
              <a:t>5. </a:t>
            </a:r>
            <a:r>
              <a:rPr lang="zh-CN" altLang="zh-CN" sz="1400" dirty="0">
                <a:solidFill>
                  <a:srgbClr val="5F5F5F"/>
                </a:solidFill>
                <a:latin typeface="微软雅黑" panose="020B0503020204020204" pitchFamily="34" charset="-122"/>
                <a:ea typeface="微软雅黑" panose="020B0503020204020204" pitchFamily="34" charset="-122"/>
              </a:rPr>
              <a:t>支持</a:t>
            </a:r>
            <a:r>
              <a:rPr lang="en-US" altLang="zh-CN" sz="1400" dirty="0">
                <a:solidFill>
                  <a:srgbClr val="5F5F5F"/>
                </a:solidFill>
                <a:latin typeface="微软雅黑" panose="020B0503020204020204" pitchFamily="34" charset="-122"/>
                <a:ea typeface="微软雅黑" panose="020B0503020204020204" pitchFamily="34" charset="-122"/>
              </a:rPr>
              <a:t>Fat AP</a:t>
            </a:r>
            <a:r>
              <a:rPr lang="zh-CN" altLang="zh-CN" sz="1400" dirty="0">
                <a:solidFill>
                  <a:srgbClr val="5F5F5F"/>
                </a:solidFill>
                <a:latin typeface="微软雅黑" panose="020B0503020204020204" pitchFamily="34" charset="-122"/>
                <a:ea typeface="微软雅黑" panose="020B0503020204020204" pitchFamily="34" charset="-122"/>
              </a:rPr>
              <a:t>和</a:t>
            </a:r>
            <a:r>
              <a:rPr lang="en-US" altLang="zh-CN" sz="1400" dirty="0">
                <a:solidFill>
                  <a:srgbClr val="5F5F5F"/>
                </a:solidFill>
                <a:latin typeface="微软雅黑" panose="020B0503020204020204" pitchFamily="34" charset="-122"/>
                <a:ea typeface="微软雅黑" panose="020B0503020204020204" pitchFamily="34" charset="-122"/>
              </a:rPr>
              <a:t>Fit AP</a:t>
            </a:r>
            <a:r>
              <a:rPr lang="zh-CN" altLang="zh-CN" sz="1400" dirty="0">
                <a:solidFill>
                  <a:srgbClr val="5F5F5F"/>
                </a:solidFill>
                <a:latin typeface="微软雅黑" panose="020B0503020204020204" pitchFamily="34" charset="-122"/>
                <a:ea typeface="微软雅黑" panose="020B0503020204020204" pitchFamily="34" charset="-122"/>
              </a:rPr>
              <a:t>两种工作</a:t>
            </a:r>
            <a:r>
              <a:rPr lang="zh-CN" altLang="zh-CN" sz="1400" dirty="0" smtClean="0">
                <a:solidFill>
                  <a:srgbClr val="5F5F5F"/>
                </a:solidFill>
                <a:latin typeface="微软雅黑" panose="020B0503020204020204" pitchFamily="34" charset="-122"/>
                <a:ea typeface="微软雅黑" panose="020B0503020204020204" pitchFamily="34" charset="-122"/>
              </a:rPr>
              <a:t>模式</a:t>
            </a:r>
            <a:r>
              <a:rPr lang="zh-CN" altLang="en-US" sz="1400" dirty="0">
                <a:solidFill>
                  <a:srgbClr val="5F5F5F"/>
                </a:solidFill>
                <a:latin typeface="微软雅黑" panose="020B0503020204020204" pitchFamily="34" charset="-122"/>
                <a:ea typeface="微软雅黑" panose="020B0503020204020204" pitchFamily="34" charset="-122"/>
              </a:rPr>
              <a:t>。</a:t>
            </a:r>
            <a:endParaRPr lang="zh-CN" altLang="zh-CN" sz="1400" dirty="0">
              <a:solidFill>
                <a:srgbClr val="5F5F5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450" y="533399"/>
            <a:ext cx="731542" cy="144781"/>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9"/>
          <p:cNvSpPr txBox="1"/>
          <p:nvPr/>
        </p:nvSpPr>
        <p:spPr>
          <a:xfrm>
            <a:off x="657132" y="478896"/>
            <a:ext cx="358140" cy="253916"/>
          </a:xfrm>
          <a:prstGeom prst="rect">
            <a:avLst/>
          </a:prstGeom>
          <a:noFill/>
        </p:spPr>
        <p:txBody>
          <a:bodyPr wrap="square" rtlCol="0">
            <a:spAutoFit/>
          </a:bodyPr>
          <a:lstStyle/>
          <a:p>
            <a:r>
              <a:rPr lang="en-US" altLang="zh-CN" sz="1050" b="1" dirty="0" smtClean="0">
                <a:solidFill>
                  <a:srgbClr val="036EB8"/>
                </a:solidFill>
                <a:latin typeface="微软雅黑" panose="020B0503020204020204" pitchFamily="34" charset="-122"/>
                <a:ea typeface="微软雅黑" panose="020B0503020204020204" pitchFamily="34" charset="-122"/>
              </a:rPr>
              <a:t>33</a:t>
            </a:r>
            <a:endParaRPr lang="en-US" sz="1050" b="1" dirty="0">
              <a:solidFill>
                <a:srgbClr val="036EB8"/>
              </a:solidFill>
              <a:latin typeface="微软雅黑" panose="020B0503020204020204" pitchFamily="34" charset="-122"/>
              <a:ea typeface="微软雅黑" panose="020B0503020204020204" pitchFamily="34" charset="-122"/>
            </a:endParaRPr>
          </a:p>
        </p:txBody>
      </p:sp>
      <p:sp>
        <p:nvSpPr>
          <p:cNvPr id="4" name="文本框 10"/>
          <p:cNvSpPr txBox="1"/>
          <p:nvPr/>
        </p:nvSpPr>
        <p:spPr>
          <a:xfrm>
            <a:off x="866704" y="457125"/>
            <a:ext cx="1653540" cy="261610"/>
          </a:xfrm>
          <a:prstGeom prst="rect">
            <a:avLst/>
          </a:prstGeom>
          <a:noFill/>
        </p:spPr>
        <p:txBody>
          <a:bodyPr wrap="square" rtlCol="0">
            <a:spAutoFit/>
          </a:bodyPr>
          <a:lstStyle/>
          <a:p>
            <a:r>
              <a:rPr lang="zh-CN" altLang="en-US" sz="1100" b="1" dirty="0">
                <a:solidFill>
                  <a:schemeClr val="bg1">
                    <a:lumMod val="50000"/>
                  </a:schemeClr>
                </a:solidFill>
                <a:latin typeface="微软雅黑" panose="020B0503020204020204" pitchFamily="34" charset="-122"/>
                <a:ea typeface="微软雅黑" panose="020B0503020204020204" pitchFamily="34" charset="-122"/>
              </a:rPr>
              <a:t>华为智慧灯</a:t>
            </a:r>
            <a:r>
              <a:rPr lang="zh-CN" altLang="en-US" sz="1100" b="1" dirty="0" smtClean="0">
                <a:solidFill>
                  <a:schemeClr val="bg1">
                    <a:lumMod val="50000"/>
                  </a:schemeClr>
                </a:solidFill>
                <a:latin typeface="微软雅黑" panose="020B0503020204020204" pitchFamily="34" charset="-122"/>
                <a:ea typeface="微软雅黑" panose="020B0503020204020204" pitchFamily="34" charset="-122"/>
              </a:rPr>
              <a:t>杆解决方案</a:t>
            </a:r>
            <a:endParaRPr lang="en-US" sz="11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14400145" y="533399"/>
            <a:ext cx="731542" cy="144781"/>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12"/>
          <p:cNvSpPr txBox="1"/>
          <p:nvPr/>
        </p:nvSpPr>
        <p:spPr>
          <a:xfrm>
            <a:off x="12645005" y="476175"/>
            <a:ext cx="1653540" cy="261610"/>
          </a:xfrm>
          <a:prstGeom prst="rect">
            <a:avLst/>
          </a:prstGeom>
          <a:noFill/>
        </p:spPr>
        <p:txBody>
          <a:bodyPr wrap="square" rtlCol="0">
            <a:spAutoFit/>
          </a:bodyPr>
          <a:lstStyle/>
          <a:p>
            <a:r>
              <a:rPr lang="zh-CN" altLang="en-US" sz="1100" b="1" dirty="0">
                <a:solidFill>
                  <a:schemeClr val="bg1">
                    <a:lumMod val="50000"/>
                  </a:schemeClr>
                </a:solidFill>
                <a:latin typeface="微软雅黑" panose="020B0503020204020204" pitchFamily="34" charset="-122"/>
                <a:ea typeface="微软雅黑" panose="020B0503020204020204" pitchFamily="34" charset="-122"/>
              </a:rPr>
              <a:t>华为智慧灯</a:t>
            </a:r>
            <a:r>
              <a:rPr lang="zh-CN" altLang="en-US" sz="1100" b="1" dirty="0" smtClean="0">
                <a:solidFill>
                  <a:schemeClr val="bg1">
                    <a:lumMod val="50000"/>
                  </a:schemeClr>
                </a:solidFill>
                <a:latin typeface="微软雅黑" panose="020B0503020204020204" pitchFamily="34" charset="-122"/>
                <a:ea typeface="微软雅黑" panose="020B0503020204020204" pitchFamily="34" charset="-122"/>
              </a:rPr>
              <a:t>杆解决方案</a:t>
            </a:r>
            <a:endParaRPr lang="en-US" sz="11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 name="文本框 13"/>
          <p:cNvSpPr txBox="1"/>
          <p:nvPr/>
        </p:nvSpPr>
        <p:spPr>
          <a:xfrm>
            <a:off x="14088814" y="488421"/>
            <a:ext cx="358140" cy="253916"/>
          </a:xfrm>
          <a:prstGeom prst="rect">
            <a:avLst/>
          </a:prstGeom>
          <a:noFill/>
        </p:spPr>
        <p:txBody>
          <a:bodyPr wrap="square" rtlCol="0">
            <a:spAutoFit/>
          </a:bodyPr>
          <a:lstStyle/>
          <a:p>
            <a:r>
              <a:rPr lang="en-US" altLang="zh-CN" sz="1050" b="1" smtClean="0">
                <a:solidFill>
                  <a:srgbClr val="036EB8"/>
                </a:solidFill>
                <a:latin typeface="微软雅黑" panose="020B0503020204020204" pitchFamily="34" charset="-122"/>
                <a:ea typeface="微软雅黑" panose="020B0503020204020204" pitchFamily="34" charset="-122"/>
              </a:rPr>
              <a:t>34</a:t>
            </a:r>
            <a:endParaRPr lang="en-US" sz="1050" b="1" dirty="0">
              <a:solidFill>
                <a:srgbClr val="036EB8"/>
              </a:solidFill>
              <a:latin typeface="微软雅黑" panose="020B0503020204020204" pitchFamily="34" charset="-122"/>
              <a:ea typeface="微软雅黑" panose="020B0503020204020204" pitchFamily="34" charset="-122"/>
            </a:endParaRPr>
          </a:p>
        </p:txBody>
      </p:sp>
      <p:sp>
        <p:nvSpPr>
          <p:cNvPr id="25" name="等腰三角形 24"/>
          <p:cNvSpPr/>
          <p:nvPr/>
        </p:nvSpPr>
        <p:spPr>
          <a:xfrm rot="5400000">
            <a:off x="748602" y="1423905"/>
            <a:ext cx="309372" cy="266700"/>
          </a:xfrm>
          <a:prstGeom prst="triangle">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文本框 38"/>
          <p:cNvSpPr txBox="1"/>
          <p:nvPr/>
        </p:nvSpPr>
        <p:spPr>
          <a:xfrm>
            <a:off x="1082900" y="1385206"/>
            <a:ext cx="1562100" cy="338554"/>
          </a:xfrm>
          <a:prstGeom prst="rect">
            <a:avLst/>
          </a:prstGeom>
          <a:noFill/>
        </p:spPr>
        <p:txBody>
          <a:bodyPr wrap="square" rtlCol="0">
            <a:spAutoFit/>
          </a:bodyPr>
          <a:lstStyle/>
          <a:p>
            <a:r>
              <a:rPr lang="zh-CN" altLang="en-US" sz="1600" b="1" dirty="0" smtClean="0">
                <a:solidFill>
                  <a:srgbClr val="036EB8"/>
                </a:solidFill>
                <a:latin typeface="微软雅黑" panose="020B0503020204020204" pitchFamily="34" charset="-122"/>
                <a:ea typeface="微软雅黑" panose="020B0503020204020204" pitchFamily="34" charset="-122"/>
              </a:rPr>
              <a:t>性能参数</a:t>
            </a:r>
            <a:endParaRPr lang="en-US" sz="1600" b="1" dirty="0">
              <a:solidFill>
                <a:srgbClr val="036EB8"/>
              </a:solidFill>
              <a:latin typeface="微软雅黑" panose="020B0503020204020204" pitchFamily="34" charset="-122"/>
              <a:ea typeface="微软雅黑" panose="020B0503020204020204" pitchFamily="34" charset="-122"/>
            </a:endParaRPr>
          </a:p>
        </p:txBody>
      </p:sp>
      <p:graphicFrame>
        <p:nvGraphicFramePr>
          <p:cNvPr id="27" name="表格 26"/>
          <p:cNvGraphicFramePr>
            <a:graphicFrameLocks noGrp="1"/>
          </p:cNvGraphicFramePr>
          <p:nvPr>
            <p:extLst>
              <p:ext uri="{D42A27DB-BD31-4B8C-83A1-F6EECF244321}">
                <p14:modId xmlns="" xmlns:p14="http://schemas.microsoft.com/office/powerpoint/2010/main" val="3678155791"/>
              </p:ext>
            </p:extLst>
          </p:nvPr>
        </p:nvGraphicFramePr>
        <p:xfrm>
          <a:off x="769938" y="1866711"/>
          <a:ext cx="6048307" cy="7148195"/>
        </p:xfrm>
        <a:graphic>
          <a:graphicData uri="http://schemas.openxmlformats.org/drawingml/2006/table">
            <a:tbl>
              <a:tblPr firstRow="1" bandRow="1">
                <a:tableStyleId>{073A0DAA-6AF3-43AB-8588-CEC1D06C72B9}</a:tableStyleId>
              </a:tblPr>
              <a:tblGrid>
                <a:gridCol w="1563526"/>
                <a:gridCol w="4484781"/>
              </a:tblGrid>
              <a:tr h="410210">
                <a:tc>
                  <a:txBody>
                    <a:bodyPr/>
                    <a:lstStyle/>
                    <a:p>
                      <a:pPr algn="ctr">
                        <a:lnSpc>
                          <a:spcPct val="150000"/>
                        </a:lnSpc>
                      </a:pPr>
                      <a:r>
                        <a:rPr lang="zh-CN" altLang="en-US" sz="1200" dirty="0" smtClean="0">
                          <a:latin typeface="微软雅黑" panose="020B0503020204020204" pitchFamily="34" charset="-122"/>
                          <a:ea typeface="微软雅黑" panose="020B0503020204020204" pitchFamily="34" charset="-122"/>
                        </a:rPr>
                        <a:t>参数</a:t>
                      </a:r>
                    </a:p>
                  </a:txBody>
                  <a:tcPr anchor="ctr">
                    <a:solidFill>
                      <a:srgbClr val="036EB8"/>
                    </a:solidFill>
                  </a:tcPr>
                </a:tc>
                <a:tc>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en-US" altLang="zh-CN" sz="1200" dirty="0" smtClean="0">
                          <a:latin typeface="微软雅黑" panose="020B0503020204020204" pitchFamily="34" charset="-122"/>
                          <a:ea typeface="微软雅黑" panose="020B0503020204020204" pitchFamily="34" charset="-122"/>
                        </a:rPr>
                        <a:t>AP8030DN &amp; AP8130DN</a:t>
                      </a:r>
                      <a:endParaRPr lang="en-US" altLang="zh-CN" sz="1200" kern="1200" dirty="0" smtClean="0">
                        <a:latin typeface="微软雅黑" panose="020B0503020204020204" pitchFamily="34" charset="-122"/>
                        <a:ea typeface="微软雅黑" panose="020B0503020204020204" pitchFamily="34" charset="-122"/>
                      </a:endParaRPr>
                    </a:p>
                  </a:txBody>
                  <a:tcPr anchor="ctr">
                    <a:solidFill>
                      <a:srgbClr val="036EB8"/>
                    </a:solidFill>
                  </a:tcPr>
                </a:tc>
              </a:tr>
              <a:tr h="396875">
                <a:tc>
                  <a:txBody>
                    <a:bodyPr/>
                    <a:lstStyle/>
                    <a:p>
                      <a:pPr algn="ctr">
                        <a:lnSpc>
                          <a:spcPct val="150000"/>
                        </a:lnSpc>
                        <a:spcBef>
                          <a:spcPts val="400"/>
                        </a:spcBef>
                        <a:spcAft>
                          <a:spcPts val="400"/>
                        </a:spcAft>
                      </a:pPr>
                      <a:r>
                        <a:rPr lang="zh-CN" sz="1200" dirty="0">
                          <a:latin typeface="微软雅黑" panose="020B0503020204020204" pitchFamily="34" charset="-122"/>
                          <a:ea typeface="微软雅黑" panose="020B0503020204020204" pitchFamily="34" charset="-122"/>
                        </a:rPr>
                        <a:t>尺寸（长</a:t>
                      </a:r>
                      <a:r>
                        <a:rPr lang="en-US" sz="1200" dirty="0">
                          <a:latin typeface="微软雅黑" panose="020B0503020204020204" pitchFamily="34" charset="-122"/>
                          <a:ea typeface="微软雅黑" panose="020B0503020204020204" pitchFamily="34" charset="-122"/>
                        </a:rPr>
                        <a:t>×</a:t>
                      </a:r>
                      <a:r>
                        <a:rPr lang="zh-CN" sz="1200" dirty="0">
                          <a:latin typeface="微软雅黑" panose="020B0503020204020204" pitchFamily="34" charset="-122"/>
                          <a:ea typeface="微软雅黑" panose="020B0503020204020204" pitchFamily="34" charset="-122"/>
                        </a:rPr>
                        <a:t>宽</a:t>
                      </a:r>
                      <a:r>
                        <a:rPr lang="en-US" sz="1200" dirty="0">
                          <a:latin typeface="微软雅黑" panose="020B0503020204020204" pitchFamily="34" charset="-122"/>
                          <a:ea typeface="微软雅黑" panose="020B0503020204020204" pitchFamily="34" charset="-122"/>
                        </a:rPr>
                        <a:t>×</a:t>
                      </a:r>
                      <a:r>
                        <a:rPr lang="zh-CN" sz="1200" dirty="0">
                          <a:latin typeface="微软雅黑" panose="020B0503020204020204" pitchFamily="34" charset="-122"/>
                          <a:ea typeface="微软雅黑" panose="020B0503020204020204" pitchFamily="34" charset="-122"/>
                        </a:rPr>
                        <a:t>高）</a:t>
                      </a:r>
                    </a:p>
                  </a:txBody>
                  <a:tcPr marL="68580" marR="68580" marT="0" marB="0" anchor="ctr"/>
                </a:tc>
                <a:tc>
                  <a:txBody>
                    <a:bodyPr/>
                    <a:lstStyle/>
                    <a:p>
                      <a:pPr algn="ctr">
                        <a:lnSpc>
                          <a:spcPct val="150000"/>
                        </a:lnSpc>
                        <a:spcBef>
                          <a:spcPts val="400"/>
                        </a:spcBef>
                        <a:spcAft>
                          <a:spcPts val="400"/>
                        </a:spcAft>
                      </a:pPr>
                      <a:r>
                        <a:rPr lang="en-US" sz="1200" dirty="0">
                          <a:latin typeface="微软雅黑" panose="020B0503020204020204" pitchFamily="34" charset="-122"/>
                          <a:ea typeface="微软雅黑" panose="020B0503020204020204" pitchFamily="34" charset="-122"/>
                        </a:rPr>
                        <a:t>290mm×260mm×100mm</a:t>
                      </a:r>
                    </a:p>
                  </a:txBody>
                  <a:tcPr marL="68580" marR="68580" marT="0" marB="0" anchor="ctr"/>
                </a:tc>
              </a:tr>
              <a:tr h="475615">
                <a:tc>
                  <a:txBody>
                    <a:bodyPr/>
                    <a:lstStyle/>
                    <a:p>
                      <a:pPr algn="ctr">
                        <a:lnSpc>
                          <a:spcPct val="150000"/>
                        </a:lnSpc>
                        <a:spcBef>
                          <a:spcPts val="400"/>
                        </a:spcBef>
                        <a:spcAft>
                          <a:spcPts val="400"/>
                        </a:spcAft>
                      </a:pPr>
                      <a:r>
                        <a:rPr lang="zh-CN" sz="1200" dirty="0">
                          <a:latin typeface="微软雅黑" panose="020B0503020204020204" pitchFamily="34" charset="-122"/>
                          <a:ea typeface="微软雅黑" panose="020B0503020204020204" pitchFamily="34" charset="-122"/>
                        </a:rPr>
                        <a:t>重量</a:t>
                      </a:r>
                    </a:p>
                  </a:txBody>
                  <a:tcPr marL="68580" marR="68580" marT="0" marB="0" anchor="ctr"/>
                </a:tc>
                <a:tc>
                  <a:txBody>
                    <a:bodyPr/>
                    <a:lstStyle/>
                    <a:p>
                      <a:pPr marL="180340" indent="-180340" algn="ctr" defTabSz="-635">
                        <a:lnSpc>
                          <a:spcPct val="100000"/>
                        </a:lnSpc>
                        <a:spcBef>
                          <a:spcPts val="400"/>
                        </a:spcBef>
                        <a:spcAft>
                          <a:spcPts val="400"/>
                        </a:spcAft>
                        <a:tabLst>
                          <a:tab pos="107950" algn="l"/>
                          <a:tab pos="180340" algn="l"/>
                          <a:tab pos="180340" algn="l"/>
                        </a:tabLst>
                      </a:pPr>
                      <a:r>
                        <a:rPr lang="en-US" sz="1200" dirty="0">
                          <a:latin typeface="微软雅黑" panose="020B0503020204020204" pitchFamily="34" charset="-122"/>
                          <a:ea typeface="微软雅黑" panose="020B0503020204020204" pitchFamily="34" charset="-122"/>
                        </a:rPr>
                        <a:t>AP8030DN: 3.6kg</a:t>
                      </a:r>
                    </a:p>
                    <a:p>
                      <a:pPr marL="180340" indent="-180340" algn="ctr" defTabSz="-635">
                        <a:lnSpc>
                          <a:spcPct val="100000"/>
                        </a:lnSpc>
                        <a:spcBef>
                          <a:spcPts val="400"/>
                        </a:spcBef>
                        <a:spcAft>
                          <a:spcPts val="400"/>
                        </a:spcAft>
                        <a:tabLst>
                          <a:tab pos="107950" algn="l"/>
                          <a:tab pos="180340" algn="l"/>
                          <a:tab pos="180340" algn="l"/>
                        </a:tabLst>
                      </a:pPr>
                      <a:r>
                        <a:rPr lang="en-US" sz="1200" dirty="0">
                          <a:latin typeface="微软雅黑" panose="020B0503020204020204" pitchFamily="34" charset="-122"/>
                          <a:ea typeface="微软雅黑" panose="020B0503020204020204" pitchFamily="34" charset="-122"/>
                        </a:rPr>
                        <a:t>AP8130DN: 4.0kg</a:t>
                      </a:r>
                    </a:p>
                  </a:txBody>
                  <a:tcPr marL="68580" marR="68580" marT="0" marB="0" anchor="ctr"/>
                </a:tc>
              </a:tr>
              <a:tr h="388620">
                <a:tc>
                  <a:txBody>
                    <a:bodyPr/>
                    <a:lstStyle/>
                    <a:p>
                      <a:pPr algn="ctr">
                        <a:lnSpc>
                          <a:spcPct val="150000"/>
                        </a:lnSpc>
                        <a:spcBef>
                          <a:spcPts val="400"/>
                        </a:spcBef>
                        <a:spcAft>
                          <a:spcPts val="400"/>
                        </a:spcAft>
                      </a:pPr>
                      <a:r>
                        <a:rPr lang="zh-CN" sz="1200">
                          <a:latin typeface="微软雅黑" panose="020B0503020204020204" pitchFamily="34" charset="-122"/>
                          <a:ea typeface="微软雅黑" panose="020B0503020204020204" pitchFamily="34" charset="-122"/>
                        </a:rPr>
                        <a:t>以太端口</a:t>
                      </a:r>
                    </a:p>
                  </a:txBody>
                  <a:tcPr marL="68580" marR="68580" marT="0" marB="0" anchor="ctr"/>
                </a:tc>
                <a:tc>
                  <a:txBody>
                    <a:bodyPr/>
                    <a:lstStyle/>
                    <a:p>
                      <a:pPr algn="ctr">
                        <a:lnSpc>
                          <a:spcPct val="150000"/>
                        </a:lnSpc>
                        <a:spcBef>
                          <a:spcPts val="400"/>
                        </a:spcBef>
                        <a:spcAft>
                          <a:spcPts val="400"/>
                        </a:spcAft>
                      </a:pPr>
                      <a:r>
                        <a:rPr lang="en-US" sz="1200" dirty="0">
                          <a:latin typeface="微软雅黑" panose="020B0503020204020204" pitchFamily="34" charset="-122"/>
                          <a:ea typeface="微软雅黑" panose="020B0503020204020204" pitchFamily="34" charset="-122"/>
                        </a:rPr>
                        <a:t>RJ45×2</a:t>
                      </a:r>
                    </a:p>
                  </a:txBody>
                  <a:tcPr marL="68580" marR="68580" marT="0" marB="0" anchor="ctr"/>
                </a:tc>
              </a:tr>
              <a:tr h="433705">
                <a:tc>
                  <a:txBody>
                    <a:bodyPr/>
                    <a:lstStyle/>
                    <a:p>
                      <a:pPr algn="ctr">
                        <a:lnSpc>
                          <a:spcPct val="150000"/>
                        </a:lnSpc>
                        <a:spcBef>
                          <a:spcPts val="400"/>
                        </a:spcBef>
                        <a:spcAft>
                          <a:spcPts val="400"/>
                        </a:spcAft>
                      </a:pPr>
                      <a:r>
                        <a:rPr lang="zh-CN" sz="1200">
                          <a:latin typeface="微软雅黑" panose="020B0503020204020204" pitchFamily="34" charset="-122"/>
                          <a:ea typeface="微软雅黑" panose="020B0503020204020204" pitchFamily="34" charset="-122"/>
                        </a:rPr>
                        <a:t>电源输入</a:t>
                      </a:r>
                    </a:p>
                  </a:txBody>
                  <a:tcPr marL="68580" marR="68580" marT="0" marB="0" anchor="ctr"/>
                </a:tc>
                <a:tc>
                  <a:txBody>
                    <a:bodyPr/>
                    <a:lstStyle/>
                    <a:p>
                      <a:pPr marL="107950" indent="-107950" algn="ctr" defTabSz="-635">
                        <a:lnSpc>
                          <a:spcPct val="150000"/>
                        </a:lnSpc>
                        <a:spcBef>
                          <a:spcPts val="400"/>
                        </a:spcBef>
                        <a:spcAft>
                          <a:spcPts val="400"/>
                        </a:spcAft>
                        <a:tabLst>
                          <a:tab pos="107950" algn="l"/>
                          <a:tab pos="180340" algn="l"/>
                          <a:tab pos="180340" algn="l"/>
                        </a:tabLst>
                      </a:pPr>
                      <a:r>
                        <a:rPr lang="en-US" sz="1200" dirty="0">
                          <a:latin typeface="微软雅黑" panose="020B0503020204020204" pitchFamily="34" charset="-122"/>
                          <a:ea typeface="微软雅黑" panose="020B0503020204020204" pitchFamily="34" charset="-122"/>
                        </a:rPr>
                        <a:t>POE</a:t>
                      </a:r>
                      <a:r>
                        <a:rPr lang="zh-CN" sz="1200" dirty="0">
                          <a:latin typeface="微软雅黑" panose="020B0503020204020204" pitchFamily="34" charset="-122"/>
                          <a:ea typeface="微软雅黑" panose="020B0503020204020204" pitchFamily="34" charset="-122"/>
                        </a:rPr>
                        <a:t>供电，满足</a:t>
                      </a:r>
                      <a:r>
                        <a:rPr lang="en-US" sz="1200" dirty="0">
                          <a:latin typeface="微软雅黑" panose="020B0503020204020204" pitchFamily="34" charset="-122"/>
                          <a:ea typeface="微软雅黑" panose="020B0503020204020204" pitchFamily="34" charset="-122"/>
                        </a:rPr>
                        <a:t>802.3at</a:t>
                      </a:r>
                      <a:r>
                        <a:rPr lang="zh-CN" sz="1200" dirty="0">
                          <a:latin typeface="微软雅黑" panose="020B0503020204020204" pitchFamily="34" charset="-122"/>
                          <a:ea typeface="微软雅黑" panose="020B0503020204020204" pitchFamily="34" charset="-122"/>
                        </a:rPr>
                        <a:t>以太网供电标准，</a:t>
                      </a:r>
                      <a:r>
                        <a:rPr lang="en-US" sz="1200" dirty="0">
                          <a:latin typeface="微软雅黑" panose="020B0503020204020204" pitchFamily="34" charset="-122"/>
                          <a:ea typeface="微软雅黑" panose="020B0503020204020204" pitchFamily="34" charset="-122"/>
                        </a:rPr>
                        <a:t>-48V </a:t>
                      </a:r>
                      <a:r>
                        <a:rPr lang="en-US" sz="1200" dirty="0" smtClean="0">
                          <a:latin typeface="微软雅黑" panose="020B0503020204020204" pitchFamily="34" charset="-122"/>
                          <a:ea typeface="微软雅黑" panose="020B0503020204020204" pitchFamily="34" charset="-122"/>
                        </a:rPr>
                        <a:t>DC</a:t>
                      </a:r>
                    </a:p>
                  </a:txBody>
                  <a:tcPr marL="68580" marR="68580" marT="0" marB="0" anchor="ctr"/>
                </a:tc>
              </a:tr>
              <a:tr h="649605">
                <a:tc>
                  <a:txBody>
                    <a:bodyPr/>
                    <a:lstStyle/>
                    <a:p>
                      <a:pPr algn="ctr">
                        <a:lnSpc>
                          <a:spcPct val="150000"/>
                        </a:lnSpc>
                        <a:spcBef>
                          <a:spcPts val="400"/>
                        </a:spcBef>
                        <a:spcAft>
                          <a:spcPts val="400"/>
                        </a:spcAft>
                      </a:pPr>
                      <a:r>
                        <a:rPr lang="zh-CN" sz="1200">
                          <a:latin typeface="微软雅黑" panose="020B0503020204020204" pitchFamily="34" charset="-122"/>
                          <a:ea typeface="微软雅黑" panose="020B0503020204020204" pitchFamily="34" charset="-122"/>
                        </a:rPr>
                        <a:t>最大功耗</a:t>
                      </a:r>
                    </a:p>
                  </a:txBody>
                  <a:tcPr marL="68580" marR="68580" marT="0" marB="0" anchor="ctr"/>
                </a:tc>
                <a:tc>
                  <a:txBody>
                    <a:bodyPr/>
                    <a:lstStyle/>
                    <a:p>
                      <a:pPr marL="180340" indent="-180340" algn="ctr" defTabSz="-635">
                        <a:lnSpc>
                          <a:spcPct val="90000"/>
                        </a:lnSpc>
                        <a:spcBef>
                          <a:spcPts val="400"/>
                        </a:spcBef>
                        <a:spcAft>
                          <a:spcPts val="400"/>
                        </a:spcAft>
                        <a:tabLst>
                          <a:tab pos="107950" algn="l"/>
                          <a:tab pos="180340" algn="l"/>
                          <a:tab pos="180340" algn="l"/>
                        </a:tabLst>
                      </a:pPr>
                      <a:r>
                        <a:rPr lang="en-US" sz="1200" dirty="0">
                          <a:latin typeface="微软雅黑" panose="020B0503020204020204" pitchFamily="34" charset="-122"/>
                          <a:ea typeface="微软雅黑" panose="020B0503020204020204" pitchFamily="34" charset="-122"/>
                        </a:rPr>
                        <a:t>AP8030DN: 20.1W</a:t>
                      </a:r>
                    </a:p>
                    <a:p>
                      <a:pPr marL="180340" indent="-180340" algn="ctr" defTabSz="-635">
                        <a:lnSpc>
                          <a:spcPct val="90000"/>
                        </a:lnSpc>
                        <a:spcBef>
                          <a:spcPts val="400"/>
                        </a:spcBef>
                        <a:spcAft>
                          <a:spcPts val="400"/>
                        </a:spcAft>
                        <a:tabLst>
                          <a:tab pos="107950" algn="l"/>
                          <a:tab pos="180340" algn="l"/>
                          <a:tab pos="180340" algn="l"/>
                        </a:tabLst>
                      </a:pPr>
                      <a:r>
                        <a:rPr lang="en-US" sz="1200" dirty="0">
                          <a:latin typeface="微软雅黑" panose="020B0503020204020204" pitchFamily="34" charset="-122"/>
                          <a:ea typeface="微软雅黑" panose="020B0503020204020204" pitchFamily="34" charset="-122"/>
                        </a:rPr>
                        <a:t>AP8130DN: </a:t>
                      </a:r>
                      <a:r>
                        <a:rPr lang="en-US" sz="1200" dirty="0" smtClean="0">
                          <a:latin typeface="微软雅黑" panose="020B0503020204020204" pitchFamily="34" charset="-122"/>
                          <a:ea typeface="微软雅黑" panose="020B0503020204020204" pitchFamily="34" charset="-122"/>
                        </a:rPr>
                        <a:t>22.4W</a:t>
                      </a:r>
                    </a:p>
                  </a:txBody>
                  <a:tcPr marL="68580" marR="68580" marT="0" marB="0" anchor="ctr"/>
                </a:tc>
              </a:tr>
              <a:tr h="307975">
                <a:tc>
                  <a:txBody>
                    <a:bodyPr/>
                    <a:lstStyle/>
                    <a:p>
                      <a:pPr algn="ctr">
                        <a:lnSpc>
                          <a:spcPct val="150000"/>
                        </a:lnSpc>
                        <a:spcBef>
                          <a:spcPts val="400"/>
                        </a:spcBef>
                        <a:spcAft>
                          <a:spcPts val="400"/>
                        </a:spcAft>
                      </a:pPr>
                      <a:r>
                        <a:rPr lang="zh-CN" sz="1200" dirty="0">
                          <a:latin typeface="微软雅黑" panose="020B0503020204020204" pitchFamily="34" charset="-122"/>
                          <a:ea typeface="微软雅黑" panose="020B0503020204020204" pitchFamily="34" charset="-122"/>
                        </a:rPr>
                        <a:t>工作温度</a:t>
                      </a:r>
                    </a:p>
                  </a:txBody>
                  <a:tcPr marL="68580" marR="68580" marT="0" marB="0" anchor="ctr"/>
                </a:tc>
                <a:tc>
                  <a:txBody>
                    <a:bodyPr/>
                    <a:lstStyle/>
                    <a:p>
                      <a:pPr algn="ctr">
                        <a:lnSpc>
                          <a:spcPct val="150000"/>
                        </a:lnSpc>
                        <a:spcBef>
                          <a:spcPts val="400"/>
                        </a:spcBef>
                        <a:spcAft>
                          <a:spcPts val="400"/>
                        </a:spcAft>
                      </a:pPr>
                      <a:r>
                        <a:rPr lang="en-US" sz="1200" dirty="0">
                          <a:latin typeface="微软雅黑" panose="020B0503020204020204" pitchFamily="34" charset="-122"/>
                          <a:ea typeface="微软雅黑" panose="020B0503020204020204" pitchFamily="34" charset="-122"/>
                        </a:rPr>
                        <a:t>-40℃</a:t>
                      </a:r>
                      <a:r>
                        <a:rPr lang="zh-CN" sz="1200" dirty="0">
                          <a:latin typeface="微软雅黑" panose="020B0503020204020204" pitchFamily="34" charset="-122"/>
                          <a:ea typeface="微软雅黑" panose="020B0503020204020204" pitchFamily="34" charset="-122"/>
                        </a:rPr>
                        <a:t>～</a:t>
                      </a:r>
                      <a:r>
                        <a:rPr lang="en-US" sz="1200" dirty="0">
                          <a:latin typeface="微软雅黑" panose="020B0503020204020204" pitchFamily="34" charset="-122"/>
                          <a:ea typeface="微软雅黑" panose="020B0503020204020204" pitchFamily="34" charset="-122"/>
                        </a:rPr>
                        <a:t>+65℃</a:t>
                      </a:r>
                    </a:p>
                  </a:txBody>
                  <a:tcPr marL="68580" marR="68580" marT="0" marB="0" anchor="ctr"/>
                </a:tc>
              </a:tr>
              <a:tr h="306705">
                <a:tc>
                  <a:txBody>
                    <a:bodyPr/>
                    <a:lstStyle/>
                    <a:p>
                      <a:pPr algn="ctr">
                        <a:lnSpc>
                          <a:spcPct val="150000"/>
                        </a:lnSpc>
                        <a:spcBef>
                          <a:spcPts val="400"/>
                        </a:spcBef>
                        <a:spcAft>
                          <a:spcPts val="400"/>
                        </a:spcAft>
                      </a:pPr>
                      <a:r>
                        <a:rPr lang="zh-CN" sz="1200">
                          <a:latin typeface="微软雅黑" panose="020B0503020204020204" pitchFamily="34" charset="-122"/>
                          <a:ea typeface="微软雅黑" panose="020B0503020204020204" pitchFamily="34" charset="-122"/>
                        </a:rPr>
                        <a:t>工作湿度</a:t>
                      </a:r>
                    </a:p>
                  </a:txBody>
                  <a:tcPr marL="68580" marR="68580" marT="0" marB="0" anchor="ctr"/>
                </a:tc>
                <a:tc>
                  <a:txBody>
                    <a:bodyPr/>
                    <a:lstStyle/>
                    <a:p>
                      <a:pPr algn="ctr">
                        <a:lnSpc>
                          <a:spcPct val="150000"/>
                        </a:lnSpc>
                        <a:spcBef>
                          <a:spcPts val="400"/>
                        </a:spcBef>
                        <a:spcAft>
                          <a:spcPts val="400"/>
                        </a:spcAft>
                      </a:pPr>
                      <a:r>
                        <a:rPr lang="en-US" sz="1200" dirty="0">
                          <a:latin typeface="微软雅黑" panose="020B0503020204020204" pitchFamily="34" charset="-122"/>
                          <a:ea typeface="微软雅黑" panose="020B0503020204020204" pitchFamily="34" charset="-122"/>
                        </a:rPr>
                        <a:t>0%</a:t>
                      </a:r>
                      <a:r>
                        <a:rPr lang="zh-CN" sz="1200" dirty="0">
                          <a:latin typeface="微软雅黑" panose="020B0503020204020204" pitchFamily="34" charset="-122"/>
                          <a:ea typeface="微软雅黑" panose="020B0503020204020204" pitchFamily="34" charset="-122"/>
                        </a:rPr>
                        <a:t>～</a:t>
                      </a:r>
                      <a:r>
                        <a:rPr lang="en-US" sz="1200" dirty="0">
                          <a:latin typeface="微软雅黑" panose="020B0503020204020204" pitchFamily="34" charset="-122"/>
                          <a:ea typeface="微软雅黑" panose="020B0503020204020204" pitchFamily="34" charset="-122"/>
                        </a:rPr>
                        <a:t>100%</a:t>
                      </a:r>
                      <a:r>
                        <a:rPr lang="zh-CN" sz="1200" dirty="0">
                          <a:latin typeface="微软雅黑" panose="020B0503020204020204" pitchFamily="34" charset="-122"/>
                          <a:ea typeface="微软雅黑" panose="020B0503020204020204" pitchFamily="34" charset="-122"/>
                        </a:rPr>
                        <a:t>（非凝结）</a:t>
                      </a:r>
                    </a:p>
                  </a:txBody>
                  <a:tcPr marL="68580" marR="68580" marT="0" marB="0" anchor="ctr"/>
                </a:tc>
              </a:tr>
              <a:tr h="306705">
                <a:tc>
                  <a:txBody>
                    <a:bodyPr/>
                    <a:lstStyle/>
                    <a:p>
                      <a:pPr algn="ctr">
                        <a:lnSpc>
                          <a:spcPct val="150000"/>
                        </a:lnSpc>
                        <a:spcBef>
                          <a:spcPts val="400"/>
                        </a:spcBef>
                        <a:spcAft>
                          <a:spcPts val="400"/>
                        </a:spcAft>
                      </a:pPr>
                      <a:r>
                        <a:rPr lang="zh-CN" sz="1200">
                          <a:latin typeface="微软雅黑" panose="020B0503020204020204" pitchFamily="34" charset="-122"/>
                          <a:ea typeface="微软雅黑" panose="020B0503020204020204" pitchFamily="34" charset="-122"/>
                        </a:rPr>
                        <a:t>防尘防水等级</a:t>
                      </a:r>
                    </a:p>
                  </a:txBody>
                  <a:tcPr marL="68580" marR="68580" marT="0" marB="0" anchor="ctr"/>
                </a:tc>
                <a:tc>
                  <a:txBody>
                    <a:bodyPr/>
                    <a:lstStyle/>
                    <a:p>
                      <a:pPr algn="ctr">
                        <a:lnSpc>
                          <a:spcPct val="150000"/>
                        </a:lnSpc>
                        <a:spcBef>
                          <a:spcPts val="400"/>
                        </a:spcBef>
                        <a:spcAft>
                          <a:spcPts val="400"/>
                        </a:spcAft>
                      </a:pPr>
                      <a:r>
                        <a:rPr lang="en-US" sz="1200" dirty="0">
                          <a:latin typeface="微软雅黑" panose="020B0503020204020204" pitchFamily="34" charset="-122"/>
                          <a:ea typeface="微软雅黑" panose="020B0503020204020204" pitchFamily="34" charset="-122"/>
                        </a:rPr>
                        <a:t>IP67</a:t>
                      </a:r>
                    </a:p>
                  </a:txBody>
                  <a:tcPr marL="68580" marR="68580" marT="0" marB="0" anchor="ctr"/>
                </a:tc>
              </a:tr>
              <a:tr h="308610">
                <a:tc>
                  <a:txBody>
                    <a:bodyPr/>
                    <a:lstStyle/>
                    <a:p>
                      <a:pPr algn="ctr">
                        <a:lnSpc>
                          <a:spcPct val="150000"/>
                        </a:lnSpc>
                        <a:spcBef>
                          <a:spcPts val="400"/>
                        </a:spcBef>
                        <a:spcAft>
                          <a:spcPts val="400"/>
                        </a:spcAft>
                      </a:pPr>
                      <a:r>
                        <a:rPr lang="zh-CN" sz="1200">
                          <a:latin typeface="微软雅黑" panose="020B0503020204020204" pitchFamily="34" charset="-122"/>
                          <a:ea typeface="微软雅黑" panose="020B0503020204020204" pitchFamily="34" charset="-122"/>
                        </a:rPr>
                        <a:t>抗风能力</a:t>
                      </a:r>
                    </a:p>
                  </a:txBody>
                  <a:tcPr marL="68580" marR="68580" marT="0" marB="0" anchor="ctr"/>
                </a:tc>
                <a:tc>
                  <a:txBody>
                    <a:bodyPr/>
                    <a:lstStyle/>
                    <a:p>
                      <a:pPr algn="ctr">
                        <a:lnSpc>
                          <a:spcPct val="150000"/>
                        </a:lnSpc>
                        <a:spcBef>
                          <a:spcPts val="400"/>
                        </a:spcBef>
                        <a:spcAft>
                          <a:spcPts val="400"/>
                        </a:spcAft>
                      </a:pPr>
                      <a:r>
                        <a:rPr lang="en-US" sz="1200" dirty="0">
                          <a:latin typeface="微软雅黑" panose="020B0503020204020204" pitchFamily="34" charset="-122"/>
                          <a:ea typeface="微软雅黑" panose="020B0503020204020204" pitchFamily="34" charset="-122"/>
                        </a:rPr>
                        <a:t>165mph</a:t>
                      </a:r>
                    </a:p>
                  </a:txBody>
                  <a:tcPr marL="68580" marR="68580" marT="0" marB="0" anchor="ctr"/>
                </a:tc>
              </a:tr>
              <a:tr h="307340">
                <a:tc>
                  <a:txBody>
                    <a:bodyPr/>
                    <a:lstStyle/>
                    <a:p>
                      <a:pPr algn="ctr">
                        <a:lnSpc>
                          <a:spcPct val="150000"/>
                        </a:lnSpc>
                        <a:spcBef>
                          <a:spcPts val="400"/>
                        </a:spcBef>
                        <a:spcAft>
                          <a:spcPts val="400"/>
                        </a:spcAft>
                      </a:pPr>
                      <a:r>
                        <a:rPr lang="zh-CN" sz="1200">
                          <a:latin typeface="微软雅黑" panose="020B0503020204020204" pitchFamily="34" charset="-122"/>
                          <a:ea typeface="微软雅黑" panose="020B0503020204020204" pitchFamily="34" charset="-122"/>
                        </a:rPr>
                        <a:t>海拔</a:t>
                      </a:r>
                    </a:p>
                  </a:txBody>
                  <a:tcPr marL="68580" marR="68580" marT="0" marB="0" anchor="ctr"/>
                </a:tc>
                <a:tc>
                  <a:txBody>
                    <a:bodyPr/>
                    <a:lstStyle/>
                    <a:p>
                      <a:pPr algn="ctr">
                        <a:lnSpc>
                          <a:spcPct val="150000"/>
                        </a:lnSpc>
                        <a:spcBef>
                          <a:spcPts val="400"/>
                        </a:spcBef>
                        <a:spcAft>
                          <a:spcPts val="400"/>
                        </a:spcAft>
                      </a:pPr>
                      <a:r>
                        <a:rPr lang="en-US" sz="1200" dirty="0">
                          <a:latin typeface="微软雅黑" panose="020B0503020204020204" pitchFamily="34" charset="-122"/>
                          <a:ea typeface="微软雅黑" panose="020B0503020204020204" pitchFamily="34" charset="-122"/>
                        </a:rPr>
                        <a:t>–60m</a:t>
                      </a:r>
                      <a:r>
                        <a:rPr lang="zh-CN" sz="1200" dirty="0">
                          <a:latin typeface="微软雅黑" panose="020B0503020204020204" pitchFamily="34" charset="-122"/>
                          <a:ea typeface="微软雅黑" panose="020B0503020204020204" pitchFamily="34" charset="-122"/>
                        </a:rPr>
                        <a:t>～</a:t>
                      </a:r>
                      <a:r>
                        <a:rPr lang="en-US" sz="1200" dirty="0">
                          <a:latin typeface="微软雅黑" panose="020B0503020204020204" pitchFamily="34" charset="-122"/>
                          <a:ea typeface="微软雅黑" panose="020B0503020204020204" pitchFamily="34" charset="-122"/>
                        </a:rPr>
                        <a:t>5000m</a:t>
                      </a:r>
                    </a:p>
                  </a:txBody>
                  <a:tcPr marL="68580" marR="68580" marT="0" marB="0" anchor="ctr"/>
                </a:tc>
              </a:tr>
              <a:tr h="306705">
                <a:tc>
                  <a:txBody>
                    <a:bodyPr/>
                    <a:lstStyle/>
                    <a:p>
                      <a:pPr algn="ctr">
                        <a:lnSpc>
                          <a:spcPct val="150000"/>
                        </a:lnSpc>
                        <a:spcBef>
                          <a:spcPts val="400"/>
                        </a:spcBef>
                        <a:spcAft>
                          <a:spcPts val="400"/>
                        </a:spcAft>
                      </a:pPr>
                      <a:r>
                        <a:rPr lang="zh-CN" sz="1200">
                          <a:latin typeface="微软雅黑" panose="020B0503020204020204" pitchFamily="34" charset="-122"/>
                          <a:ea typeface="微软雅黑" panose="020B0503020204020204" pitchFamily="34" charset="-122"/>
                        </a:rPr>
                        <a:t>工作气压</a:t>
                      </a:r>
                    </a:p>
                  </a:txBody>
                  <a:tcPr marL="68580" marR="68580" marT="0" marB="0" anchor="ctr"/>
                </a:tc>
                <a:tc>
                  <a:txBody>
                    <a:bodyPr/>
                    <a:lstStyle/>
                    <a:p>
                      <a:pPr algn="ctr">
                        <a:lnSpc>
                          <a:spcPct val="150000"/>
                        </a:lnSpc>
                        <a:spcBef>
                          <a:spcPts val="400"/>
                        </a:spcBef>
                        <a:spcAft>
                          <a:spcPts val="400"/>
                        </a:spcAft>
                      </a:pPr>
                      <a:r>
                        <a:rPr lang="en-US" sz="1200" dirty="0">
                          <a:latin typeface="微软雅黑" panose="020B0503020204020204" pitchFamily="34" charset="-122"/>
                          <a:ea typeface="微软雅黑" panose="020B0503020204020204" pitchFamily="34" charset="-122"/>
                        </a:rPr>
                        <a:t>53kPa</a:t>
                      </a:r>
                      <a:r>
                        <a:rPr lang="zh-CN" sz="1200" dirty="0">
                          <a:latin typeface="微软雅黑" panose="020B0503020204020204" pitchFamily="34" charset="-122"/>
                          <a:ea typeface="微软雅黑" panose="020B0503020204020204" pitchFamily="34" charset="-122"/>
                        </a:rPr>
                        <a:t>～</a:t>
                      </a:r>
                      <a:r>
                        <a:rPr lang="en-US" sz="1200" dirty="0">
                          <a:latin typeface="微软雅黑" panose="020B0503020204020204" pitchFamily="34" charset="-122"/>
                          <a:ea typeface="微软雅黑" panose="020B0503020204020204" pitchFamily="34" charset="-122"/>
                        </a:rPr>
                        <a:t>106kPa</a:t>
                      </a:r>
                    </a:p>
                  </a:txBody>
                  <a:tcPr marL="68580" marR="68580" marT="0" marB="0" anchor="ctr"/>
                </a:tc>
              </a:tr>
              <a:tr h="659765">
                <a:tc>
                  <a:txBody>
                    <a:bodyPr/>
                    <a:lstStyle/>
                    <a:p>
                      <a:pPr algn="ctr">
                        <a:lnSpc>
                          <a:spcPct val="150000"/>
                        </a:lnSpc>
                        <a:spcBef>
                          <a:spcPts val="400"/>
                        </a:spcBef>
                        <a:spcAft>
                          <a:spcPts val="400"/>
                        </a:spcAft>
                      </a:pPr>
                      <a:r>
                        <a:rPr lang="zh-CN" sz="1200">
                          <a:latin typeface="微软雅黑" panose="020B0503020204020204" pitchFamily="34" charset="-122"/>
                          <a:ea typeface="微软雅黑" panose="020B0503020204020204" pitchFamily="34" charset="-122"/>
                        </a:rPr>
                        <a:t>天线类型</a:t>
                      </a:r>
                    </a:p>
                  </a:txBody>
                  <a:tcPr marL="68580" marR="68580" marT="0" marB="0" anchor="ctr"/>
                </a:tc>
                <a:tc>
                  <a:txBody>
                    <a:bodyPr/>
                    <a:lstStyle/>
                    <a:p>
                      <a:pPr marL="107950" indent="-107950" algn="ctr" defTabSz="-635">
                        <a:lnSpc>
                          <a:spcPct val="150000"/>
                        </a:lnSpc>
                        <a:spcBef>
                          <a:spcPts val="400"/>
                        </a:spcBef>
                        <a:spcAft>
                          <a:spcPts val="400"/>
                        </a:spcAft>
                        <a:tabLst>
                          <a:tab pos="107950" algn="l"/>
                          <a:tab pos="180340" algn="l"/>
                        </a:tabLst>
                      </a:pPr>
                      <a:r>
                        <a:rPr lang="en-US" sz="1200" dirty="0">
                          <a:latin typeface="微软雅黑" panose="020B0503020204020204" pitchFamily="34" charset="-122"/>
                          <a:ea typeface="微软雅黑" panose="020B0503020204020204" pitchFamily="34" charset="-122"/>
                        </a:rPr>
                        <a:t>AP8030DN</a:t>
                      </a:r>
                      <a:r>
                        <a:rPr lang="zh-CN" sz="1200" dirty="0">
                          <a:latin typeface="微软雅黑" panose="020B0503020204020204" pitchFamily="34" charset="-122"/>
                          <a:ea typeface="微软雅黑" panose="020B0503020204020204" pitchFamily="34" charset="-122"/>
                        </a:rPr>
                        <a:t>内置双频合路智能天线，数量高达</a:t>
                      </a:r>
                      <a:r>
                        <a:rPr lang="en-US" sz="1200" dirty="0">
                          <a:latin typeface="微软雅黑" panose="020B0503020204020204" pitchFamily="34" charset="-122"/>
                          <a:ea typeface="微软雅黑" panose="020B0503020204020204" pitchFamily="34" charset="-122"/>
                        </a:rPr>
                        <a:t>12</a:t>
                      </a:r>
                      <a:r>
                        <a:rPr lang="zh-CN" sz="1200" dirty="0">
                          <a:latin typeface="微软雅黑" panose="020B0503020204020204" pitchFamily="34" charset="-122"/>
                          <a:ea typeface="微软雅黑" panose="020B0503020204020204" pitchFamily="34" charset="-122"/>
                        </a:rPr>
                        <a:t>根</a:t>
                      </a:r>
                    </a:p>
                    <a:p>
                      <a:pPr marL="107950" indent="-107950" algn="ctr" defTabSz="-635">
                        <a:lnSpc>
                          <a:spcPct val="150000"/>
                        </a:lnSpc>
                        <a:spcBef>
                          <a:spcPts val="400"/>
                        </a:spcBef>
                        <a:spcAft>
                          <a:spcPts val="400"/>
                        </a:spcAft>
                        <a:tabLst>
                          <a:tab pos="107950" algn="l"/>
                          <a:tab pos="180340" algn="l"/>
                        </a:tabLst>
                      </a:pPr>
                      <a:r>
                        <a:rPr lang="en-US" sz="1200" dirty="0">
                          <a:latin typeface="微软雅黑" panose="020B0503020204020204" pitchFamily="34" charset="-122"/>
                          <a:ea typeface="微软雅黑" panose="020B0503020204020204" pitchFamily="34" charset="-122"/>
                        </a:rPr>
                        <a:t>AP8130DN</a:t>
                      </a:r>
                      <a:r>
                        <a:rPr lang="zh-CN" sz="1200" dirty="0">
                          <a:latin typeface="微软雅黑" panose="020B0503020204020204" pitchFamily="34" charset="-122"/>
                          <a:ea typeface="微软雅黑" panose="020B0503020204020204" pitchFamily="34" charset="-122"/>
                        </a:rPr>
                        <a:t>室外型外接天线</a:t>
                      </a:r>
                    </a:p>
                  </a:txBody>
                  <a:tcPr marL="68580" marR="68580" marT="0" marB="0" anchor="ctr"/>
                </a:tc>
              </a:tr>
              <a:tr h="615315">
                <a:tc>
                  <a:txBody>
                    <a:bodyPr/>
                    <a:lstStyle/>
                    <a:p>
                      <a:pPr algn="ctr">
                        <a:lnSpc>
                          <a:spcPct val="150000"/>
                        </a:lnSpc>
                        <a:spcBef>
                          <a:spcPts val="400"/>
                        </a:spcBef>
                        <a:spcAft>
                          <a:spcPts val="400"/>
                        </a:spcAft>
                      </a:pPr>
                      <a:r>
                        <a:rPr lang="zh-CN" sz="1200">
                          <a:latin typeface="微软雅黑" panose="020B0503020204020204" pitchFamily="34" charset="-122"/>
                          <a:ea typeface="微软雅黑" panose="020B0503020204020204" pitchFamily="34" charset="-122"/>
                        </a:rPr>
                        <a:t>天线增益</a:t>
                      </a:r>
                    </a:p>
                  </a:txBody>
                  <a:tcPr marL="68580" marR="68580" marT="0" marB="0" anchor="ctr"/>
                </a:tc>
                <a:tc>
                  <a:txBody>
                    <a:bodyPr/>
                    <a:lstStyle/>
                    <a:p>
                      <a:pPr marL="107950" indent="-107950" algn="ctr" defTabSz="-635">
                        <a:lnSpc>
                          <a:spcPct val="150000"/>
                        </a:lnSpc>
                        <a:spcBef>
                          <a:spcPts val="400"/>
                        </a:spcBef>
                        <a:spcAft>
                          <a:spcPts val="400"/>
                        </a:spcAft>
                        <a:tabLst>
                          <a:tab pos="107950" algn="l"/>
                          <a:tab pos="180340" algn="l"/>
                        </a:tabLst>
                      </a:pPr>
                      <a:r>
                        <a:rPr lang="en-US" sz="1200" dirty="0">
                          <a:latin typeface="微软雅黑" panose="020B0503020204020204" pitchFamily="34" charset="-122"/>
                          <a:ea typeface="微软雅黑" panose="020B0503020204020204" pitchFamily="34" charset="-122"/>
                        </a:rPr>
                        <a:t>AP8030DN</a:t>
                      </a:r>
                      <a:r>
                        <a:rPr lang="zh-CN" sz="1200" dirty="0">
                          <a:latin typeface="微软雅黑" panose="020B0503020204020204" pitchFamily="34" charset="-122"/>
                          <a:ea typeface="微软雅黑" panose="020B0503020204020204" pitchFamily="34" charset="-122"/>
                        </a:rPr>
                        <a:t>：内置天线（定向天线：</a:t>
                      </a:r>
                      <a:r>
                        <a:rPr lang="en-US" sz="1200" dirty="0">
                          <a:latin typeface="微软雅黑" panose="020B0503020204020204" pitchFamily="34" charset="-122"/>
                          <a:ea typeface="微软雅黑" panose="020B0503020204020204" pitchFamily="34" charset="-122"/>
                        </a:rPr>
                        <a:t>2.4G:10dBi</a:t>
                      </a:r>
                      <a:r>
                        <a:rPr lang="zh-CN" sz="1200" dirty="0">
                          <a:latin typeface="微软雅黑" panose="020B0503020204020204" pitchFamily="34" charset="-122"/>
                          <a:ea typeface="微软雅黑" panose="020B0503020204020204" pitchFamily="34" charset="-122"/>
                        </a:rPr>
                        <a:t>，</a:t>
                      </a:r>
                      <a:r>
                        <a:rPr lang="en-US" sz="1200" dirty="0">
                          <a:latin typeface="微软雅黑" panose="020B0503020204020204" pitchFamily="34" charset="-122"/>
                          <a:ea typeface="微软雅黑" panose="020B0503020204020204" pitchFamily="34" charset="-122"/>
                        </a:rPr>
                        <a:t>5G:10dBi </a:t>
                      </a:r>
                      <a:r>
                        <a:rPr lang="zh-CN" sz="1200" dirty="0">
                          <a:latin typeface="微软雅黑" panose="020B0503020204020204" pitchFamily="34" charset="-122"/>
                          <a:ea typeface="微软雅黑" panose="020B0503020204020204" pitchFamily="34" charset="-122"/>
                        </a:rPr>
                        <a:t>；水平波瓣角</a:t>
                      </a:r>
                      <a:r>
                        <a:rPr lang="en-US" sz="1200" dirty="0">
                          <a:latin typeface="微软雅黑" panose="020B0503020204020204" pitchFamily="34" charset="-122"/>
                          <a:ea typeface="微软雅黑" panose="020B0503020204020204" pitchFamily="34" charset="-122"/>
                        </a:rPr>
                        <a:t>60</a:t>
                      </a:r>
                      <a:r>
                        <a:rPr lang="zh-CN" sz="1200" dirty="0">
                          <a:latin typeface="微软雅黑" panose="020B0503020204020204" pitchFamily="34" charset="-122"/>
                          <a:ea typeface="微软雅黑" panose="020B0503020204020204" pitchFamily="34" charset="-122"/>
                        </a:rPr>
                        <a:t>°，垂直波瓣角</a:t>
                      </a:r>
                      <a:r>
                        <a:rPr lang="en-US" sz="1200" dirty="0">
                          <a:latin typeface="微软雅黑" panose="020B0503020204020204" pitchFamily="34" charset="-122"/>
                          <a:ea typeface="微软雅黑" panose="020B0503020204020204" pitchFamily="34" charset="-122"/>
                        </a:rPr>
                        <a:t>30</a:t>
                      </a:r>
                      <a:r>
                        <a:rPr lang="zh-CN" sz="1200" dirty="0">
                          <a:latin typeface="微软雅黑" panose="020B0503020204020204" pitchFamily="34" charset="-122"/>
                          <a:ea typeface="微软雅黑" panose="020B0503020204020204" pitchFamily="34" charset="-122"/>
                        </a:rPr>
                        <a:t>°）</a:t>
                      </a:r>
                    </a:p>
                  </a:txBody>
                  <a:tcPr marL="68580" marR="68580" marT="0" marB="0" anchor="ctr"/>
                </a:tc>
              </a:tr>
              <a:tr h="659130">
                <a:tc>
                  <a:txBody>
                    <a:bodyPr/>
                    <a:lstStyle/>
                    <a:p>
                      <a:pPr algn="ctr">
                        <a:lnSpc>
                          <a:spcPct val="150000"/>
                        </a:lnSpc>
                        <a:spcBef>
                          <a:spcPts val="400"/>
                        </a:spcBef>
                        <a:spcAft>
                          <a:spcPts val="400"/>
                        </a:spcAft>
                      </a:pPr>
                      <a:r>
                        <a:rPr lang="zh-CN" sz="1200">
                          <a:latin typeface="微软雅黑" panose="020B0503020204020204" pitchFamily="34" charset="-122"/>
                          <a:ea typeface="微软雅黑" panose="020B0503020204020204" pitchFamily="34" charset="-122"/>
                        </a:rPr>
                        <a:t>最大用户数</a:t>
                      </a:r>
                    </a:p>
                  </a:txBody>
                  <a:tcPr marL="68580" marR="68580" marT="0" marB="0" anchor="ctr"/>
                </a:tc>
                <a:tc>
                  <a:txBody>
                    <a:bodyPr/>
                    <a:lstStyle/>
                    <a:p>
                      <a:pPr marL="107950" indent="-107950" algn="ctr" defTabSz="-635">
                        <a:lnSpc>
                          <a:spcPct val="150000"/>
                        </a:lnSpc>
                        <a:spcBef>
                          <a:spcPts val="400"/>
                        </a:spcBef>
                        <a:spcAft>
                          <a:spcPts val="400"/>
                        </a:spcAft>
                        <a:tabLst>
                          <a:tab pos="107950" algn="l"/>
                          <a:tab pos="180340" algn="l"/>
                        </a:tabLst>
                      </a:pPr>
                      <a:r>
                        <a:rPr lang="en-US" sz="1200" dirty="0">
                          <a:latin typeface="微软雅黑" panose="020B0503020204020204" pitchFamily="34" charset="-122"/>
                          <a:ea typeface="微软雅黑" panose="020B0503020204020204" pitchFamily="34" charset="-122"/>
                        </a:rPr>
                        <a:t>Fit AP: </a:t>
                      </a:r>
                      <a:r>
                        <a:rPr lang="zh-CN" sz="1200" dirty="0">
                          <a:latin typeface="微软雅黑" panose="020B0503020204020204" pitchFamily="34" charset="-122"/>
                          <a:ea typeface="微软雅黑" panose="020B0503020204020204" pitchFamily="34" charset="-122"/>
                        </a:rPr>
                        <a:t>≤</a:t>
                      </a:r>
                      <a:r>
                        <a:rPr lang="en-US" sz="1200" dirty="0">
                          <a:latin typeface="微软雅黑" panose="020B0503020204020204" pitchFamily="34" charset="-122"/>
                          <a:ea typeface="微软雅黑" panose="020B0503020204020204" pitchFamily="34" charset="-122"/>
                        </a:rPr>
                        <a:t> 256</a:t>
                      </a:r>
                    </a:p>
                    <a:p>
                      <a:pPr marL="107950" indent="-107950" algn="ctr" defTabSz="-635">
                        <a:lnSpc>
                          <a:spcPct val="150000"/>
                        </a:lnSpc>
                        <a:spcBef>
                          <a:spcPts val="400"/>
                        </a:spcBef>
                        <a:spcAft>
                          <a:spcPts val="400"/>
                        </a:spcAft>
                        <a:tabLst>
                          <a:tab pos="107950" algn="l"/>
                          <a:tab pos="180340" algn="l"/>
                        </a:tabLst>
                      </a:pPr>
                      <a:r>
                        <a:rPr lang="en-US" sz="1200" dirty="0">
                          <a:latin typeface="微软雅黑" panose="020B0503020204020204" pitchFamily="34" charset="-122"/>
                          <a:ea typeface="微软雅黑" panose="020B0503020204020204" pitchFamily="34" charset="-122"/>
                        </a:rPr>
                        <a:t>Fat AP: </a:t>
                      </a:r>
                      <a:r>
                        <a:rPr lang="zh-CN" sz="1200" dirty="0">
                          <a:latin typeface="微软雅黑" panose="020B0503020204020204" pitchFamily="34" charset="-122"/>
                          <a:ea typeface="微软雅黑" panose="020B0503020204020204" pitchFamily="34" charset="-122"/>
                        </a:rPr>
                        <a:t>≤</a:t>
                      </a:r>
                      <a:r>
                        <a:rPr lang="en-US" sz="1200" dirty="0">
                          <a:latin typeface="微软雅黑" panose="020B0503020204020204" pitchFamily="34" charset="-122"/>
                          <a:ea typeface="微软雅黑" panose="020B0503020204020204" pitchFamily="34" charset="-122"/>
                        </a:rPr>
                        <a:t> 64</a:t>
                      </a:r>
                    </a:p>
                  </a:txBody>
                  <a:tcPr marL="68580" marR="68580" marT="0" marB="0" anchor="ctr"/>
                </a:tc>
              </a:tr>
              <a:tr h="307975">
                <a:tc>
                  <a:txBody>
                    <a:bodyPr/>
                    <a:lstStyle/>
                    <a:p>
                      <a:pPr algn="ctr">
                        <a:lnSpc>
                          <a:spcPct val="150000"/>
                        </a:lnSpc>
                        <a:spcBef>
                          <a:spcPts val="400"/>
                        </a:spcBef>
                        <a:spcAft>
                          <a:spcPts val="400"/>
                        </a:spcAft>
                      </a:pPr>
                      <a:r>
                        <a:rPr lang="zh-CN" sz="1200">
                          <a:latin typeface="微软雅黑" panose="020B0503020204020204" pitchFamily="34" charset="-122"/>
                          <a:ea typeface="微软雅黑" panose="020B0503020204020204" pitchFamily="34" charset="-122"/>
                        </a:rPr>
                        <a:t>最大发射功率</a:t>
                      </a:r>
                    </a:p>
                  </a:txBody>
                  <a:tcPr marL="68580" marR="68580" marT="0" marB="0" anchor="ctr"/>
                </a:tc>
                <a:tc>
                  <a:txBody>
                    <a:bodyPr/>
                    <a:lstStyle/>
                    <a:p>
                      <a:pPr algn="ctr">
                        <a:lnSpc>
                          <a:spcPct val="150000"/>
                        </a:lnSpc>
                        <a:spcBef>
                          <a:spcPts val="400"/>
                        </a:spcBef>
                        <a:spcAft>
                          <a:spcPts val="400"/>
                        </a:spcAft>
                      </a:pPr>
                      <a:r>
                        <a:rPr lang="en-US" sz="1200" dirty="0" smtClean="0">
                          <a:latin typeface="微软雅黑" panose="020B0503020204020204" pitchFamily="34" charset="-122"/>
                          <a:ea typeface="微软雅黑" panose="020B0503020204020204" pitchFamily="34" charset="-122"/>
                        </a:rPr>
                        <a:t>20dBm</a:t>
                      </a:r>
                    </a:p>
                  </a:txBody>
                  <a:tcPr marL="68580" marR="68580" marT="0" marB="0" anchor="ctr"/>
                </a:tc>
              </a:tr>
              <a:tr h="307340">
                <a:tc>
                  <a:txBody>
                    <a:bodyPr/>
                    <a:lstStyle/>
                    <a:p>
                      <a:pPr algn="ctr">
                        <a:lnSpc>
                          <a:spcPct val="150000"/>
                        </a:lnSpc>
                        <a:spcBef>
                          <a:spcPts val="400"/>
                        </a:spcBef>
                        <a:spcAft>
                          <a:spcPts val="400"/>
                        </a:spcAft>
                      </a:pPr>
                      <a:r>
                        <a:rPr lang="zh-CN" sz="1200">
                          <a:latin typeface="微软雅黑" panose="020B0503020204020204" pitchFamily="34" charset="-122"/>
                          <a:ea typeface="微软雅黑" panose="020B0503020204020204" pitchFamily="34" charset="-122"/>
                        </a:rPr>
                        <a:t>功率调整步长</a:t>
                      </a:r>
                    </a:p>
                  </a:txBody>
                  <a:tcPr marL="68580" marR="68580" marT="0" marB="0" anchor="ctr"/>
                </a:tc>
                <a:tc>
                  <a:txBody>
                    <a:bodyPr/>
                    <a:lstStyle/>
                    <a:p>
                      <a:pPr algn="ctr">
                        <a:lnSpc>
                          <a:spcPct val="150000"/>
                        </a:lnSpc>
                        <a:spcBef>
                          <a:spcPts val="400"/>
                        </a:spcBef>
                        <a:spcAft>
                          <a:spcPts val="400"/>
                        </a:spcAft>
                      </a:pPr>
                      <a:r>
                        <a:rPr lang="en-US" sz="1200" dirty="0">
                          <a:latin typeface="微软雅黑" panose="020B0503020204020204" pitchFamily="34" charset="-122"/>
                          <a:ea typeface="微软雅黑" panose="020B0503020204020204" pitchFamily="34" charset="-122"/>
                        </a:rPr>
                        <a:t>1dBm</a:t>
                      </a:r>
                    </a:p>
                  </a:txBody>
                  <a:tcPr marL="68580" marR="68580" marT="0" marB="0" anchor="ctr"/>
                </a:tc>
              </a:tr>
            </a:tbl>
          </a:graphicData>
        </a:graphic>
      </p:graphicFrame>
      <p:sp>
        <p:nvSpPr>
          <p:cNvPr id="28" name="矩形 27"/>
          <p:cNvSpPr/>
          <p:nvPr/>
        </p:nvSpPr>
        <p:spPr>
          <a:xfrm>
            <a:off x="8134350" y="1162050"/>
            <a:ext cx="528320" cy="758825"/>
          </a:xfrm>
          <a:prstGeom prst="rect">
            <a:avLst/>
          </a:prstGeom>
          <a:noFill/>
          <a:ln w="34925">
            <a:solidFill>
              <a:srgbClr val="CED1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组合 28"/>
          <p:cNvGrpSpPr/>
          <p:nvPr/>
        </p:nvGrpSpPr>
        <p:grpSpPr>
          <a:xfrm>
            <a:off x="8275342" y="1280634"/>
            <a:ext cx="5879463" cy="589441"/>
            <a:chOff x="876937" y="2070100"/>
            <a:chExt cx="5879463" cy="457200"/>
          </a:xfrm>
        </p:grpSpPr>
        <p:sp>
          <p:nvSpPr>
            <p:cNvPr id="30" name="任意多边形 29"/>
            <p:cNvSpPr/>
            <p:nvPr/>
          </p:nvSpPr>
          <p:spPr>
            <a:xfrm>
              <a:off x="966644" y="2070100"/>
              <a:ext cx="5789756" cy="457200"/>
            </a:xfrm>
            <a:custGeom>
              <a:avLst/>
              <a:gdLst>
                <a:gd name="connsiteX0" fmla="*/ 0 w 5789756"/>
                <a:gd name="connsiteY0" fmla="*/ 0 h 457200"/>
                <a:gd name="connsiteX1" fmla="*/ 5789756 w 5789756"/>
                <a:gd name="connsiteY1" fmla="*/ 0 h 457200"/>
                <a:gd name="connsiteX2" fmla="*/ 5789756 w 5789756"/>
                <a:gd name="connsiteY2" fmla="*/ 457200 h 457200"/>
                <a:gd name="connsiteX3" fmla="*/ 93428 w 578975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5789756" h="457200">
                  <a:moveTo>
                    <a:pt x="0" y="0"/>
                  </a:moveTo>
                  <a:lnTo>
                    <a:pt x="5789756" y="0"/>
                  </a:lnTo>
                  <a:lnTo>
                    <a:pt x="5789756" y="457200"/>
                  </a:lnTo>
                  <a:lnTo>
                    <a:pt x="93428" y="457200"/>
                  </a:lnTo>
                  <a:close/>
                </a:path>
              </a:pathLst>
            </a:cu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任意多边形 30"/>
            <p:cNvSpPr/>
            <p:nvPr/>
          </p:nvSpPr>
          <p:spPr>
            <a:xfrm>
              <a:off x="876937" y="2070100"/>
              <a:ext cx="145501" cy="457200"/>
            </a:xfrm>
            <a:custGeom>
              <a:avLst/>
              <a:gdLst>
                <a:gd name="connsiteX0" fmla="*/ 0 w 145501"/>
                <a:gd name="connsiteY0" fmla="*/ 0 h 457200"/>
                <a:gd name="connsiteX1" fmla="*/ 45763 w 145501"/>
                <a:gd name="connsiteY1" fmla="*/ 0 h 457200"/>
                <a:gd name="connsiteX2" fmla="*/ 145501 w 145501"/>
                <a:gd name="connsiteY2" fmla="*/ 457200 h 457200"/>
                <a:gd name="connsiteX3" fmla="*/ 0 w 145501"/>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145501" h="457200">
                  <a:moveTo>
                    <a:pt x="0" y="0"/>
                  </a:moveTo>
                  <a:lnTo>
                    <a:pt x="45763" y="0"/>
                  </a:lnTo>
                  <a:lnTo>
                    <a:pt x="145501" y="457200"/>
                  </a:lnTo>
                  <a:lnTo>
                    <a:pt x="0" y="457200"/>
                  </a:lnTo>
                  <a:close/>
                </a:path>
              </a:pathLst>
            </a:custGeom>
            <a:solidFill>
              <a:srgbClr val="F39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文本框 17"/>
          <p:cNvSpPr txBox="1"/>
          <p:nvPr/>
        </p:nvSpPr>
        <p:spPr>
          <a:xfrm>
            <a:off x="8803662" y="1401081"/>
            <a:ext cx="5147288" cy="400110"/>
          </a:xfrm>
          <a:prstGeom prst="rect">
            <a:avLst/>
          </a:prstGeom>
          <a:noFill/>
        </p:spPr>
        <p:txBody>
          <a:bodyPr wrap="square" rtlCol="0">
            <a:spAutoFit/>
          </a:bodyPr>
          <a:lstStyle/>
          <a:p>
            <a:r>
              <a:rPr lang="zh-CN" altLang="en-US" sz="2000" b="1" kern="5000" dirty="0" smtClean="0">
                <a:solidFill>
                  <a:schemeClr val="bg1"/>
                </a:solidFill>
                <a:latin typeface="微软雅黑" panose="020B0503020204020204" pitchFamily="34" charset="-122"/>
                <a:ea typeface="微软雅黑" panose="020B0503020204020204" pitchFamily="34" charset="-122"/>
                <a:sym typeface="+mn-ea"/>
              </a:rPr>
              <a:t>无线控制器</a:t>
            </a:r>
            <a:endParaRPr lang="en-US" altLang="zh-CN" sz="2000" b="1" kern="5000" dirty="0">
              <a:solidFill>
                <a:schemeClr val="bg1"/>
              </a:solidFill>
              <a:latin typeface="微软雅黑" panose="020B0503020204020204" pitchFamily="34" charset="-122"/>
              <a:ea typeface="微软雅黑" panose="020B0503020204020204" pitchFamily="34" charset="-122"/>
              <a:sym typeface="+mn-ea"/>
            </a:endParaRPr>
          </a:p>
        </p:txBody>
      </p:sp>
      <p:sp>
        <p:nvSpPr>
          <p:cNvPr id="33" name="等腰三角形 32"/>
          <p:cNvSpPr/>
          <p:nvPr/>
        </p:nvSpPr>
        <p:spPr>
          <a:xfrm rot="5400000">
            <a:off x="8481248" y="1513905"/>
            <a:ext cx="202375" cy="174461"/>
          </a:xfrm>
          <a:prstGeom prst="triangle">
            <a:avLst/>
          </a:prstGeom>
          <a:solidFill>
            <a:srgbClr val="F39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5"/>
          <p:cNvSpPr txBox="1"/>
          <p:nvPr/>
        </p:nvSpPr>
        <p:spPr>
          <a:xfrm>
            <a:off x="8227060" y="2599308"/>
            <a:ext cx="5985093" cy="1902059"/>
          </a:xfrm>
          <a:prstGeom prst="rect">
            <a:avLst/>
          </a:prstGeom>
          <a:noFill/>
        </p:spPr>
        <p:txBody>
          <a:bodyPr wrap="square" rtlCol="0">
            <a:spAutoFit/>
          </a:bodyPr>
          <a:lstStyle>
            <a:defPPr>
              <a:defRPr lang="en-US"/>
            </a:defPPr>
            <a:lvl1pPr>
              <a:lnSpc>
                <a:spcPct val="120000"/>
              </a:lnSpc>
              <a:defRPr sz="1400">
                <a:solidFill>
                  <a:schemeClr val="bg1">
                    <a:lumMod val="50000"/>
                  </a:schemeClr>
                </a:solidFill>
                <a:latin typeface="微软雅黑" panose="020B0503020204020204" pitchFamily="34" charset="-122"/>
                <a:ea typeface="微软雅黑" panose="020B0503020204020204" pitchFamily="34" charset="-122"/>
              </a:defRPr>
            </a:lvl1pPr>
          </a:lstStyle>
          <a:p>
            <a:r>
              <a:rPr lang="en-US" altLang="zh-CN" dirty="0" smtClean="0"/>
              <a:t>AC6605</a:t>
            </a:r>
            <a:r>
              <a:rPr lang="zh-CN" altLang="en-US" dirty="0" smtClean="0"/>
              <a:t>是华为面向大中型企业园区、企业分支和校园研制的一款高规格无线接入控制器（</a:t>
            </a:r>
            <a:r>
              <a:rPr lang="en-US" altLang="zh-CN" dirty="0" smtClean="0"/>
              <a:t>Access controller</a:t>
            </a:r>
            <a:r>
              <a:rPr lang="zh-CN" altLang="en-US" dirty="0" smtClean="0"/>
              <a:t>），最大可管理</a:t>
            </a:r>
            <a:r>
              <a:rPr lang="en-US" altLang="zh-CN" dirty="0" smtClean="0"/>
              <a:t>1024</a:t>
            </a:r>
            <a:r>
              <a:rPr lang="zh-CN" altLang="en-US" dirty="0" smtClean="0"/>
              <a:t>个</a:t>
            </a:r>
            <a:r>
              <a:rPr lang="en-US" altLang="zh-CN" dirty="0" smtClean="0"/>
              <a:t>AP</a:t>
            </a:r>
            <a:r>
              <a:rPr lang="zh-CN" altLang="en-US" dirty="0" smtClean="0"/>
              <a:t>，同时集成千兆以太网</a:t>
            </a:r>
            <a:r>
              <a:rPr lang="en-US" altLang="zh-CN" dirty="0" smtClean="0"/>
              <a:t>POE</a:t>
            </a:r>
            <a:r>
              <a:rPr lang="zh-CN" altLang="en-US" dirty="0" smtClean="0"/>
              <a:t>交换机功能，可为</a:t>
            </a:r>
            <a:r>
              <a:rPr lang="en-US" altLang="zh-CN" dirty="0" smtClean="0"/>
              <a:t>24GE</a:t>
            </a:r>
            <a:r>
              <a:rPr lang="zh-CN" altLang="en-US" dirty="0" smtClean="0"/>
              <a:t>端口供电，单端口满足</a:t>
            </a:r>
            <a:r>
              <a:rPr lang="en-US" altLang="zh-CN" dirty="0" smtClean="0"/>
              <a:t>802.3af/at</a:t>
            </a:r>
            <a:r>
              <a:rPr lang="zh-CN" altLang="en-US" dirty="0" smtClean="0"/>
              <a:t>标准，最大</a:t>
            </a:r>
            <a:r>
              <a:rPr lang="en-US" altLang="zh-CN" dirty="0" err="1" smtClean="0"/>
              <a:t>PoE</a:t>
            </a:r>
            <a:r>
              <a:rPr lang="zh-CN" altLang="en-US" dirty="0" smtClean="0"/>
              <a:t>输出功率</a:t>
            </a:r>
            <a:r>
              <a:rPr lang="en-US" altLang="zh-CN" dirty="0" smtClean="0"/>
              <a:t>380W</a:t>
            </a:r>
            <a:r>
              <a:rPr lang="zh-CN" altLang="en-US" dirty="0" smtClean="0"/>
              <a:t>，实现有线无线一体化的接入方式。可灵活配置无线接入点的管理数量，具有良好的可扩展性。配合华为全系列</a:t>
            </a:r>
            <a:r>
              <a:rPr lang="en-US" altLang="zh-CN" dirty="0" smtClean="0"/>
              <a:t>802.11n/802.11ac</a:t>
            </a:r>
            <a:r>
              <a:rPr lang="zh-CN" altLang="en-US" dirty="0" smtClean="0"/>
              <a:t>无线接入点，可组建大中型园区网络、企业办公网络、无线城域网络、热点覆盖等应用环境。</a:t>
            </a:r>
          </a:p>
        </p:txBody>
      </p:sp>
      <p:sp>
        <p:nvSpPr>
          <p:cNvPr id="35" name="等腰三角形 34"/>
          <p:cNvSpPr/>
          <p:nvPr/>
        </p:nvSpPr>
        <p:spPr>
          <a:xfrm rot="5400000">
            <a:off x="8205724" y="2256680"/>
            <a:ext cx="309372" cy="266700"/>
          </a:xfrm>
          <a:prstGeom prst="triangle">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文本框 22"/>
          <p:cNvSpPr txBox="1"/>
          <p:nvPr/>
        </p:nvSpPr>
        <p:spPr>
          <a:xfrm>
            <a:off x="8540022" y="2217981"/>
            <a:ext cx="1562100" cy="338554"/>
          </a:xfrm>
          <a:prstGeom prst="rect">
            <a:avLst/>
          </a:prstGeom>
          <a:noFill/>
        </p:spPr>
        <p:txBody>
          <a:bodyPr wrap="square" rtlCol="0">
            <a:spAutoFit/>
          </a:bodyPr>
          <a:lstStyle/>
          <a:p>
            <a:r>
              <a:rPr lang="zh-CN" altLang="en-US" sz="1600" b="1" dirty="0" smtClean="0">
                <a:solidFill>
                  <a:srgbClr val="036EB8"/>
                </a:solidFill>
                <a:latin typeface="微软雅黑" panose="020B0503020204020204" pitchFamily="34" charset="-122"/>
                <a:ea typeface="微软雅黑" panose="020B0503020204020204" pitchFamily="34" charset="-122"/>
              </a:rPr>
              <a:t>概述</a:t>
            </a:r>
            <a:endParaRPr lang="en-US" sz="1600" b="1" dirty="0">
              <a:solidFill>
                <a:srgbClr val="036EB8"/>
              </a:solidFill>
              <a:latin typeface="微软雅黑" panose="020B0503020204020204" pitchFamily="34" charset="-122"/>
              <a:ea typeface="微软雅黑" panose="020B0503020204020204" pitchFamily="34" charset="-122"/>
            </a:endParaRPr>
          </a:p>
        </p:txBody>
      </p:sp>
      <p:pic>
        <p:nvPicPr>
          <p:cNvPr id="37" name="Picture 2"/>
          <p:cNvPicPr>
            <a:picLocks noChangeAspect="1" noChangeArrowheads="1"/>
          </p:cNvPicPr>
          <p:nvPr/>
        </p:nvPicPr>
        <p:blipFill>
          <a:blip r:embed="rId2" cstate="print"/>
          <a:srcRect/>
          <a:stretch>
            <a:fillRect/>
          </a:stretch>
        </p:blipFill>
        <p:spPr bwMode="auto">
          <a:xfrm>
            <a:off x="8303193" y="4607543"/>
            <a:ext cx="2345013" cy="504968"/>
          </a:xfrm>
          <a:prstGeom prst="rect">
            <a:avLst/>
          </a:prstGeom>
          <a:noFill/>
          <a:ln w="9525">
            <a:noFill/>
            <a:miter lim="800000"/>
            <a:headEnd/>
            <a:tailEnd/>
          </a:ln>
        </p:spPr>
      </p:pic>
      <p:pic>
        <p:nvPicPr>
          <p:cNvPr id="38" name="Picture 3"/>
          <p:cNvPicPr>
            <a:picLocks noChangeAspect="1" noChangeArrowheads="1"/>
          </p:cNvPicPr>
          <p:nvPr/>
        </p:nvPicPr>
        <p:blipFill>
          <a:blip r:embed="rId3" cstate="print"/>
          <a:srcRect/>
          <a:stretch>
            <a:fillRect/>
          </a:stretch>
        </p:blipFill>
        <p:spPr bwMode="auto">
          <a:xfrm>
            <a:off x="11322833" y="4621618"/>
            <a:ext cx="2316114" cy="485775"/>
          </a:xfrm>
          <a:prstGeom prst="rect">
            <a:avLst/>
          </a:prstGeom>
          <a:noFill/>
          <a:ln w="9525">
            <a:noFill/>
            <a:miter lim="800000"/>
            <a:headEnd/>
            <a:tailEnd/>
          </a:ln>
        </p:spPr>
      </p:pic>
      <p:sp>
        <p:nvSpPr>
          <p:cNvPr id="39" name="等腰三角形 38"/>
          <p:cNvSpPr/>
          <p:nvPr/>
        </p:nvSpPr>
        <p:spPr>
          <a:xfrm rot="5400000">
            <a:off x="8235153" y="5450221"/>
            <a:ext cx="309372" cy="266700"/>
          </a:xfrm>
          <a:prstGeom prst="triangle">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文本框 35"/>
          <p:cNvSpPr txBox="1"/>
          <p:nvPr/>
        </p:nvSpPr>
        <p:spPr>
          <a:xfrm>
            <a:off x="8569451" y="5411522"/>
            <a:ext cx="1562100" cy="338554"/>
          </a:xfrm>
          <a:prstGeom prst="rect">
            <a:avLst/>
          </a:prstGeom>
          <a:noFill/>
        </p:spPr>
        <p:txBody>
          <a:bodyPr wrap="square" rtlCol="0">
            <a:spAutoFit/>
          </a:bodyPr>
          <a:lstStyle/>
          <a:p>
            <a:r>
              <a:rPr lang="zh-CN" altLang="en-US" sz="1600" b="1" dirty="0" smtClean="0">
                <a:solidFill>
                  <a:srgbClr val="036EB8"/>
                </a:solidFill>
                <a:latin typeface="微软雅黑" panose="020B0503020204020204" pitchFamily="34" charset="-122"/>
                <a:ea typeface="微软雅黑" panose="020B0503020204020204" pitchFamily="34" charset="-122"/>
              </a:rPr>
              <a:t>产品特色</a:t>
            </a:r>
            <a:endParaRPr lang="en-US" sz="1600" b="1" dirty="0">
              <a:solidFill>
                <a:srgbClr val="036EB8"/>
              </a:solidFill>
              <a:latin typeface="微软雅黑" panose="020B0503020204020204" pitchFamily="34" charset="-122"/>
              <a:ea typeface="微软雅黑" panose="020B0503020204020204" pitchFamily="34" charset="-122"/>
            </a:endParaRPr>
          </a:p>
        </p:txBody>
      </p:sp>
      <p:sp>
        <p:nvSpPr>
          <p:cNvPr id="41" name="矩形 40"/>
          <p:cNvSpPr/>
          <p:nvPr/>
        </p:nvSpPr>
        <p:spPr>
          <a:xfrm>
            <a:off x="8207375" y="5954796"/>
            <a:ext cx="6391275" cy="3400931"/>
          </a:xfrm>
          <a:prstGeom prst="rect">
            <a:avLst/>
          </a:prstGeom>
          <a:noFill/>
        </p:spPr>
        <p:txBody>
          <a:bodyPr wrap="square" rtlCol="0">
            <a:spAutoFit/>
          </a:bodyPr>
          <a:lstStyle/>
          <a:p>
            <a:pPr>
              <a:lnSpc>
                <a:spcPct val="120000"/>
              </a:lnSpc>
              <a:spcAft>
                <a:spcPts val="600"/>
              </a:spcAft>
            </a:pPr>
            <a:r>
              <a:rPr lang="en-US" altLang="zh-CN" sz="1400" dirty="0">
                <a:solidFill>
                  <a:schemeClr val="bg1">
                    <a:lumMod val="50000"/>
                  </a:schemeClr>
                </a:solidFill>
                <a:latin typeface="微软雅黑" panose="020B0503020204020204" pitchFamily="34" charset="-122"/>
                <a:ea typeface="微软雅黑" panose="020B0503020204020204" pitchFamily="34" charset="-122"/>
              </a:rPr>
              <a:t>1</a:t>
            </a: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灵活可扩展。支持</a:t>
            </a: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16</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和</a:t>
            </a: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64</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两种步长，可分批购买</a:t>
            </a:r>
            <a:endParaRPr lang="en-US" altLang="zh-CN" sz="1400" dirty="0" smtClean="0">
              <a:solidFill>
                <a:schemeClr val="bg1">
                  <a:lumMod val="50000"/>
                </a:schemeClr>
              </a:solidFill>
              <a:latin typeface="微软雅黑" panose="020B0503020204020204" pitchFamily="34" charset="-122"/>
              <a:ea typeface="微软雅黑" panose="020B0503020204020204" pitchFamily="34" charset="-122"/>
            </a:endParaRPr>
          </a:p>
          <a:p>
            <a:pPr>
              <a:lnSpc>
                <a:spcPct val="120000"/>
              </a:lnSpc>
            </a:pP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2.</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灵活组网</a:t>
            </a:r>
            <a:endParaRPr lang="en-US" altLang="zh-CN" sz="1400" dirty="0" smtClean="0">
              <a:solidFill>
                <a:schemeClr val="bg1">
                  <a:lumMod val="50000"/>
                </a:schemeClr>
              </a:solidFill>
              <a:latin typeface="微软雅黑" panose="020B0503020204020204" pitchFamily="34" charset="-122"/>
              <a:ea typeface="微软雅黑" panose="020B0503020204020204" pitchFamily="34" charset="-122"/>
            </a:endParaRPr>
          </a:p>
          <a:p>
            <a:pPr>
              <a:lnSpc>
                <a:spcPct val="120000"/>
              </a:lnSpc>
              <a:buFont typeface="Wingdings" pitchFamily="2" charset="2"/>
              <a:buChar char="ü"/>
            </a:pP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AP</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与</a:t>
            </a: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AC</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间即支持二层组网、也支持三层组网，并且支持</a:t>
            </a: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AP</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在内网，</a:t>
            </a: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AC</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在外网的</a:t>
            </a: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NAT</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部署</a:t>
            </a: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AC</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可做二层网桥转发或三层路由转发</a:t>
            </a:r>
          </a:p>
          <a:p>
            <a:pPr>
              <a:lnSpc>
                <a:spcPct val="120000"/>
              </a:lnSpc>
              <a:buFont typeface="Wingdings" pitchFamily="2" charset="2"/>
              <a:buChar char="ü"/>
            </a:pP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业务</a:t>
            </a: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VLAN</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根据实际业务需要，可以与</a:t>
            </a: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SSID</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匹配映射关系（</a:t>
            </a: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1:1</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或</a:t>
            </a: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1:N</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），即可以根据</a:t>
            </a: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SSID</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划分用户</a:t>
            </a: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VLAN</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，也可以根据物理区域划分</a:t>
            </a: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VLAN</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，并且可以灵活的根据业务需要组合划分</a:t>
            </a:r>
            <a:endParaRPr lang="en-US" altLang="zh-CN" sz="1400" dirty="0" smtClean="0">
              <a:solidFill>
                <a:schemeClr val="bg1">
                  <a:lumMod val="50000"/>
                </a:schemeClr>
              </a:solidFill>
              <a:latin typeface="微软雅黑" panose="020B0503020204020204" pitchFamily="34" charset="-122"/>
              <a:ea typeface="微软雅黑" panose="020B0503020204020204" pitchFamily="34" charset="-122"/>
            </a:endParaRPr>
          </a:p>
          <a:p>
            <a:pPr>
              <a:lnSpc>
                <a:spcPct val="120000"/>
              </a:lnSpc>
              <a:buFont typeface="Wingdings" pitchFamily="2" charset="2"/>
              <a:buChar char="ü"/>
            </a:pP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AC</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可以旁挂也可以直挂，在旁挂部署方式下，对现有网络影响最小，由于</a:t>
            </a: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AC6605-26-PWR</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具有</a:t>
            </a: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24 </a:t>
            </a:r>
            <a:r>
              <a:rPr lang="en-US" altLang="zh-CN" sz="1400" dirty="0" err="1" smtClean="0">
                <a:solidFill>
                  <a:schemeClr val="bg1">
                    <a:lumMod val="50000"/>
                  </a:schemeClr>
                </a:solidFill>
                <a:latin typeface="微软雅黑" panose="020B0503020204020204" pitchFamily="34" charset="-122"/>
                <a:ea typeface="微软雅黑" panose="020B0503020204020204" pitchFamily="34" charset="-122"/>
              </a:rPr>
              <a:t>PoE</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满供能力，使得直挂时，可以根据需要直接下挂</a:t>
            </a: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AP</a:t>
            </a:r>
            <a:endParaRPr lang="zh-CN" altLang="en-US" sz="1400" dirty="0" smtClean="0">
              <a:solidFill>
                <a:schemeClr val="bg1">
                  <a:lumMod val="50000"/>
                </a:schemeClr>
              </a:solidFill>
              <a:latin typeface="微软雅黑" panose="020B0503020204020204" pitchFamily="34" charset="-122"/>
              <a:ea typeface="微软雅黑" panose="020B0503020204020204" pitchFamily="34" charset="-122"/>
            </a:endParaRPr>
          </a:p>
          <a:p>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3.</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丰富的转发模式。基于</a:t>
            </a: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VAP</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配置转发模式，用户可以根据网络流量和业务控制需要，自由选择本地转发或者集中转发模式；此外</a:t>
            </a: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AC6605-26-PWR</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还支持数据本地转发，用户集中认证</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450" y="533399"/>
            <a:ext cx="731542" cy="144781"/>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9"/>
          <p:cNvSpPr txBox="1"/>
          <p:nvPr/>
        </p:nvSpPr>
        <p:spPr>
          <a:xfrm>
            <a:off x="657132" y="478896"/>
            <a:ext cx="358140" cy="253916"/>
          </a:xfrm>
          <a:prstGeom prst="rect">
            <a:avLst/>
          </a:prstGeom>
          <a:noFill/>
        </p:spPr>
        <p:txBody>
          <a:bodyPr wrap="square" rtlCol="0">
            <a:spAutoFit/>
          </a:bodyPr>
          <a:lstStyle/>
          <a:p>
            <a:r>
              <a:rPr lang="en-US" altLang="zh-CN" sz="1050" b="1" dirty="0" smtClean="0">
                <a:solidFill>
                  <a:srgbClr val="036EB8"/>
                </a:solidFill>
                <a:latin typeface="微软雅黑" panose="020B0503020204020204" pitchFamily="34" charset="-122"/>
                <a:ea typeface="微软雅黑" panose="020B0503020204020204" pitchFamily="34" charset="-122"/>
              </a:rPr>
              <a:t>35</a:t>
            </a:r>
            <a:endParaRPr lang="en-US" sz="1050" b="1" dirty="0">
              <a:solidFill>
                <a:srgbClr val="036EB8"/>
              </a:solidFill>
              <a:latin typeface="微软雅黑" panose="020B0503020204020204" pitchFamily="34" charset="-122"/>
              <a:ea typeface="微软雅黑" panose="020B0503020204020204" pitchFamily="34" charset="-122"/>
            </a:endParaRPr>
          </a:p>
        </p:txBody>
      </p:sp>
      <p:sp>
        <p:nvSpPr>
          <p:cNvPr id="4" name="文本框 10"/>
          <p:cNvSpPr txBox="1"/>
          <p:nvPr/>
        </p:nvSpPr>
        <p:spPr>
          <a:xfrm>
            <a:off x="866704" y="457125"/>
            <a:ext cx="1653540" cy="261610"/>
          </a:xfrm>
          <a:prstGeom prst="rect">
            <a:avLst/>
          </a:prstGeom>
          <a:noFill/>
        </p:spPr>
        <p:txBody>
          <a:bodyPr wrap="square" rtlCol="0">
            <a:spAutoFit/>
          </a:bodyPr>
          <a:lstStyle/>
          <a:p>
            <a:r>
              <a:rPr lang="zh-CN" altLang="en-US" sz="1100" b="1" dirty="0">
                <a:solidFill>
                  <a:schemeClr val="bg1">
                    <a:lumMod val="50000"/>
                  </a:schemeClr>
                </a:solidFill>
                <a:latin typeface="微软雅黑" panose="020B0503020204020204" pitchFamily="34" charset="-122"/>
                <a:ea typeface="微软雅黑" panose="020B0503020204020204" pitchFamily="34" charset="-122"/>
              </a:rPr>
              <a:t>华为智慧灯</a:t>
            </a:r>
            <a:r>
              <a:rPr lang="zh-CN" altLang="en-US" sz="1100" b="1" dirty="0" smtClean="0">
                <a:solidFill>
                  <a:schemeClr val="bg1">
                    <a:lumMod val="50000"/>
                  </a:schemeClr>
                </a:solidFill>
                <a:latin typeface="微软雅黑" panose="020B0503020204020204" pitchFamily="34" charset="-122"/>
                <a:ea typeface="微软雅黑" panose="020B0503020204020204" pitchFamily="34" charset="-122"/>
              </a:rPr>
              <a:t>杆解决方案</a:t>
            </a:r>
            <a:endParaRPr lang="en-US" sz="11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14400145" y="533399"/>
            <a:ext cx="731542" cy="144781"/>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12"/>
          <p:cNvSpPr txBox="1"/>
          <p:nvPr/>
        </p:nvSpPr>
        <p:spPr>
          <a:xfrm>
            <a:off x="12645005" y="476175"/>
            <a:ext cx="1653540" cy="261610"/>
          </a:xfrm>
          <a:prstGeom prst="rect">
            <a:avLst/>
          </a:prstGeom>
          <a:noFill/>
        </p:spPr>
        <p:txBody>
          <a:bodyPr wrap="square" rtlCol="0">
            <a:spAutoFit/>
          </a:bodyPr>
          <a:lstStyle/>
          <a:p>
            <a:r>
              <a:rPr lang="zh-CN" altLang="en-US" sz="1100" b="1" dirty="0">
                <a:solidFill>
                  <a:schemeClr val="bg1">
                    <a:lumMod val="50000"/>
                  </a:schemeClr>
                </a:solidFill>
                <a:latin typeface="微软雅黑" panose="020B0503020204020204" pitchFamily="34" charset="-122"/>
                <a:ea typeface="微软雅黑" panose="020B0503020204020204" pitchFamily="34" charset="-122"/>
              </a:rPr>
              <a:t>华为智慧灯</a:t>
            </a:r>
            <a:r>
              <a:rPr lang="zh-CN" altLang="en-US" sz="1100" b="1" dirty="0" smtClean="0">
                <a:solidFill>
                  <a:schemeClr val="bg1">
                    <a:lumMod val="50000"/>
                  </a:schemeClr>
                </a:solidFill>
                <a:latin typeface="微软雅黑" panose="020B0503020204020204" pitchFamily="34" charset="-122"/>
                <a:ea typeface="微软雅黑" panose="020B0503020204020204" pitchFamily="34" charset="-122"/>
              </a:rPr>
              <a:t>杆解决方案</a:t>
            </a:r>
            <a:endParaRPr lang="en-US" sz="11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 name="文本框 13"/>
          <p:cNvSpPr txBox="1"/>
          <p:nvPr/>
        </p:nvSpPr>
        <p:spPr>
          <a:xfrm>
            <a:off x="14088814" y="488421"/>
            <a:ext cx="358140" cy="253916"/>
          </a:xfrm>
          <a:prstGeom prst="rect">
            <a:avLst/>
          </a:prstGeom>
          <a:noFill/>
        </p:spPr>
        <p:txBody>
          <a:bodyPr wrap="square" rtlCol="0">
            <a:spAutoFit/>
          </a:bodyPr>
          <a:lstStyle/>
          <a:p>
            <a:r>
              <a:rPr lang="en-US" altLang="zh-CN" sz="1050" b="1" dirty="0" smtClean="0">
                <a:solidFill>
                  <a:srgbClr val="036EB8"/>
                </a:solidFill>
                <a:latin typeface="微软雅黑" panose="020B0503020204020204" pitchFamily="34" charset="-122"/>
                <a:ea typeface="微软雅黑" panose="020B0503020204020204" pitchFamily="34" charset="-122"/>
              </a:rPr>
              <a:t>36</a:t>
            </a:r>
            <a:endParaRPr lang="en-US" sz="1050" b="1" dirty="0">
              <a:solidFill>
                <a:srgbClr val="036EB8"/>
              </a:solidFill>
              <a:latin typeface="微软雅黑" panose="020B0503020204020204" pitchFamily="34" charset="-122"/>
              <a:ea typeface="微软雅黑" panose="020B0503020204020204" pitchFamily="34" charset="-122"/>
            </a:endParaRPr>
          </a:p>
        </p:txBody>
      </p:sp>
      <p:sp>
        <p:nvSpPr>
          <p:cNvPr id="23" name="矩形 22"/>
          <p:cNvSpPr/>
          <p:nvPr/>
        </p:nvSpPr>
        <p:spPr>
          <a:xfrm>
            <a:off x="503214" y="1319960"/>
            <a:ext cx="6391275" cy="6891117"/>
          </a:xfrm>
          <a:prstGeom prst="rect">
            <a:avLst/>
          </a:prstGeom>
          <a:noFill/>
        </p:spPr>
        <p:txBody>
          <a:bodyPr wrap="square" rtlCol="0">
            <a:spAutoFit/>
          </a:bodyPr>
          <a:lstStyle/>
          <a:p>
            <a:pPr>
              <a:lnSpc>
                <a:spcPct val="120000"/>
              </a:lnSpc>
              <a:spcAft>
                <a:spcPts val="600"/>
              </a:spcAft>
            </a:pPr>
            <a:r>
              <a:rPr lang="en-US" altLang="zh-CN" sz="1400" dirty="0" smtClean="0">
                <a:solidFill>
                  <a:schemeClr val="bg1">
                    <a:lumMod val="50000"/>
                  </a:schemeClr>
                </a:solidFill>
                <a:latin typeface="微软雅黑" pitchFamily="34" charset="-122"/>
                <a:ea typeface="微软雅黑" pitchFamily="34" charset="-122"/>
              </a:rPr>
              <a:t>4.</a:t>
            </a:r>
            <a:r>
              <a:rPr lang="zh-CN" altLang="en-US" sz="1400" dirty="0" smtClean="0">
                <a:solidFill>
                  <a:schemeClr val="bg1">
                    <a:lumMod val="50000"/>
                  </a:schemeClr>
                </a:solidFill>
                <a:latin typeface="微软雅黑" pitchFamily="34" charset="-122"/>
                <a:ea typeface="微软雅黑" pitchFamily="34" charset="-122"/>
              </a:rPr>
              <a:t>射频管理。基于域的集中控制式射频参数自动选择、调优和补盲。</a:t>
            </a:r>
          </a:p>
          <a:p>
            <a:pPr>
              <a:lnSpc>
                <a:spcPct val="120000"/>
              </a:lnSpc>
              <a:buFont typeface="Wingdings" pitchFamily="2" charset="2"/>
              <a:buChar char="ü"/>
            </a:pPr>
            <a:r>
              <a:rPr lang="en-US" altLang="zh-CN" sz="1400" dirty="0" smtClean="0">
                <a:solidFill>
                  <a:schemeClr val="bg1">
                    <a:lumMod val="50000"/>
                  </a:schemeClr>
                </a:solidFill>
                <a:latin typeface="微软雅黑" pitchFamily="34" charset="-122"/>
                <a:ea typeface="微软雅黑" pitchFamily="34" charset="-122"/>
              </a:rPr>
              <a:t>AP</a:t>
            </a:r>
            <a:r>
              <a:rPr lang="zh-CN" altLang="en-US" sz="1400" dirty="0" smtClean="0">
                <a:solidFill>
                  <a:schemeClr val="bg1">
                    <a:lumMod val="50000"/>
                  </a:schemeClr>
                </a:solidFill>
                <a:latin typeface="微软雅黑" pitchFamily="34" charset="-122"/>
                <a:ea typeface="微软雅黑" pitchFamily="34" charset="-122"/>
              </a:rPr>
              <a:t>上线时自动选择信道和功率</a:t>
            </a:r>
          </a:p>
          <a:p>
            <a:pPr>
              <a:lnSpc>
                <a:spcPct val="120000"/>
              </a:lnSpc>
              <a:buFont typeface="Wingdings" pitchFamily="2" charset="2"/>
              <a:buChar char="ü"/>
            </a:pPr>
            <a:r>
              <a:rPr lang="zh-CN" altLang="en-US" sz="1400" dirty="0" smtClean="0">
                <a:solidFill>
                  <a:schemeClr val="bg1">
                    <a:lumMod val="50000"/>
                  </a:schemeClr>
                </a:solidFill>
                <a:latin typeface="微软雅黑" pitchFamily="34" charset="-122"/>
                <a:ea typeface="微软雅黑" pitchFamily="34" charset="-122"/>
              </a:rPr>
              <a:t>支持动态调优：在</a:t>
            </a:r>
            <a:r>
              <a:rPr lang="en-US" altLang="zh-CN" sz="1400" dirty="0" smtClean="0">
                <a:solidFill>
                  <a:schemeClr val="bg1">
                    <a:lumMod val="50000"/>
                  </a:schemeClr>
                </a:solidFill>
                <a:latin typeface="微软雅黑" pitchFamily="34" charset="-122"/>
                <a:ea typeface="微软雅黑" pitchFamily="34" charset="-122"/>
              </a:rPr>
              <a:t>AP</a:t>
            </a:r>
            <a:r>
              <a:rPr lang="zh-CN" altLang="en-US" sz="1400" dirty="0" smtClean="0">
                <a:solidFill>
                  <a:schemeClr val="bg1">
                    <a:lumMod val="50000"/>
                  </a:schemeClr>
                </a:solidFill>
                <a:latin typeface="微软雅黑" pitchFamily="34" charset="-122"/>
                <a:ea typeface="微软雅黑" pitchFamily="34" charset="-122"/>
              </a:rPr>
              <a:t>重叠区域，信号冲突时自动调整功率或信道</a:t>
            </a:r>
          </a:p>
          <a:p>
            <a:pPr>
              <a:lnSpc>
                <a:spcPct val="120000"/>
              </a:lnSpc>
            </a:pPr>
            <a:r>
              <a:rPr lang="zh-CN" altLang="en-US" sz="1400" dirty="0" smtClean="0">
                <a:solidFill>
                  <a:schemeClr val="bg1">
                    <a:lumMod val="50000"/>
                  </a:schemeClr>
                </a:solidFill>
                <a:latin typeface="微软雅黑" pitchFamily="34" charset="-122"/>
                <a:ea typeface="微软雅黑" pitchFamily="34" charset="-122"/>
              </a:rPr>
              <a:t>    ˉ 局部调优：调整指定</a:t>
            </a:r>
            <a:r>
              <a:rPr lang="en-US" altLang="zh-CN" sz="1400" dirty="0" smtClean="0">
                <a:solidFill>
                  <a:schemeClr val="bg1">
                    <a:lumMod val="50000"/>
                  </a:schemeClr>
                </a:solidFill>
                <a:latin typeface="微软雅黑" pitchFamily="34" charset="-122"/>
                <a:ea typeface="微软雅黑" pitchFamily="34" charset="-122"/>
              </a:rPr>
              <a:t>AP</a:t>
            </a:r>
            <a:r>
              <a:rPr lang="zh-CN" altLang="en-US" sz="1400" dirty="0" smtClean="0">
                <a:solidFill>
                  <a:schemeClr val="bg1">
                    <a:lumMod val="50000"/>
                  </a:schemeClr>
                </a:solidFill>
                <a:latin typeface="微软雅黑" pitchFamily="34" charset="-122"/>
                <a:ea typeface="微软雅黑" pitchFamily="34" charset="-122"/>
              </a:rPr>
              <a:t>最优工作信道和功率</a:t>
            </a:r>
          </a:p>
          <a:p>
            <a:pPr>
              <a:lnSpc>
                <a:spcPct val="120000"/>
              </a:lnSpc>
            </a:pPr>
            <a:r>
              <a:rPr lang="zh-CN" altLang="en-US" sz="1400" dirty="0" smtClean="0">
                <a:solidFill>
                  <a:schemeClr val="bg1">
                    <a:lumMod val="50000"/>
                  </a:schemeClr>
                </a:solidFill>
                <a:latin typeface="微软雅黑" pitchFamily="34" charset="-122"/>
                <a:ea typeface="微软雅黑" pitchFamily="34" charset="-122"/>
              </a:rPr>
              <a:t>    ˉ 全局调优：调整指定域所有</a:t>
            </a:r>
            <a:r>
              <a:rPr lang="en-US" altLang="zh-CN" sz="1400" dirty="0" smtClean="0">
                <a:solidFill>
                  <a:schemeClr val="bg1">
                    <a:lumMod val="50000"/>
                  </a:schemeClr>
                </a:solidFill>
                <a:latin typeface="微软雅黑" pitchFamily="34" charset="-122"/>
                <a:ea typeface="微软雅黑" pitchFamily="34" charset="-122"/>
              </a:rPr>
              <a:t>AP</a:t>
            </a:r>
            <a:r>
              <a:rPr lang="zh-CN" altLang="en-US" sz="1400" dirty="0" smtClean="0">
                <a:solidFill>
                  <a:schemeClr val="bg1">
                    <a:lumMod val="50000"/>
                  </a:schemeClr>
                </a:solidFill>
                <a:latin typeface="微软雅黑" pitchFamily="34" charset="-122"/>
                <a:ea typeface="微软雅黑" pitchFamily="34" charset="-122"/>
              </a:rPr>
              <a:t>的最优工作信道和功率</a:t>
            </a:r>
          </a:p>
          <a:p>
            <a:pPr>
              <a:lnSpc>
                <a:spcPct val="120000"/>
              </a:lnSpc>
              <a:buFont typeface="Wingdings" pitchFamily="2" charset="2"/>
              <a:buChar char="ü"/>
            </a:pPr>
            <a:r>
              <a:rPr lang="en-US" altLang="zh-CN" sz="1400" dirty="0" smtClean="0">
                <a:solidFill>
                  <a:schemeClr val="bg1">
                    <a:lumMod val="50000"/>
                  </a:schemeClr>
                </a:solidFill>
                <a:latin typeface="微软雅黑" pitchFamily="34" charset="-122"/>
                <a:ea typeface="微软雅黑" pitchFamily="34" charset="-122"/>
              </a:rPr>
              <a:t> </a:t>
            </a:r>
            <a:r>
              <a:rPr lang="zh-CN" altLang="en-US" sz="1400" dirty="0" smtClean="0">
                <a:solidFill>
                  <a:schemeClr val="bg1">
                    <a:lumMod val="50000"/>
                  </a:schemeClr>
                </a:solidFill>
                <a:latin typeface="微软雅黑" pitchFamily="34" charset="-122"/>
                <a:ea typeface="微软雅黑" pitchFamily="34" charset="-122"/>
              </a:rPr>
              <a:t>支持补盲功能：支持删除</a:t>
            </a:r>
            <a:r>
              <a:rPr lang="en-US" altLang="zh-CN" sz="1400" dirty="0" smtClean="0">
                <a:solidFill>
                  <a:schemeClr val="bg1">
                    <a:lumMod val="50000"/>
                  </a:schemeClr>
                </a:solidFill>
                <a:latin typeface="微软雅黑" pitchFamily="34" charset="-122"/>
                <a:ea typeface="微软雅黑" pitchFamily="34" charset="-122"/>
              </a:rPr>
              <a:t>AP</a:t>
            </a:r>
            <a:r>
              <a:rPr lang="zh-CN" altLang="en-US" sz="1400" dirty="0" smtClean="0">
                <a:solidFill>
                  <a:schemeClr val="bg1">
                    <a:lumMod val="50000"/>
                  </a:schemeClr>
                </a:solidFill>
                <a:latin typeface="微软雅黑" pitchFamily="34" charset="-122"/>
                <a:ea typeface="微软雅黑" pitchFamily="34" charset="-122"/>
              </a:rPr>
              <a:t>或</a:t>
            </a:r>
            <a:r>
              <a:rPr lang="en-US" altLang="zh-CN" sz="1400" dirty="0" smtClean="0">
                <a:solidFill>
                  <a:schemeClr val="bg1">
                    <a:lumMod val="50000"/>
                  </a:schemeClr>
                </a:solidFill>
                <a:latin typeface="微软雅黑" pitchFamily="34" charset="-122"/>
                <a:ea typeface="微软雅黑" pitchFamily="34" charset="-122"/>
              </a:rPr>
              <a:t>AP</a:t>
            </a:r>
            <a:r>
              <a:rPr lang="zh-CN" altLang="en-US" sz="1400" dirty="0" smtClean="0">
                <a:solidFill>
                  <a:schemeClr val="bg1">
                    <a:lumMod val="50000"/>
                  </a:schemeClr>
                </a:solidFill>
                <a:latin typeface="微软雅黑" pitchFamily="34" charset="-122"/>
                <a:ea typeface="微软雅黑" pitchFamily="34" charset="-122"/>
              </a:rPr>
              <a:t>下线时调大周围邻居的功率补盲</a:t>
            </a:r>
          </a:p>
          <a:p>
            <a:pPr>
              <a:lnSpc>
                <a:spcPct val="120000"/>
              </a:lnSpc>
            </a:pPr>
            <a:r>
              <a:rPr lang="en-US" altLang="zh-CN" sz="1400" dirty="0" smtClean="0">
                <a:solidFill>
                  <a:schemeClr val="bg1">
                    <a:lumMod val="50000"/>
                  </a:schemeClr>
                </a:solidFill>
                <a:latin typeface="微软雅黑" pitchFamily="34" charset="-122"/>
                <a:ea typeface="微软雅黑" pitchFamily="34" charset="-122"/>
              </a:rPr>
              <a:t>5.</a:t>
            </a:r>
            <a:r>
              <a:rPr lang="zh-CN" altLang="en-US" sz="1400" dirty="0" smtClean="0">
                <a:solidFill>
                  <a:schemeClr val="bg1">
                    <a:lumMod val="50000"/>
                  </a:schemeClr>
                </a:solidFill>
                <a:latin typeface="微软雅黑" pitchFamily="34" charset="-122"/>
                <a:ea typeface="微软雅黑" pitchFamily="34" charset="-122"/>
              </a:rPr>
              <a:t>灵活的用户权限控制。除了可提供常见的基于</a:t>
            </a:r>
            <a:r>
              <a:rPr lang="en-US" altLang="zh-CN" sz="1400" dirty="0" smtClean="0">
                <a:solidFill>
                  <a:schemeClr val="bg1">
                    <a:lumMod val="50000"/>
                  </a:schemeClr>
                </a:solidFill>
                <a:latin typeface="微软雅黑" pitchFamily="34" charset="-122"/>
                <a:ea typeface="微软雅黑" pitchFamily="34" charset="-122"/>
              </a:rPr>
              <a:t>AP/VAP/SSID</a:t>
            </a:r>
            <a:r>
              <a:rPr lang="zh-CN" altLang="en-US" sz="1400" dirty="0" smtClean="0">
                <a:solidFill>
                  <a:schemeClr val="bg1">
                    <a:lumMod val="50000"/>
                  </a:schemeClr>
                </a:solidFill>
                <a:latin typeface="微软雅黑" pitchFamily="34" charset="-122"/>
                <a:ea typeface="微软雅黑" pitchFamily="34" charset="-122"/>
              </a:rPr>
              <a:t>的</a:t>
            </a:r>
            <a:r>
              <a:rPr lang="en-US" altLang="zh-CN" sz="1400" dirty="0" smtClean="0">
                <a:solidFill>
                  <a:schemeClr val="bg1">
                    <a:lumMod val="50000"/>
                  </a:schemeClr>
                </a:solidFill>
                <a:latin typeface="微软雅黑" pitchFamily="34" charset="-122"/>
                <a:ea typeface="微软雅黑" pitchFamily="34" charset="-122"/>
              </a:rPr>
              <a:t>ACL</a:t>
            </a:r>
            <a:r>
              <a:rPr lang="zh-CN" altLang="en-US" sz="1400" dirty="0" smtClean="0">
                <a:solidFill>
                  <a:schemeClr val="bg1">
                    <a:lumMod val="50000"/>
                  </a:schemeClr>
                </a:solidFill>
                <a:latin typeface="微软雅黑" pitchFamily="34" charset="-122"/>
                <a:ea typeface="微软雅黑" pitchFamily="34" charset="-122"/>
              </a:rPr>
              <a:t>、隔离、带宽限制外，还提供了基于用户和角色的访问控制策略控制能力，以实现灵活的对用户网络访问权限、接入认证授权策略、用户带宽限速等业务需求</a:t>
            </a:r>
            <a:endParaRPr lang="en-US" altLang="zh-CN" sz="1400" dirty="0" smtClean="0">
              <a:solidFill>
                <a:schemeClr val="bg1">
                  <a:lumMod val="50000"/>
                </a:schemeClr>
              </a:solidFill>
              <a:latin typeface="微软雅黑" pitchFamily="34" charset="-122"/>
              <a:ea typeface="微软雅黑" pitchFamily="34" charset="-122"/>
            </a:endParaRPr>
          </a:p>
          <a:p>
            <a:pPr>
              <a:lnSpc>
                <a:spcPct val="120000"/>
              </a:lnSpc>
            </a:pPr>
            <a:r>
              <a:rPr lang="en-US" altLang="zh-CN" sz="1400" dirty="0" smtClean="0">
                <a:solidFill>
                  <a:schemeClr val="bg1">
                    <a:lumMod val="50000"/>
                  </a:schemeClr>
                </a:solidFill>
                <a:latin typeface="微软雅黑" pitchFamily="34" charset="-122"/>
                <a:ea typeface="微软雅黑" pitchFamily="34" charset="-122"/>
              </a:rPr>
              <a:t>6. WDS</a:t>
            </a:r>
            <a:r>
              <a:rPr lang="zh-CN" altLang="en-US" sz="1400" dirty="0" smtClean="0">
                <a:solidFill>
                  <a:schemeClr val="bg1">
                    <a:lumMod val="50000"/>
                  </a:schemeClr>
                </a:solidFill>
                <a:latin typeface="微软雅黑" pitchFamily="34" charset="-122"/>
                <a:ea typeface="微软雅黑" pitchFamily="34" charset="-122"/>
              </a:rPr>
              <a:t>。提供用户接入与无线网桥的管理，支持瘦</a:t>
            </a:r>
            <a:r>
              <a:rPr lang="en-US" altLang="zh-CN" sz="1400" dirty="0" smtClean="0">
                <a:solidFill>
                  <a:schemeClr val="bg1">
                    <a:lumMod val="50000"/>
                  </a:schemeClr>
                </a:solidFill>
                <a:latin typeface="微软雅黑" pitchFamily="34" charset="-122"/>
                <a:ea typeface="微软雅黑" pitchFamily="34" charset="-122"/>
              </a:rPr>
              <a:t>AP</a:t>
            </a:r>
            <a:r>
              <a:rPr lang="zh-CN" altLang="en-US" sz="1400" dirty="0" smtClean="0">
                <a:solidFill>
                  <a:schemeClr val="bg1">
                    <a:lumMod val="50000"/>
                  </a:schemeClr>
                </a:solidFill>
                <a:latin typeface="微软雅黑" pitchFamily="34" charset="-122"/>
                <a:ea typeface="微软雅黑" pitchFamily="34" charset="-122"/>
              </a:rPr>
              <a:t>模式网桥的管理，通过</a:t>
            </a:r>
            <a:r>
              <a:rPr lang="en-US" altLang="zh-CN" sz="1400" dirty="0" smtClean="0">
                <a:solidFill>
                  <a:schemeClr val="bg1">
                    <a:lumMod val="50000"/>
                  </a:schemeClr>
                </a:solidFill>
                <a:latin typeface="微软雅黑" pitchFamily="34" charset="-122"/>
                <a:ea typeface="微软雅黑" pitchFamily="34" charset="-122"/>
              </a:rPr>
              <a:t>AC6605-26-PWR</a:t>
            </a:r>
            <a:r>
              <a:rPr lang="zh-CN" altLang="en-US" sz="1400" dirty="0" smtClean="0">
                <a:solidFill>
                  <a:schemeClr val="bg1">
                    <a:lumMod val="50000"/>
                  </a:schemeClr>
                </a:solidFill>
                <a:latin typeface="微软雅黑" pitchFamily="34" charset="-122"/>
                <a:ea typeface="微软雅黑" pitchFamily="34" charset="-122"/>
              </a:rPr>
              <a:t>进行统一集中管理。应用场景支持点到点以及点到多点，单频</a:t>
            </a:r>
            <a:r>
              <a:rPr lang="en-US" altLang="zh-CN" sz="1400" dirty="0" smtClean="0">
                <a:solidFill>
                  <a:schemeClr val="bg1">
                    <a:lumMod val="50000"/>
                  </a:schemeClr>
                </a:solidFill>
                <a:latin typeface="微软雅黑" pitchFamily="34" charset="-122"/>
                <a:ea typeface="微软雅黑" pitchFamily="34" charset="-122"/>
              </a:rPr>
              <a:t>/</a:t>
            </a:r>
            <a:r>
              <a:rPr lang="zh-CN" altLang="en-US" sz="1400" dirty="0" smtClean="0">
                <a:solidFill>
                  <a:schemeClr val="bg1">
                    <a:lumMod val="50000"/>
                  </a:schemeClr>
                </a:solidFill>
                <a:latin typeface="微软雅黑" pitchFamily="34" charset="-122"/>
                <a:ea typeface="微软雅黑" pitchFamily="34" charset="-122"/>
              </a:rPr>
              <a:t>双频多跳中继，双频“</a:t>
            </a:r>
            <a:r>
              <a:rPr lang="en-US" altLang="zh-CN" sz="1400" dirty="0" smtClean="0">
                <a:solidFill>
                  <a:schemeClr val="bg1">
                    <a:lumMod val="50000"/>
                  </a:schemeClr>
                </a:solidFill>
                <a:latin typeface="微软雅黑" pitchFamily="34" charset="-122"/>
                <a:ea typeface="微软雅黑" pitchFamily="34" charset="-122"/>
              </a:rPr>
              <a:t>WDS</a:t>
            </a:r>
            <a:r>
              <a:rPr lang="zh-CN" altLang="en-US" sz="1400" dirty="0" smtClean="0">
                <a:solidFill>
                  <a:schemeClr val="bg1">
                    <a:lumMod val="50000"/>
                  </a:schemeClr>
                </a:solidFill>
                <a:latin typeface="微软雅黑" pitchFamily="34" charset="-122"/>
                <a:ea typeface="微软雅黑" pitchFamily="34" charset="-122"/>
              </a:rPr>
              <a:t>桥接</a:t>
            </a:r>
            <a:r>
              <a:rPr lang="en-US" altLang="zh-CN" sz="1400" dirty="0" smtClean="0">
                <a:solidFill>
                  <a:schemeClr val="bg1">
                    <a:lumMod val="50000"/>
                  </a:schemeClr>
                </a:solidFill>
                <a:latin typeface="微软雅黑" pitchFamily="34" charset="-122"/>
                <a:ea typeface="微软雅黑" pitchFamily="34" charset="-122"/>
              </a:rPr>
              <a:t>+WLAN</a:t>
            </a:r>
            <a:r>
              <a:rPr lang="zh-CN" altLang="en-US" sz="1400" dirty="0" smtClean="0">
                <a:solidFill>
                  <a:schemeClr val="bg1">
                    <a:lumMod val="50000"/>
                  </a:schemeClr>
                </a:solidFill>
                <a:latin typeface="微软雅黑" pitchFamily="34" charset="-122"/>
                <a:ea typeface="微软雅黑" pitchFamily="34" charset="-122"/>
              </a:rPr>
              <a:t>业务接入”模式，单频“</a:t>
            </a:r>
            <a:r>
              <a:rPr lang="en-US" altLang="zh-CN" sz="1400" dirty="0" smtClean="0">
                <a:solidFill>
                  <a:schemeClr val="bg1">
                    <a:lumMod val="50000"/>
                  </a:schemeClr>
                </a:solidFill>
                <a:latin typeface="微软雅黑" pitchFamily="34" charset="-122"/>
                <a:ea typeface="微软雅黑" pitchFamily="34" charset="-122"/>
              </a:rPr>
              <a:t>WDS</a:t>
            </a:r>
            <a:r>
              <a:rPr lang="zh-CN" altLang="en-US" sz="1400" dirty="0" smtClean="0">
                <a:solidFill>
                  <a:schemeClr val="bg1">
                    <a:lumMod val="50000"/>
                  </a:schemeClr>
                </a:solidFill>
                <a:latin typeface="微软雅黑" pitchFamily="34" charset="-122"/>
                <a:ea typeface="微软雅黑" pitchFamily="34" charset="-122"/>
              </a:rPr>
              <a:t>桥接</a:t>
            </a:r>
            <a:r>
              <a:rPr lang="en-US" altLang="zh-CN" sz="1400" dirty="0" smtClean="0">
                <a:solidFill>
                  <a:schemeClr val="bg1">
                    <a:lumMod val="50000"/>
                  </a:schemeClr>
                </a:solidFill>
                <a:latin typeface="微软雅黑" pitchFamily="34" charset="-122"/>
                <a:ea typeface="微软雅黑" pitchFamily="34" charset="-122"/>
              </a:rPr>
              <a:t>+WLAN</a:t>
            </a:r>
            <a:r>
              <a:rPr lang="zh-CN" altLang="en-US" sz="1400" dirty="0" smtClean="0">
                <a:solidFill>
                  <a:schemeClr val="bg1">
                    <a:lumMod val="50000"/>
                  </a:schemeClr>
                </a:solidFill>
                <a:latin typeface="微软雅黑" pitchFamily="34" charset="-122"/>
                <a:ea typeface="微软雅黑" pitchFamily="34" charset="-122"/>
              </a:rPr>
              <a:t>业务接入”模式</a:t>
            </a:r>
            <a:endParaRPr lang="en-US" altLang="zh-CN" sz="1400" dirty="0" smtClean="0">
              <a:solidFill>
                <a:schemeClr val="bg1">
                  <a:lumMod val="50000"/>
                </a:schemeClr>
              </a:solidFill>
              <a:latin typeface="微软雅黑" pitchFamily="34" charset="-122"/>
              <a:ea typeface="微软雅黑" pitchFamily="34" charset="-122"/>
            </a:endParaRPr>
          </a:p>
          <a:p>
            <a:pPr>
              <a:lnSpc>
                <a:spcPct val="120000"/>
              </a:lnSpc>
            </a:pPr>
            <a:r>
              <a:rPr lang="en-US" altLang="zh-CN" sz="1400" dirty="0" smtClean="0">
                <a:solidFill>
                  <a:schemeClr val="bg1">
                    <a:lumMod val="50000"/>
                  </a:schemeClr>
                </a:solidFill>
                <a:latin typeface="微软雅黑" pitchFamily="34" charset="-122"/>
                <a:ea typeface="微软雅黑" pitchFamily="34" charset="-122"/>
              </a:rPr>
              <a:t>7.</a:t>
            </a:r>
            <a:r>
              <a:rPr lang="zh-CN" altLang="en-US" sz="1400" dirty="0" smtClean="0">
                <a:solidFill>
                  <a:schemeClr val="bg1">
                    <a:lumMod val="50000"/>
                  </a:schemeClr>
                </a:solidFill>
                <a:latin typeface="微软雅黑" pitchFamily="34" charset="-122"/>
                <a:ea typeface="微软雅黑" pitchFamily="34" charset="-122"/>
              </a:rPr>
              <a:t>高可靠性。通过多</a:t>
            </a:r>
            <a:r>
              <a:rPr lang="en-US" altLang="zh-CN" sz="1400" dirty="0" smtClean="0">
                <a:solidFill>
                  <a:schemeClr val="bg1">
                    <a:lumMod val="50000"/>
                  </a:schemeClr>
                </a:solidFill>
                <a:latin typeface="微软雅黑" pitchFamily="34" charset="-122"/>
                <a:ea typeface="微软雅黑" pitchFamily="34" charset="-122"/>
              </a:rPr>
              <a:t>AC</a:t>
            </a:r>
            <a:r>
              <a:rPr lang="zh-CN" altLang="en-US" sz="1400" dirty="0" smtClean="0">
                <a:solidFill>
                  <a:schemeClr val="bg1">
                    <a:lumMod val="50000"/>
                  </a:schemeClr>
                </a:solidFill>
                <a:latin typeface="微软雅黑" pitchFamily="34" charset="-122"/>
                <a:ea typeface="微软雅黑" pitchFamily="34" charset="-122"/>
              </a:rPr>
              <a:t>互为备份实现整个</a:t>
            </a:r>
            <a:r>
              <a:rPr lang="en-US" altLang="zh-CN" sz="1400" dirty="0" smtClean="0">
                <a:solidFill>
                  <a:schemeClr val="bg1">
                    <a:lumMod val="50000"/>
                  </a:schemeClr>
                </a:solidFill>
                <a:latin typeface="微软雅黑" pitchFamily="34" charset="-122"/>
                <a:ea typeface="微软雅黑" pitchFamily="34" charset="-122"/>
              </a:rPr>
              <a:t>WLAN</a:t>
            </a:r>
            <a:r>
              <a:rPr lang="zh-CN" altLang="en-US" sz="1400" dirty="0" smtClean="0">
                <a:solidFill>
                  <a:schemeClr val="bg1">
                    <a:lumMod val="50000"/>
                  </a:schemeClr>
                </a:solidFill>
                <a:latin typeface="微软雅黑" pitchFamily="34" charset="-122"/>
                <a:ea typeface="微软雅黑" pitchFamily="34" charset="-122"/>
              </a:rPr>
              <a:t>系统的可靠性，在主</a:t>
            </a:r>
            <a:r>
              <a:rPr lang="en-US" altLang="zh-CN" sz="1400" dirty="0" smtClean="0">
                <a:solidFill>
                  <a:schemeClr val="bg1">
                    <a:lumMod val="50000"/>
                  </a:schemeClr>
                </a:solidFill>
                <a:latin typeface="微软雅黑" pitchFamily="34" charset="-122"/>
                <a:ea typeface="微软雅黑" pitchFamily="34" charset="-122"/>
              </a:rPr>
              <a:t>AC</a:t>
            </a:r>
            <a:r>
              <a:rPr lang="zh-CN" altLang="en-US" sz="1400" dirty="0" smtClean="0">
                <a:solidFill>
                  <a:schemeClr val="bg1">
                    <a:lumMod val="50000"/>
                  </a:schemeClr>
                </a:solidFill>
                <a:latin typeface="微软雅黑" pitchFamily="34" charset="-122"/>
                <a:ea typeface="微软雅黑" pitchFamily="34" charset="-122"/>
              </a:rPr>
              <a:t>故障或链路中断情况下，</a:t>
            </a:r>
            <a:r>
              <a:rPr lang="en-US" altLang="zh-CN" sz="1400" dirty="0" smtClean="0">
                <a:solidFill>
                  <a:schemeClr val="bg1">
                    <a:lumMod val="50000"/>
                  </a:schemeClr>
                </a:solidFill>
                <a:latin typeface="微软雅黑" pitchFamily="34" charset="-122"/>
                <a:ea typeface="微软雅黑" pitchFamily="34" charset="-122"/>
              </a:rPr>
              <a:t>AP</a:t>
            </a:r>
            <a:r>
              <a:rPr lang="zh-CN" altLang="en-US" sz="1400" dirty="0" smtClean="0">
                <a:solidFill>
                  <a:schemeClr val="bg1">
                    <a:lumMod val="50000"/>
                  </a:schemeClr>
                </a:solidFill>
                <a:latin typeface="微软雅黑" pitchFamily="34" charset="-122"/>
                <a:ea typeface="微软雅黑" pitchFamily="34" charset="-122"/>
              </a:rPr>
              <a:t>能自动切换到备用</a:t>
            </a:r>
            <a:r>
              <a:rPr lang="en-US" altLang="zh-CN" sz="1400" dirty="0" smtClean="0">
                <a:solidFill>
                  <a:schemeClr val="bg1">
                    <a:lumMod val="50000"/>
                  </a:schemeClr>
                </a:solidFill>
                <a:latin typeface="微软雅黑" pitchFamily="34" charset="-122"/>
                <a:ea typeface="微软雅黑" pitchFamily="34" charset="-122"/>
              </a:rPr>
              <a:t>AC</a:t>
            </a:r>
            <a:r>
              <a:rPr lang="zh-CN" altLang="en-US" sz="1400" dirty="0" smtClean="0">
                <a:solidFill>
                  <a:schemeClr val="bg1">
                    <a:lumMod val="50000"/>
                  </a:schemeClr>
                </a:solidFill>
                <a:latin typeface="微软雅黑" pitchFamily="34" charset="-122"/>
                <a:ea typeface="微软雅黑" pitchFamily="34" charset="-122"/>
              </a:rPr>
              <a:t>上。支持</a:t>
            </a:r>
            <a:r>
              <a:rPr lang="en-US" altLang="zh-CN" sz="1400" dirty="0" smtClean="0">
                <a:solidFill>
                  <a:schemeClr val="bg1">
                    <a:lumMod val="50000"/>
                  </a:schemeClr>
                </a:solidFill>
                <a:latin typeface="微软雅黑" pitchFamily="34" charset="-122"/>
                <a:ea typeface="微软雅黑" pitchFamily="34" charset="-122"/>
              </a:rPr>
              <a:t>AC</a:t>
            </a:r>
            <a:r>
              <a:rPr lang="zh-CN" altLang="en-US" sz="1400" dirty="0" smtClean="0">
                <a:solidFill>
                  <a:schemeClr val="bg1">
                    <a:lumMod val="50000"/>
                  </a:schemeClr>
                </a:solidFill>
                <a:latin typeface="微软雅黑" pitchFamily="34" charset="-122"/>
                <a:ea typeface="微软雅黑" pitchFamily="34" charset="-122"/>
              </a:rPr>
              <a:t>的</a:t>
            </a:r>
            <a:r>
              <a:rPr lang="en-US" altLang="zh-CN" sz="1400" dirty="0" smtClean="0">
                <a:solidFill>
                  <a:schemeClr val="bg1">
                    <a:lumMod val="50000"/>
                  </a:schemeClr>
                </a:solidFill>
                <a:latin typeface="微软雅黑" pitchFamily="34" charset="-122"/>
                <a:ea typeface="微软雅黑" pitchFamily="34" charset="-122"/>
              </a:rPr>
              <a:t>N+1</a:t>
            </a:r>
            <a:r>
              <a:rPr lang="zh-CN" altLang="en-US" sz="1400" dirty="0" smtClean="0">
                <a:solidFill>
                  <a:schemeClr val="bg1">
                    <a:lumMod val="50000"/>
                  </a:schemeClr>
                </a:solidFill>
                <a:latin typeface="微软雅黑" pitchFamily="34" charset="-122"/>
                <a:ea typeface="微软雅黑" pitchFamily="34" charset="-122"/>
              </a:rPr>
              <a:t>备份，在</a:t>
            </a:r>
            <a:r>
              <a:rPr lang="en-US" altLang="zh-CN" sz="1400" dirty="0" smtClean="0">
                <a:solidFill>
                  <a:schemeClr val="bg1">
                    <a:lumMod val="50000"/>
                  </a:schemeClr>
                </a:solidFill>
                <a:latin typeface="微软雅黑" pitchFamily="34" charset="-122"/>
                <a:ea typeface="微软雅黑" pitchFamily="34" charset="-122"/>
              </a:rPr>
              <a:t>N+1</a:t>
            </a:r>
            <a:r>
              <a:rPr lang="zh-CN" altLang="en-US" sz="1400" dirty="0" smtClean="0">
                <a:solidFill>
                  <a:schemeClr val="bg1">
                    <a:lumMod val="50000"/>
                  </a:schemeClr>
                </a:solidFill>
                <a:latin typeface="微软雅黑" pitchFamily="34" charset="-122"/>
                <a:ea typeface="微软雅黑" pitchFamily="34" charset="-122"/>
              </a:rPr>
              <a:t>备份模式下，多个主</a:t>
            </a:r>
            <a:r>
              <a:rPr lang="en-US" altLang="zh-CN" sz="1400" dirty="0" smtClean="0">
                <a:solidFill>
                  <a:schemeClr val="bg1">
                    <a:lumMod val="50000"/>
                  </a:schemeClr>
                </a:solidFill>
                <a:latin typeface="微软雅黑" pitchFamily="34" charset="-122"/>
                <a:ea typeface="微软雅黑" pitchFamily="34" charset="-122"/>
              </a:rPr>
              <a:t>AC</a:t>
            </a:r>
            <a:r>
              <a:rPr lang="zh-CN" altLang="en-US" sz="1400" dirty="0" smtClean="0">
                <a:solidFill>
                  <a:schemeClr val="bg1">
                    <a:lumMod val="50000"/>
                  </a:schemeClr>
                </a:solidFill>
                <a:latin typeface="微软雅黑" pitchFamily="34" charset="-122"/>
                <a:ea typeface="微软雅黑" pitchFamily="34" charset="-122"/>
              </a:rPr>
              <a:t>可以共用一个备</a:t>
            </a:r>
            <a:r>
              <a:rPr lang="en-US" altLang="zh-CN" sz="1400" dirty="0" smtClean="0">
                <a:solidFill>
                  <a:schemeClr val="bg1">
                    <a:lumMod val="50000"/>
                  </a:schemeClr>
                </a:solidFill>
                <a:latin typeface="微软雅黑" pitchFamily="34" charset="-122"/>
                <a:ea typeface="微软雅黑" pitchFamily="34" charset="-122"/>
              </a:rPr>
              <a:t>AC</a:t>
            </a:r>
            <a:r>
              <a:rPr lang="zh-CN" altLang="en-US" sz="1400" dirty="0" smtClean="0">
                <a:solidFill>
                  <a:schemeClr val="bg1">
                    <a:lumMod val="50000"/>
                  </a:schemeClr>
                </a:solidFill>
                <a:latin typeface="微软雅黑" pitchFamily="34" charset="-122"/>
                <a:ea typeface="微软雅黑" pitchFamily="34" charset="-122"/>
              </a:rPr>
              <a:t>，节约了用户成本</a:t>
            </a:r>
            <a:endParaRPr lang="en-US" altLang="zh-CN" sz="1400" dirty="0" smtClean="0">
              <a:solidFill>
                <a:schemeClr val="bg1">
                  <a:lumMod val="50000"/>
                </a:schemeClr>
              </a:solidFill>
              <a:latin typeface="微软雅黑" pitchFamily="34" charset="-122"/>
              <a:ea typeface="微软雅黑" pitchFamily="34" charset="-122"/>
            </a:endParaRPr>
          </a:p>
          <a:p>
            <a:pPr>
              <a:lnSpc>
                <a:spcPct val="120000"/>
              </a:lnSpc>
            </a:pPr>
            <a:r>
              <a:rPr lang="en-US" altLang="zh-CN" sz="1400" dirty="0" smtClean="0">
                <a:solidFill>
                  <a:schemeClr val="bg1">
                    <a:lumMod val="50000"/>
                  </a:schemeClr>
                </a:solidFill>
                <a:latin typeface="微软雅黑" pitchFamily="34" charset="-122"/>
                <a:ea typeface="微软雅黑" pitchFamily="34" charset="-122"/>
              </a:rPr>
              <a:t>8.</a:t>
            </a:r>
            <a:r>
              <a:rPr lang="zh-CN" altLang="en-US" sz="1400" dirty="0" smtClean="0">
                <a:solidFill>
                  <a:schemeClr val="bg1">
                    <a:lumMod val="50000"/>
                  </a:schemeClr>
                </a:solidFill>
                <a:latin typeface="微软雅黑" pitchFamily="34" charset="-122"/>
                <a:ea typeface="微软雅黑" pitchFamily="34" charset="-122"/>
              </a:rPr>
              <a:t>系统安全</a:t>
            </a:r>
            <a:endParaRPr lang="en-US" altLang="zh-CN" sz="1400" dirty="0" smtClean="0">
              <a:solidFill>
                <a:schemeClr val="bg1">
                  <a:lumMod val="50000"/>
                </a:schemeClr>
              </a:solidFill>
              <a:latin typeface="微软雅黑" pitchFamily="34" charset="-122"/>
              <a:ea typeface="微软雅黑" pitchFamily="34" charset="-122"/>
            </a:endParaRPr>
          </a:p>
          <a:p>
            <a:pPr>
              <a:lnSpc>
                <a:spcPct val="120000"/>
              </a:lnSpc>
              <a:buFont typeface="Wingdings" pitchFamily="2" charset="2"/>
              <a:buChar char="ü"/>
            </a:pPr>
            <a:r>
              <a:rPr lang="zh-CN" altLang="en-US" sz="1400" dirty="0" smtClean="0">
                <a:solidFill>
                  <a:schemeClr val="bg1">
                    <a:lumMod val="50000"/>
                  </a:schemeClr>
                </a:solidFill>
                <a:latin typeface="微软雅黑" pitchFamily="34" charset="-122"/>
                <a:ea typeface="微软雅黑" pitchFamily="34" charset="-122"/>
              </a:rPr>
              <a:t>应用识别：利用业务感知技术，对报文中的第</a:t>
            </a:r>
            <a:r>
              <a:rPr lang="en-US" altLang="zh-CN" sz="1400" dirty="0" smtClean="0">
                <a:solidFill>
                  <a:schemeClr val="bg1">
                    <a:lumMod val="50000"/>
                  </a:schemeClr>
                </a:solidFill>
                <a:latin typeface="微软雅黑" pitchFamily="34" charset="-122"/>
                <a:ea typeface="微软雅黑" pitchFamily="34" charset="-122"/>
              </a:rPr>
              <a:t>4</a:t>
            </a:r>
            <a:r>
              <a:rPr lang="zh-CN" altLang="en-US" sz="1400" dirty="0" smtClean="0">
                <a:solidFill>
                  <a:schemeClr val="bg1">
                    <a:lumMod val="50000"/>
                  </a:schemeClr>
                </a:solidFill>
                <a:latin typeface="微软雅黑" pitchFamily="34" charset="-122"/>
                <a:ea typeface="微软雅黑" pitchFamily="34" charset="-122"/>
              </a:rPr>
              <a:t>～</a:t>
            </a:r>
            <a:r>
              <a:rPr lang="en-US" altLang="zh-CN" sz="1400" dirty="0" smtClean="0">
                <a:solidFill>
                  <a:schemeClr val="bg1">
                    <a:lumMod val="50000"/>
                  </a:schemeClr>
                </a:solidFill>
                <a:latin typeface="微软雅黑" pitchFamily="34" charset="-122"/>
                <a:ea typeface="微软雅黑" pitchFamily="34" charset="-122"/>
              </a:rPr>
              <a:t>7</a:t>
            </a:r>
            <a:r>
              <a:rPr lang="zh-CN" altLang="en-US" sz="1400" dirty="0" smtClean="0">
                <a:solidFill>
                  <a:schemeClr val="bg1">
                    <a:lumMod val="50000"/>
                  </a:schemeClr>
                </a:solidFill>
                <a:latin typeface="微软雅黑" pitchFamily="34" charset="-122"/>
                <a:ea typeface="微软雅黑" pitchFamily="34" charset="-122"/>
              </a:rPr>
              <a:t>层内容和一些动态协议</a:t>
            </a:r>
            <a:r>
              <a:rPr lang="en-US" altLang="zh-CN" sz="1400" dirty="0" smtClean="0">
                <a:solidFill>
                  <a:schemeClr val="bg1">
                    <a:lumMod val="50000"/>
                  </a:schemeClr>
                </a:solidFill>
                <a:latin typeface="微软雅黑" pitchFamily="34" charset="-122"/>
                <a:ea typeface="微软雅黑" pitchFamily="34" charset="-122"/>
              </a:rPr>
              <a:t>(</a:t>
            </a:r>
            <a:r>
              <a:rPr lang="zh-CN" altLang="en-US" sz="1400" dirty="0" smtClean="0">
                <a:solidFill>
                  <a:schemeClr val="bg1">
                    <a:lumMod val="50000"/>
                  </a:schemeClr>
                </a:solidFill>
                <a:latin typeface="微软雅黑" pitchFamily="34" charset="-122"/>
                <a:ea typeface="微软雅黑" pitchFamily="34" charset="-122"/>
              </a:rPr>
              <a:t>如</a:t>
            </a:r>
            <a:r>
              <a:rPr lang="en-US" altLang="zh-CN" sz="1400" dirty="0" smtClean="0">
                <a:solidFill>
                  <a:schemeClr val="bg1">
                    <a:lumMod val="50000"/>
                  </a:schemeClr>
                </a:solidFill>
                <a:latin typeface="微软雅黑" pitchFamily="34" charset="-122"/>
                <a:ea typeface="微软雅黑" pitchFamily="34" charset="-122"/>
              </a:rPr>
              <a:t>HTTP</a:t>
            </a:r>
            <a:r>
              <a:rPr lang="zh-CN" altLang="en-US" sz="1400" dirty="0" smtClean="0">
                <a:solidFill>
                  <a:schemeClr val="bg1">
                    <a:lumMod val="50000"/>
                  </a:schemeClr>
                </a:solidFill>
                <a:latin typeface="微软雅黑" pitchFamily="34" charset="-122"/>
                <a:ea typeface="微软雅黑" pitchFamily="34" charset="-122"/>
              </a:rPr>
              <a:t>、</a:t>
            </a:r>
            <a:r>
              <a:rPr lang="en-US" altLang="zh-CN" sz="1400" dirty="0" smtClean="0">
                <a:solidFill>
                  <a:schemeClr val="bg1">
                    <a:lumMod val="50000"/>
                  </a:schemeClr>
                </a:solidFill>
                <a:latin typeface="微软雅黑" pitchFamily="34" charset="-122"/>
                <a:ea typeface="微软雅黑" pitchFamily="34" charset="-122"/>
              </a:rPr>
              <a:t>RTP)</a:t>
            </a:r>
            <a:r>
              <a:rPr lang="zh-CN" altLang="en-US" sz="1400" dirty="0" smtClean="0">
                <a:solidFill>
                  <a:schemeClr val="bg1">
                    <a:lumMod val="50000"/>
                  </a:schemeClr>
                </a:solidFill>
                <a:latin typeface="微软雅黑" pitchFamily="34" charset="-122"/>
                <a:ea typeface="微软雅黑" pitchFamily="34" charset="-122"/>
              </a:rPr>
              <a:t>进行检测和识别，根据分类结果实施精细化</a:t>
            </a:r>
            <a:r>
              <a:rPr lang="en-US" altLang="zh-CN" sz="1400" dirty="0" err="1" smtClean="0">
                <a:solidFill>
                  <a:schemeClr val="bg1">
                    <a:lumMod val="50000"/>
                  </a:schemeClr>
                </a:solidFill>
                <a:latin typeface="微软雅黑" pitchFamily="34" charset="-122"/>
                <a:ea typeface="微软雅黑" pitchFamily="34" charset="-122"/>
              </a:rPr>
              <a:t>QoS</a:t>
            </a:r>
            <a:r>
              <a:rPr lang="zh-CN" altLang="en-US" sz="1400" dirty="0" smtClean="0">
                <a:solidFill>
                  <a:schemeClr val="bg1">
                    <a:lumMod val="50000"/>
                  </a:schemeClr>
                </a:solidFill>
                <a:latin typeface="微软雅黑" pitchFamily="34" charset="-122"/>
                <a:ea typeface="微软雅黑" pitchFamily="34" charset="-122"/>
              </a:rPr>
              <a:t>策略控制</a:t>
            </a:r>
          </a:p>
          <a:p>
            <a:pPr>
              <a:lnSpc>
                <a:spcPct val="120000"/>
              </a:lnSpc>
              <a:buFont typeface="Wingdings" pitchFamily="2" charset="2"/>
              <a:buChar char="ü"/>
            </a:pPr>
            <a:r>
              <a:rPr lang="en-US" altLang="zh-CN" sz="1400" dirty="0" smtClean="0">
                <a:solidFill>
                  <a:schemeClr val="bg1">
                    <a:lumMod val="50000"/>
                  </a:schemeClr>
                </a:solidFill>
                <a:latin typeface="微软雅黑" pitchFamily="34" charset="-122"/>
                <a:ea typeface="微软雅黑" pitchFamily="34" charset="-122"/>
              </a:rPr>
              <a:t>URL</a:t>
            </a:r>
            <a:r>
              <a:rPr lang="zh-CN" altLang="en-US" sz="1400" dirty="0" smtClean="0">
                <a:solidFill>
                  <a:schemeClr val="bg1">
                    <a:lumMod val="50000"/>
                  </a:schemeClr>
                </a:solidFill>
                <a:latin typeface="微软雅黑" pitchFamily="34" charset="-122"/>
                <a:ea typeface="微软雅黑" pitchFamily="34" charset="-122"/>
              </a:rPr>
              <a:t>过滤：对用户访问的</a:t>
            </a:r>
            <a:r>
              <a:rPr lang="en-US" altLang="zh-CN" sz="1400" dirty="0" smtClean="0">
                <a:solidFill>
                  <a:schemeClr val="bg1">
                    <a:lumMod val="50000"/>
                  </a:schemeClr>
                </a:solidFill>
                <a:latin typeface="微软雅黑" pitchFamily="34" charset="-122"/>
                <a:ea typeface="微软雅黑" pitchFamily="34" charset="-122"/>
              </a:rPr>
              <a:t>URL</a:t>
            </a:r>
            <a:r>
              <a:rPr lang="zh-CN" altLang="en-US" sz="1400" dirty="0" smtClean="0">
                <a:solidFill>
                  <a:schemeClr val="bg1">
                    <a:lumMod val="50000"/>
                  </a:schemeClr>
                </a:solidFill>
                <a:latin typeface="微软雅黑" pitchFamily="34" charset="-122"/>
                <a:ea typeface="微软雅黑" pitchFamily="34" charset="-122"/>
              </a:rPr>
              <a:t>进行控制，允许或禁止用户访问某些网页资源，达到规范上网行为的目的</a:t>
            </a:r>
          </a:p>
          <a:p>
            <a:pPr>
              <a:lnSpc>
                <a:spcPct val="120000"/>
              </a:lnSpc>
              <a:buFont typeface="Wingdings" pitchFamily="2" charset="2"/>
              <a:buChar char="ü"/>
            </a:pPr>
            <a:r>
              <a:rPr lang="zh-CN" altLang="en-US" sz="1400" dirty="0" smtClean="0">
                <a:solidFill>
                  <a:schemeClr val="bg1">
                    <a:lumMod val="50000"/>
                  </a:schemeClr>
                </a:solidFill>
                <a:latin typeface="微软雅黑" pitchFamily="34" charset="-122"/>
                <a:ea typeface="微软雅黑" pitchFamily="34" charset="-122"/>
              </a:rPr>
              <a:t>反病毒：反病毒功能凭借庞大且不断更新的病毒特征库有效地保护网络安全，防止病毒文件侵害系统数据</a:t>
            </a:r>
          </a:p>
          <a:p>
            <a:pPr>
              <a:lnSpc>
                <a:spcPct val="120000"/>
              </a:lnSpc>
              <a:buFont typeface="Wingdings" pitchFamily="2" charset="2"/>
              <a:buChar char="ü"/>
            </a:pPr>
            <a:r>
              <a:rPr lang="zh-CN" altLang="en-US" sz="1400" dirty="0" smtClean="0">
                <a:solidFill>
                  <a:schemeClr val="bg1">
                    <a:lumMod val="50000"/>
                  </a:schemeClr>
                </a:solidFill>
                <a:latin typeface="微软雅黑" pitchFamily="34" charset="-122"/>
                <a:ea typeface="微软雅黑" pitchFamily="34" charset="-122"/>
              </a:rPr>
              <a:t>入侵防御：通过分析网络流量，检测入侵（包括缓冲区溢出攻击、木马、蠕虫等），并通过一定的响应方式，实时地中止入侵行为，保护企业信息系统和网络架构免受侵害</a:t>
            </a:r>
          </a:p>
        </p:txBody>
      </p:sp>
      <p:sp>
        <p:nvSpPr>
          <p:cNvPr id="24" name="等腰三角形 23"/>
          <p:cNvSpPr/>
          <p:nvPr/>
        </p:nvSpPr>
        <p:spPr>
          <a:xfrm rot="5400000">
            <a:off x="8168719" y="1137018"/>
            <a:ext cx="309372" cy="266700"/>
          </a:xfrm>
          <a:prstGeom prst="triangle">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文本框 38"/>
          <p:cNvSpPr txBox="1"/>
          <p:nvPr/>
        </p:nvSpPr>
        <p:spPr>
          <a:xfrm>
            <a:off x="8503017" y="1098319"/>
            <a:ext cx="1562100" cy="338554"/>
          </a:xfrm>
          <a:prstGeom prst="rect">
            <a:avLst/>
          </a:prstGeom>
          <a:noFill/>
        </p:spPr>
        <p:txBody>
          <a:bodyPr wrap="square" rtlCol="0">
            <a:spAutoFit/>
          </a:bodyPr>
          <a:lstStyle/>
          <a:p>
            <a:r>
              <a:rPr lang="zh-CN" altLang="en-US" sz="1600" b="1" dirty="0" smtClean="0">
                <a:solidFill>
                  <a:srgbClr val="036EB8"/>
                </a:solidFill>
                <a:latin typeface="微软雅黑" panose="020B0503020204020204" pitchFamily="34" charset="-122"/>
                <a:ea typeface="微软雅黑" panose="020B0503020204020204" pitchFamily="34" charset="-122"/>
              </a:rPr>
              <a:t>性能参数</a:t>
            </a:r>
            <a:endParaRPr lang="en-US" sz="1600" b="1" dirty="0">
              <a:solidFill>
                <a:srgbClr val="036EB8"/>
              </a:solidFill>
              <a:latin typeface="微软雅黑" panose="020B0503020204020204" pitchFamily="34" charset="-122"/>
              <a:ea typeface="微软雅黑" panose="020B0503020204020204" pitchFamily="34" charset="-122"/>
            </a:endParaRPr>
          </a:p>
        </p:txBody>
      </p:sp>
      <p:graphicFrame>
        <p:nvGraphicFramePr>
          <p:cNvPr id="26" name="表格 25"/>
          <p:cNvGraphicFramePr>
            <a:graphicFrameLocks noGrp="1"/>
          </p:cNvGraphicFramePr>
          <p:nvPr>
            <p:extLst>
              <p:ext uri="{D42A27DB-BD31-4B8C-83A1-F6EECF244321}">
                <p14:modId xmlns="" xmlns:p14="http://schemas.microsoft.com/office/powerpoint/2010/main" val="3678155791"/>
              </p:ext>
            </p:extLst>
          </p:nvPr>
        </p:nvGraphicFramePr>
        <p:xfrm>
          <a:off x="8230999" y="1579825"/>
          <a:ext cx="6048307" cy="6714696"/>
        </p:xfrm>
        <a:graphic>
          <a:graphicData uri="http://schemas.openxmlformats.org/drawingml/2006/table">
            <a:tbl>
              <a:tblPr firstRow="1" bandRow="1">
                <a:tableStyleId>{073A0DAA-6AF3-43AB-8588-CEC1D06C72B9}</a:tableStyleId>
              </a:tblPr>
              <a:tblGrid>
                <a:gridCol w="1563526"/>
                <a:gridCol w="4484781"/>
              </a:tblGrid>
              <a:tr h="386928">
                <a:tc>
                  <a:txBody>
                    <a:bodyPr/>
                    <a:lstStyle/>
                    <a:p>
                      <a:pPr algn="ctr">
                        <a:lnSpc>
                          <a:spcPct val="150000"/>
                        </a:lnSpc>
                      </a:pPr>
                      <a:r>
                        <a:rPr lang="zh-CN" altLang="en-US" sz="1200" dirty="0" smtClean="0">
                          <a:latin typeface="微软雅黑" panose="020B0503020204020204" pitchFamily="34" charset="-122"/>
                          <a:ea typeface="微软雅黑" panose="020B0503020204020204" pitchFamily="34" charset="-122"/>
                        </a:rPr>
                        <a:t>参数</a:t>
                      </a:r>
                    </a:p>
                  </a:txBody>
                  <a:tcPr anchor="ctr">
                    <a:solidFill>
                      <a:srgbClr val="036EB8"/>
                    </a:solidFill>
                  </a:tcPr>
                </a:tc>
                <a:tc>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en-US" altLang="zh-CN" sz="1200" dirty="0" smtClean="0">
                          <a:latin typeface="微软雅黑" pitchFamily="34" charset="-122"/>
                          <a:ea typeface="微软雅黑" pitchFamily="34" charset="-122"/>
                        </a:rPr>
                        <a:t>AC6605</a:t>
                      </a:r>
                      <a:endParaRPr lang="en-US" altLang="zh-CN" sz="1200" kern="1200" dirty="0" smtClean="0">
                        <a:latin typeface="微软雅黑" pitchFamily="34" charset="-122"/>
                        <a:ea typeface="微软雅黑" pitchFamily="34" charset="-122"/>
                      </a:endParaRPr>
                    </a:p>
                  </a:txBody>
                  <a:tcPr anchor="ctr">
                    <a:solidFill>
                      <a:srgbClr val="036EB8"/>
                    </a:solidFill>
                  </a:tcPr>
                </a:tc>
              </a:tr>
              <a:tr h="1058393">
                <a:tc>
                  <a:txBody>
                    <a:bodyPr/>
                    <a:lstStyle/>
                    <a:p>
                      <a:pPr marL="0" marR="0" indent="0" algn="ctr" defTabSz="1368034" rtl="0" eaLnBrk="1" fontAlgn="auto" latinLnBrk="0" hangingPunct="1">
                        <a:lnSpc>
                          <a:spcPct val="150000"/>
                        </a:lnSpc>
                        <a:spcBef>
                          <a:spcPts val="400"/>
                        </a:spcBef>
                        <a:spcAft>
                          <a:spcPts val="400"/>
                        </a:spcAft>
                        <a:buClrTx/>
                        <a:buSzTx/>
                        <a:buFontTx/>
                        <a:buNone/>
                        <a:tabLst/>
                        <a:defRPr/>
                      </a:pPr>
                      <a:r>
                        <a:rPr lang="zh-CN" altLang="en-US" sz="1200" kern="1200" baseline="0" dirty="0" smtClean="0">
                          <a:solidFill>
                            <a:schemeClr val="dk1"/>
                          </a:solidFill>
                          <a:latin typeface="微软雅黑" pitchFamily="34" charset="-122"/>
                          <a:ea typeface="微软雅黑" pitchFamily="34" charset="-122"/>
                          <a:cs typeface="+mn-cs"/>
                        </a:rPr>
                        <a:t>物理参数</a:t>
                      </a:r>
                    </a:p>
                  </a:txBody>
                  <a:tcPr marL="68580" marR="68580" marT="0" marB="0" anchor="ctr"/>
                </a:tc>
                <a:tc>
                  <a:txBody>
                    <a:bodyPr/>
                    <a:lstStyle/>
                    <a:p>
                      <a:pPr algn="l"/>
                      <a:r>
                        <a:rPr lang="zh-CN" altLang="en-US" sz="1200" kern="1200" baseline="0" dirty="0" smtClean="0">
                          <a:solidFill>
                            <a:schemeClr val="dk1"/>
                          </a:solidFill>
                          <a:latin typeface="微软雅黑" pitchFamily="34" charset="-122"/>
                          <a:ea typeface="微软雅黑" pitchFamily="34" charset="-122"/>
                          <a:cs typeface="+mn-cs"/>
                        </a:rPr>
                        <a:t>体积 </a:t>
                      </a:r>
                      <a:r>
                        <a:rPr lang="en-US" altLang="zh-CN" sz="1200" kern="1200" baseline="0" dirty="0" smtClean="0">
                          <a:solidFill>
                            <a:schemeClr val="dk1"/>
                          </a:solidFill>
                          <a:latin typeface="微软雅黑" pitchFamily="34" charset="-122"/>
                          <a:ea typeface="微软雅黑" pitchFamily="34" charset="-122"/>
                          <a:cs typeface="+mn-cs"/>
                        </a:rPr>
                        <a:t>(</a:t>
                      </a:r>
                      <a:r>
                        <a:rPr lang="zh-CN" altLang="en-US" sz="1200" kern="1200" baseline="0" dirty="0" smtClean="0">
                          <a:solidFill>
                            <a:schemeClr val="dk1"/>
                          </a:solidFill>
                          <a:latin typeface="微软雅黑" pitchFamily="34" charset="-122"/>
                          <a:ea typeface="微软雅黑" pitchFamily="34" charset="-122"/>
                          <a:cs typeface="+mn-cs"/>
                        </a:rPr>
                        <a:t>长</a:t>
                      </a:r>
                      <a:r>
                        <a:rPr lang="en-US" altLang="zh-CN" sz="1200" kern="1200" baseline="0" dirty="0" smtClean="0">
                          <a:solidFill>
                            <a:schemeClr val="dk1"/>
                          </a:solidFill>
                          <a:latin typeface="微软雅黑" pitchFamily="34" charset="-122"/>
                          <a:ea typeface="微软雅黑" pitchFamily="34" charset="-122"/>
                          <a:cs typeface="+mn-cs"/>
                        </a:rPr>
                        <a:t>x</a:t>
                      </a:r>
                      <a:r>
                        <a:rPr lang="zh-CN" altLang="en-US" sz="1200" kern="1200" baseline="0" dirty="0" smtClean="0">
                          <a:solidFill>
                            <a:schemeClr val="dk1"/>
                          </a:solidFill>
                          <a:latin typeface="微软雅黑" pitchFamily="34" charset="-122"/>
                          <a:ea typeface="微软雅黑" pitchFamily="34" charset="-122"/>
                          <a:cs typeface="+mn-cs"/>
                        </a:rPr>
                        <a:t>宽</a:t>
                      </a:r>
                      <a:r>
                        <a:rPr lang="en-US" altLang="zh-CN" sz="1200" kern="1200" baseline="0" dirty="0" smtClean="0">
                          <a:solidFill>
                            <a:schemeClr val="dk1"/>
                          </a:solidFill>
                          <a:latin typeface="微软雅黑" pitchFamily="34" charset="-122"/>
                          <a:ea typeface="微软雅黑" pitchFamily="34" charset="-122"/>
                          <a:cs typeface="+mn-cs"/>
                        </a:rPr>
                        <a:t>x</a:t>
                      </a:r>
                      <a:r>
                        <a:rPr lang="zh-CN" altLang="en-US" sz="1200" kern="1200" baseline="0" dirty="0" smtClean="0">
                          <a:solidFill>
                            <a:schemeClr val="dk1"/>
                          </a:solidFill>
                          <a:latin typeface="微软雅黑" pitchFamily="34" charset="-122"/>
                          <a:ea typeface="微软雅黑" pitchFamily="34" charset="-122"/>
                          <a:cs typeface="+mn-cs"/>
                        </a:rPr>
                        <a:t>高</a:t>
                      </a:r>
                      <a:r>
                        <a:rPr lang="en-US" altLang="zh-CN" sz="1200" kern="1200" baseline="0" dirty="0" smtClean="0">
                          <a:solidFill>
                            <a:schemeClr val="dk1"/>
                          </a:solidFill>
                          <a:latin typeface="微软雅黑" pitchFamily="34" charset="-122"/>
                          <a:ea typeface="微软雅黑" pitchFamily="34" charset="-122"/>
                          <a:cs typeface="+mn-cs"/>
                        </a:rPr>
                        <a:t>): 442 x 420 x 43.6 mm</a:t>
                      </a:r>
                    </a:p>
                    <a:p>
                      <a:pPr algn="l"/>
                      <a:r>
                        <a:rPr lang="zh-CN" altLang="en-US" sz="1200" kern="1200" baseline="0" dirty="0" smtClean="0">
                          <a:solidFill>
                            <a:schemeClr val="dk1"/>
                          </a:solidFill>
                          <a:latin typeface="微软雅黑" pitchFamily="34" charset="-122"/>
                          <a:ea typeface="微软雅黑" pitchFamily="34" charset="-122"/>
                          <a:cs typeface="+mn-cs"/>
                        </a:rPr>
                        <a:t>重量</a:t>
                      </a:r>
                      <a:r>
                        <a:rPr lang="en-US" altLang="zh-CN" sz="1200" kern="1200" baseline="0" dirty="0" smtClean="0">
                          <a:solidFill>
                            <a:schemeClr val="dk1"/>
                          </a:solidFill>
                          <a:latin typeface="微软雅黑" pitchFamily="34" charset="-122"/>
                          <a:ea typeface="微软雅黑" pitchFamily="34" charset="-122"/>
                          <a:cs typeface="+mn-cs"/>
                        </a:rPr>
                        <a:t>: 5.48Kg</a:t>
                      </a:r>
                    </a:p>
                    <a:p>
                      <a:pPr algn="l"/>
                      <a:r>
                        <a:rPr lang="zh-CN" altLang="en-US" sz="1200" kern="1200" baseline="0" dirty="0" smtClean="0">
                          <a:solidFill>
                            <a:schemeClr val="dk1"/>
                          </a:solidFill>
                          <a:latin typeface="微软雅黑" pitchFamily="34" charset="-122"/>
                          <a:ea typeface="微软雅黑" pitchFamily="34" charset="-122"/>
                          <a:cs typeface="+mn-cs"/>
                        </a:rPr>
                        <a:t>温度</a:t>
                      </a:r>
                      <a:r>
                        <a:rPr lang="en-US" altLang="zh-CN" sz="1200" kern="1200" baseline="0" dirty="0" smtClean="0">
                          <a:solidFill>
                            <a:schemeClr val="dk1"/>
                          </a:solidFill>
                          <a:latin typeface="微软雅黑" pitchFamily="34" charset="-122"/>
                          <a:ea typeface="微软雅黑" pitchFamily="34" charset="-122"/>
                          <a:cs typeface="+mn-cs"/>
                        </a:rPr>
                        <a:t>: </a:t>
                      </a:r>
                      <a:r>
                        <a:rPr lang="zh-CN" altLang="en-US" sz="1200" kern="1200" baseline="0" dirty="0" smtClean="0">
                          <a:solidFill>
                            <a:schemeClr val="dk1"/>
                          </a:solidFill>
                          <a:latin typeface="微软雅黑" pitchFamily="34" charset="-122"/>
                          <a:ea typeface="微软雅黑" pitchFamily="34" charset="-122"/>
                          <a:cs typeface="+mn-cs"/>
                        </a:rPr>
                        <a:t>工作温度</a:t>
                      </a:r>
                      <a:r>
                        <a:rPr lang="en-US" altLang="zh-CN" sz="1200" kern="1200" baseline="0" dirty="0" smtClean="0">
                          <a:solidFill>
                            <a:schemeClr val="dk1"/>
                          </a:solidFill>
                          <a:latin typeface="微软雅黑" pitchFamily="34" charset="-122"/>
                          <a:ea typeface="微软雅黑" pitchFamily="34" charset="-122"/>
                          <a:cs typeface="+mn-cs"/>
                        </a:rPr>
                        <a:t>: -5</a:t>
                      </a:r>
                      <a:r>
                        <a:rPr lang="zh-CN" altLang="en-US" sz="1200" kern="1200" baseline="0" dirty="0" smtClean="0">
                          <a:solidFill>
                            <a:schemeClr val="dk1"/>
                          </a:solidFill>
                          <a:latin typeface="微软雅黑" pitchFamily="34" charset="-122"/>
                          <a:ea typeface="微软雅黑" pitchFamily="34" charset="-122"/>
                          <a:cs typeface="+mn-cs"/>
                        </a:rPr>
                        <a:t>～</a:t>
                      </a:r>
                      <a:r>
                        <a:rPr lang="en-US" altLang="zh-CN" sz="1200" kern="1200" baseline="0" dirty="0" smtClean="0">
                          <a:solidFill>
                            <a:schemeClr val="dk1"/>
                          </a:solidFill>
                          <a:latin typeface="微软雅黑" pitchFamily="34" charset="-122"/>
                          <a:ea typeface="微软雅黑" pitchFamily="34" charset="-122"/>
                          <a:cs typeface="+mn-cs"/>
                        </a:rPr>
                        <a:t>50°C; </a:t>
                      </a:r>
                      <a:r>
                        <a:rPr lang="zh-CN" altLang="en-US" sz="1200" kern="1200" baseline="0" dirty="0" smtClean="0">
                          <a:solidFill>
                            <a:schemeClr val="dk1"/>
                          </a:solidFill>
                          <a:latin typeface="微软雅黑" pitchFamily="34" charset="-122"/>
                          <a:ea typeface="微软雅黑" pitchFamily="34" charset="-122"/>
                          <a:cs typeface="+mn-cs"/>
                        </a:rPr>
                        <a:t>存储温度</a:t>
                      </a:r>
                      <a:r>
                        <a:rPr lang="en-US" altLang="zh-CN" sz="1200" kern="1200" baseline="0" dirty="0" smtClean="0">
                          <a:solidFill>
                            <a:schemeClr val="dk1"/>
                          </a:solidFill>
                          <a:latin typeface="微软雅黑" pitchFamily="34" charset="-122"/>
                          <a:ea typeface="微软雅黑" pitchFamily="34" charset="-122"/>
                          <a:cs typeface="+mn-cs"/>
                        </a:rPr>
                        <a:t>: –40</a:t>
                      </a:r>
                      <a:r>
                        <a:rPr lang="zh-CN" altLang="en-US" sz="1200" kern="1200" baseline="0" dirty="0" smtClean="0">
                          <a:solidFill>
                            <a:schemeClr val="dk1"/>
                          </a:solidFill>
                          <a:latin typeface="微软雅黑" pitchFamily="34" charset="-122"/>
                          <a:ea typeface="微软雅黑" pitchFamily="34" charset="-122"/>
                          <a:cs typeface="+mn-cs"/>
                        </a:rPr>
                        <a:t>～</a:t>
                      </a:r>
                      <a:r>
                        <a:rPr lang="en-US" altLang="zh-CN" sz="1200" kern="1200" baseline="0" dirty="0" smtClean="0">
                          <a:solidFill>
                            <a:schemeClr val="dk1"/>
                          </a:solidFill>
                          <a:latin typeface="微软雅黑" pitchFamily="34" charset="-122"/>
                          <a:ea typeface="微软雅黑" pitchFamily="34" charset="-122"/>
                          <a:cs typeface="+mn-cs"/>
                        </a:rPr>
                        <a:t>70°C</a:t>
                      </a:r>
                    </a:p>
                    <a:p>
                      <a:pPr algn="l"/>
                      <a:r>
                        <a:rPr lang="zh-CN" altLang="en-US" sz="1200" kern="1200" baseline="0" dirty="0" smtClean="0">
                          <a:solidFill>
                            <a:schemeClr val="dk1"/>
                          </a:solidFill>
                          <a:latin typeface="微软雅黑" pitchFamily="34" charset="-122"/>
                          <a:ea typeface="微软雅黑" pitchFamily="34" charset="-122"/>
                          <a:cs typeface="+mn-cs"/>
                        </a:rPr>
                        <a:t>工作湿度</a:t>
                      </a:r>
                      <a:r>
                        <a:rPr lang="en-US" altLang="zh-CN" sz="1200" kern="1200" baseline="0" dirty="0" smtClean="0">
                          <a:solidFill>
                            <a:schemeClr val="dk1"/>
                          </a:solidFill>
                          <a:latin typeface="微软雅黑" pitchFamily="34" charset="-122"/>
                          <a:ea typeface="微软雅黑" pitchFamily="34" charset="-122"/>
                          <a:cs typeface="+mn-cs"/>
                        </a:rPr>
                        <a:t>: 5%</a:t>
                      </a:r>
                      <a:r>
                        <a:rPr lang="zh-CN" altLang="en-US" sz="1200" kern="1200" baseline="0" dirty="0" smtClean="0">
                          <a:solidFill>
                            <a:schemeClr val="dk1"/>
                          </a:solidFill>
                          <a:latin typeface="微软雅黑" pitchFamily="34" charset="-122"/>
                          <a:ea typeface="微软雅黑" pitchFamily="34" charset="-122"/>
                          <a:cs typeface="+mn-cs"/>
                        </a:rPr>
                        <a:t>～</a:t>
                      </a:r>
                      <a:r>
                        <a:rPr lang="en-US" altLang="zh-CN" sz="1200" kern="1200" baseline="0" dirty="0" smtClean="0">
                          <a:solidFill>
                            <a:schemeClr val="dk1"/>
                          </a:solidFill>
                          <a:latin typeface="微软雅黑" pitchFamily="34" charset="-122"/>
                          <a:ea typeface="微软雅黑" pitchFamily="34" charset="-122"/>
                          <a:cs typeface="+mn-cs"/>
                        </a:rPr>
                        <a:t>95%,</a:t>
                      </a:r>
                    </a:p>
                    <a:p>
                      <a:pPr algn="l"/>
                      <a:r>
                        <a:rPr lang="zh-CN" altLang="en-US" sz="1200" kern="1200" baseline="0" dirty="0" smtClean="0">
                          <a:solidFill>
                            <a:schemeClr val="dk1"/>
                          </a:solidFill>
                          <a:latin typeface="微软雅黑" pitchFamily="34" charset="-122"/>
                          <a:ea typeface="微软雅黑" pitchFamily="34" charset="-122"/>
                          <a:cs typeface="+mn-cs"/>
                        </a:rPr>
                        <a:t>输入电压</a:t>
                      </a:r>
                      <a:r>
                        <a:rPr lang="en-US" altLang="zh-CN" sz="1200" kern="1200" baseline="0" dirty="0" smtClean="0">
                          <a:solidFill>
                            <a:schemeClr val="dk1"/>
                          </a:solidFill>
                          <a:latin typeface="微软雅黑" pitchFamily="34" charset="-122"/>
                          <a:ea typeface="微软雅黑" pitchFamily="34" charset="-122"/>
                          <a:cs typeface="+mn-cs"/>
                        </a:rPr>
                        <a:t>: 100</a:t>
                      </a:r>
                      <a:r>
                        <a:rPr lang="zh-CN" altLang="en-US" sz="1200" kern="1200" baseline="0" dirty="0" smtClean="0">
                          <a:solidFill>
                            <a:schemeClr val="dk1"/>
                          </a:solidFill>
                          <a:latin typeface="微软雅黑" pitchFamily="34" charset="-122"/>
                          <a:ea typeface="微软雅黑" pitchFamily="34" charset="-122"/>
                          <a:cs typeface="+mn-cs"/>
                        </a:rPr>
                        <a:t>～</a:t>
                      </a:r>
                      <a:r>
                        <a:rPr lang="en-US" altLang="zh-CN" sz="1200" kern="1200" baseline="0" dirty="0" smtClean="0">
                          <a:solidFill>
                            <a:schemeClr val="dk1"/>
                          </a:solidFill>
                          <a:latin typeface="微软雅黑" pitchFamily="34" charset="-122"/>
                          <a:ea typeface="微软雅黑" pitchFamily="34" charset="-122"/>
                          <a:cs typeface="+mn-cs"/>
                        </a:rPr>
                        <a:t>240 VAC; 50/60 Hz; -48V DC</a:t>
                      </a:r>
                      <a:r>
                        <a:rPr lang="zh-CN" altLang="en-US" sz="1200" kern="1200" baseline="0" dirty="0" smtClean="0">
                          <a:solidFill>
                            <a:schemeClr val="dk1"/>
                          </a:solidFill>
                          <a:latin typeface="微软雅黑" pitchFamily="34" charset="-122"/>
                          <a:ea typeface="微软雅黑" pitchFamily="34" charset="-122"/>
                          <a:cs typeface="+mn-cs"/>
                        </a:rPr>
                        <a:t>～</a:t>
                      </a:r>
                      <a:r>
                        <a:rPr lang="en-US" altLang="zh-CN" sz="1200" kern="1200" baseline="0" dirty="0" smtClean="0">
                          <a:solidFill>
                            <a:schemeClr val="dk1"/>
                          </a:solidFill>
                          <a:latin typeface="微软雅黑" pitchFamily="34" charset="-122"/>
                          <a:ea typeface="微软雅黑" pitchFamily="34" charset="-122"/>
                          <a:cs typeface="+mn-cs"/>
                        </a:rPr>
                        <a:t>-60V DC</a:t>
                      </a:r>
                    </a:p>
                    <a:p>
                      <a:pPr algn="l"/>
                      <a:r>
                        <a:rPr lang="zh-CN" altLang="en-US" sz="1200" kern="1200" baseline="0" dirty="0" smtClean="0">
                          <a:solidFill>
                            <a:schemeClr val="dk1"/>
                          </a:solidFill>
                          <a:latin typeface="微软雅黑" pitchFamily="34" charset="-122"/>
                          <a:ea typeface="微软雅黑" pitchFamily="34" charset="-122"/>
                          <a:cs typeface="+mn-cs"/>
                        </a:rPr>
                        <a:t>最大功耗</a:t>
                      </a:r>
                      <a:r>
                        <a:rPr lang="en-US" altLang="zh-CN" sz="1200" kern="1200" baseline="0" dirty="0" smtClean="0">
                          <a:solidFill>
                            <a:schemeClr val="dk1"/>
                          </a:solidFill>
                          <a:latin typeface="微软雅黑" pitchFamily="34" charset="-122"/>
                          <a:ea typeface="微软雅黑" pitchFamily="34" charset="-122"/>
                          <a:cs typeface="+mn-cs"/>
                        </a:rPr>
                        <a:t>: 85W</a:t>
                      </a:r>
                    </a:p>
                  </a:txBody>
                  <a:tcPr marL="68580" marR="68580" marT="0" marB="0" anchor="ctr"/>
                </a:tc>
              </a:tr>
              <a:tr h="448621">
                <a:tc>
                  <a:txBody>
                    <a:bodyPr/>
                    <a:lstStyle/>
                    <a:p>
                      <a:pPr algn="ctr">
                        <a:lnSpc>
                          <a:spcPct val="150000"/>
                        </a:lnSpc>
                        <a:spcBef>
                          <a:spcPts val="400"/>
                        </a:spcBef>
                        <a:spcAft>
                          <a:spcPts val="400"/>
                        </a:spcAft>
                      </a:pPr>
                      <a:r>
                        <a:rPr lang="zh-CN" altLang="en-US" sz="1200" dirty="0" smtClean="0">
                          <a:latin typeface="微软雅黑" panose="020B0503020204020204" pitchFamily="34" charset="-122"/>
                          <a:ea typeface="微软雅黑" panose="020B0503020204020204" pitchFamily="34" charset="-122"/>
                        </a:rPr>
                        <a:t>接口类型</a:t>
                      </a:r>
                      <a:endParaRPr lang="zh-CN" sz="1200" dirty="0">
                        <a:latin typeface="微软雅黑" panose="020B0503020204020204" pitchFamily="34" charset="-122"/>
                        <a:ea typeface="微软雅黑" panose="020B0503020204020204" pitchFamily="34" charset="-122"/>
                      </a:endParaRPr>
                    </a:p>
                  </a:txBody>
                  <a:tcPr marL="68580" marR="68580" marT="0" marB="0" anchor="ctr"/>
                </a:tc>
                <a:tc>
                  <a:txBody>
                    <a:bodyPr/>
                    <a:lstStyle/>
                    <a:p>
                      <a:pPr marL="0" algn="l" defTabSz="1368034" rtl="0" eaLnBrk="1" latinLnBrk="0" hangingPunct="1"/>
                      <a:r>
                        <a:rPr lang="en-US" altLang="zh-CN" sz="1200" kern="1200" baseline="0" dirty="0" smtClean="0">
                          <a:solidFill>
                            <a:schemeClr val="dk1"/>
                          </a:solidFill>
                          <a:latin typeface="微软雅黑" pitchFamily="34" charset="-122"/>
                          <a:ea typeface="微软雅黑" pitchFamily="34" charset="-122"/>
                          <a:cs typeface="+mn-cs"/>
                        </a:rPr>
                        <a:t>20*GE</a:t>
                      </a:r>
                      <a:r>
                        <a:rPr lang="zh-CN" altLang="en-US" sz="1200" kern="1200" baseline="0" dirty="0" smtClean="0">
                          <a:solidFill>
                            <a:schemeClr val="dk1"/>
                          </a:solidFill>
                          <a:latin typeface="微软雅黑" pitchFamily="34" charset="-122"/>
                          <a:ea typeface="微软雅黑" pitchFamily="34" charset="-122"/>
                          <a:cs typeface="+mn-cs"/>
                        </a:rPr>
                        <a:t>电口</a:t>
                      </a:r>
                      <a:r>
                        <a:rPr lang="en-US" altLang="zh-CN" sz="1200" kern="1200" baseline="0" dirty="0" smtClean="0">
                          <a:solidFill>
                            <a:schemeClr val="dk1"/>
                          </a:solidFill>
                          <a:latin typeface="微软雅黑" pitchFamily="34" charset="-122"/>
                          <a:ea typeface="微软雅黑" pitchFamily="34" charset="-122"/>
                          <a:cs typeface="+mn-cs"/>
                        </a:rPr>
                        <a:t>+4*Combo+2*10GE, 24 </a:t>
                      </a:r>
                      <a:r>
                        <a:rPr lang="en-US" altLang="zh-CN" sz="1200" kern="1200" baseline="0" dirty="0" err="1" smtClean="0">
                          <a:solidFill>
                            <a:schemeClr val="dk1"/>
                          </a:solidFill>
                          <a:latin typeface="微软雅黑" pitchFamily="34" charset="-122"/>
                          <a:ea typeface="微软雅黑" pitchFamily="34" charset="-122"/>
                          <a:cs typeface="+mn-cs"/>
                        </a:rPr>
                        <a:t>PoE</a:t>
                      </a:r>
                      <a:r>
                        <a:rPr lang="zh-CN" altLang="en-US" sz="1200" kern="1200" baseline="0" dirty="0" smtClean="0">
                          <a:solidFill>
                            <a:schemeClr val="dk1"/>
                          </a:solidFill>
                          <a:latin typeface="微软雅黑" pitchFamily="34" charset="-122"/>
                          <a:ea typeface="微软雅黑" pitchFamily="34" charset="-122"/>
                          <a:cs typeface="+mn-cs"/>
                        </a:rPr>
                        <a:t>满供</a:t>
                      </a:r>
                    </a:p>
                    <a:p>
                      <a:pPr marL="0" algn="l" defTabSz="1368034" rtl="0" eaLnBrk="1" latinLnBrk="0" hangingPunct="1"/>
                      <a:r>
                        <a:rPr lang="en-US" altLang="zh-CN" sz="1200" kern="1200" baseline="0" dirty="0" smtClean="0">
                          <a:solidFill>
                            <a:schemeClr val="dk1"/>
                          </a:solidFill>
                          <a:latin typeface="微软雅黑" pitchFamily="34" charset="-122"/>
                          <a:ea typeface="微软雅黑" pitchFamily="34" charset="-122"/>
                          <a:cs typeface="+mn-cs"/>
                        </a:rPr>
                        <a:t>1</a:t>
                      </a:r>
                      <a:r>
                        <a:rPr lang="zh-CN" altLang="en-US" sz="1200" kern="1200" baseline="0" dirty="0" smtClean="0">
                          <a:solidFill>
                            <a:schemeClr val="dk1"/>
                          </a:solidFill>
                          <a:latin typeface="微软雅黑" pitchFamily="34" charset="-122"/>
                          <a:ea typeface="微软雅黑" pitchFamily="34" charset="-122"/>
                          <a:cs typeface="+mn-cs"/>
                        </a:rPr>
                        <a:t>个</a:t>
                      </a:r>
                      <a:r>
                        <a:rPr lang="en-US" altLang="zh-CN" sz="1200" kern="1200" baseline="0" dirty="0" smtClean="0">
                          <a:solidFill>
                            <a:schemeClr val="dk1"/>
                          </a:solidFill>
                          <a:latin typeface="微软雅黑" pitchFamily="34" charset="-122"/>
                          <a:ea typeface="微软雅黑" pitchFamily="34" charset="-122"/>
                          <a:cs typeface="+mn-cs"/>
                        </a:rPr>
                        <a:t>RJ-45</a:t>
                      </a:r>
                      <a:r>
                        <a:rPr lang="zh-CN" altLang="en-US" sz="1200" kern="1200" baseline="0" dirty="0" smtClean="0">
                          <a:solidFill>
                            <a:schemeClr val="dk1"/>
                          </a:solidFill>
                          <a:latin typeface="微软雅黑" pitchFamily="34" charset="-122"/>
                          <a:ea typeface="微软雅黑" pitchFamily="34" charset="-122"/>
                          <a:cs typeface="+mn-cs"/>
                        </a:rPr>
                        <a:t>维护串口，</a:t>
                      </a:r>
                      <a:r>
                        <a:rPr lang="en-US" altLang="zh-CN" sz="1200" kern="1200" baseline="0" dirty="0" smtClean="0">
                          <a:solidFill>
                            <a:schemeClr val="dk1"/>
                          </a:solidFill>
                          <a:latin typeface="微软雅黑" pitchFamily="34" charset="-122"/>
                          <a:ea typeface="微软雅黑" pitchFamily="34" charset="-122"/>
                          <a:cs typeface="+mn-cs"/>
                        </a:rPr>
                        <a:t>1</a:t>
                      </a:r>
                      <a:r>
                        <a:rPr lang="zh-CN" altLang="en-US" sz="1200" kern="1200" baseline="0" dirty="0" smtClean="0">
                          <a:solidFill>
                            <a:schemeClr val="dk1"/>
                          </a:solidFill>
                          <a:latin typeface="微软雅黑" pitchFamily="34" charset="-122"/>
                          <a:ea typeface="微软雅黑" pitchFamily="34" charset="-122"/>
                          <a:cs typeface="+mn-cs"/>
                        </a:rPr>
                        <a:t>个</a:t>
                      </a:r>
                      <a:r>
                        <a:rPr lang="en-US" altLang="zh-CN" sz="1200" kern="1200" baseline="0" dirty="0" smtClean="0">
                          <a:solidFill>
                            <a:schemeClr val="dk1"/>
                          </a:solidFill>
                          <a:latin typeface="微软雅黑" pitchFamily="34" charset="-122"/>
                          <a:ea typeface="微软雅黑" pitchFamily="34" charset="-122"/>
                          <a:cs typeface="+mn-cs"/>
                        </a:rPr>
                        <a:t>RJ-45</a:t>
                      </a:r>
                      <a:r>
                        <a:rPr lang="zh-CN" altLang="en-US" sz="1200" kern="1200" baseline="0" dirty="0" smtClean="0">
                          <a:solidFill>
                            <a:schemeClr val="dk1"/>
                          </a:solidFill>
                          <a:latin typeface="微软雅黑" pitchFamily="34" charset="-122"/>
                          <a:ea typeface="微软雅黑" pitchFamily="34" charset="-122"/>
                          <a:cs typeface="+mn-cs"/>
                        </a:rPr>
                        <a:t>维护网口，</a:t>
                      </a:r>
                      <a:r>
                        <a:rPr lang="en-US" altLang="zh-CN" sz="1200" kern="1200" baseline="0" dirty="0" smtClean="0">
                          <a:solidFill>
                            <a:schemeClr val="dk1"/>
                          </a:solidFill>
                          <a:latin typeface="微软雅黑" pitchFamily="34" charset="-122"/>
                          <a:ea typeface="微软雅黑" pitchFamily="34" charset="-122"/>
                          <a:cs typeface="+mn-cs"/>
                        </a:rPr>
                        <a:t>1</a:t>
                      </a:r>
                      <a:r>
                        <a:rPr lang="zh-CN" altLang="en-US" sz="1200" kern="1200" baseline="0" dirty="0" smtClean="0">
                          <a:solidFill>
                            <a:schemeClr val="dk1"/>
                          </a:solidFill>
                          <a:latin typeface="微软雅黑" pitchFamily="34" charset="-122"/>
                          <a:ea typeface="微软雅黑" pitchFamily="34" charset="-122"/>
                          <a:cs typeface="+mn-cs"/>
                        </a:rPr>
                        <a:t>个</a:t>
                      </a:r>
                      <a:r>
                        <a:rPr lang="en-US" altLang="zh-CN" sz="1200" kern="1200" baseline="0" dirty="0" smtClean="0">
                          <a:solidFill>
                            <a:schemeClr val="dk1"/>
                          </a:solidFill>
                          <a:latin typeface="微软雅黑" pitchFamily="34" charset="-122"/>
                          <a:ea typeface="微软雅黑" pitchFamily="34" charset="-122"/>
                          <a:cs typeface="+mn-cs"/>
                        </a:rPr>
                        <a:t>mini USB</a:t>
                      </a:r>
                      <a:r>
                        <a:rPr lang="zh-CN" altLang="en-US" sz="1200" kern="1200" baseline="0" dirty="0" smtClean="0">
                          <a:solidFill>
                            <a:schemeClr val="dk1"/>
                          </a:solidFill>
                          <a:latin typeface="微软雅黑" pitchFamily="34" charset="-122"/>
                          <a:ea typeface="微软雅黑" pitchFamily="34" charset="-122"/>
                          <a:cs typeface="+mn-cs"/>
                        </a:rPr>
                        <a:t>维护串口</a:t>
                      </a:r>
                    </a:p>
                  </a:txBody>
                  <a:tcPr marL="68580" marR="68580" marT="0" marB="0" anchor="ctr"/>
                </a:tc>
              </a:tr>
              <a:tr h="366563">
                <a:tc>
                  <a:txBody>
                    <a:bodyPr/>
                    <a:lstStyle/>
                    <a:p>
                      <a:pPr algn="ctr">
                        <a:lnSpc>
                          <a:spcPct val="150000"/>
                        </a:lnSpc>
                        <a:spcBef>
                          <a:spcPts val="400"/>
                        </a:spcBef>
                        <a:spcAft>
                          <a:spcPts val="400"/>
                        </a:spcAft>
                      </a:pPr>
                      <a:r>
                        <a:rPr lang="zh-CN" altLang="en-US" sz="1200" dirty="0" smtClean="0">
                          <a:latin typeface="微软雅黑" panose="020B0503020204020204" pitchFamily="34" charset="-122"/>
                          <a:ea typeface="微软雅黑" panose="020B0503020204020204" pitchFamily="34" charset="-122"/>
                        </a:rPr>
                        <a:t>电源</a:t>
                      </a:r>
                      <a:endParaRPr lang="zh-CN" sz="1200" dirty="0">
                        <a:latin typeface="微软雅黑" panose="020B0503020204020204" pitchFamily="34" charset="-122"/>
                        <a:ea typeface="微软雅黑" panose="020B0503020204020204" pitchFamily="34" charset="-122"/>
                      </a:endParaRPr>
                    </a:p>
                  </a:txBody>
                  <a:tcPr marL="68580" marR="68580" marT="0" marB="0" anchor="ctr"/>
                </a:tc>
                <a:tc>
                  <a:txBody>
                    <a:bodyPr/>
                    <a:lstStyle/>
                    <a:p>
                      <a:r>
                        <a:rPr lang="zh-CN" altLang="en-US" sz="1200" kern="1200" baseline="0" dirty="0" smtClean="0">
                          <a:solidFill>
                            <a:schemeClr val="dk1"/>
                          </a:solidFill>
                          <a:latin typeface="微软雅黑" pitchFamily="34" charset="-122"/>
                          <a:ea typeface="微软雅黑" pitchFamily="34" charset="-122"/>
                          <a:cs typeface="+mn-cs"/>
                        </a:rPr>
                        <a:t>双</a:t>
                      </a:r>
                      <a:r>
                        <a:rPr lang="en-US" altLang="zh-CN" sz="1200" kern="1200" baseline="0" dirty="0" smtClean="0">
                          <a:solidFill>
                            <a:schemeClr val="dk1"/>
                          </a:solidFill>
                          <a:latin typeface="微软雅黑" pitchFamily="34" charset="-122"/>
                          <a:ea typeface="微软雅黑" pitchFamily="34" charset="-122"/>
                          <a:cs typeface="+mn-cs"/>
                        </a:rPr>
                        <a:t>AC</a:t>
                      </a:r>
                      <a:r>
                        <a:rPr lang="zh-CN" altLang="en-US" sz="1200" kern="1200" baseline="0" dirty="0" smtClean="0">
                          <a:solidFill>
                            <a:schemeClr val="dk1"/>
                          </a:solidFill>
                          <a:latin typeface="微软雅黑" pitchFamily="34" charset="-122"/>
                          <a:ea typeface="微软雅黑" pitchFamily="34" charset="-122"/>
                          <a:cs typeface="+mn-cs"/>
                        </a:rPr>
                        <a:t>、双</a:t>
                      </a:r>
                      <a:r>
                        <a:rPr lang="en-US" altLang="zh-CN" sz="1200" kern="1200" baseline="0" dirty="0" smtClean="0">
                          <a:solidFill>
                            <a:schemeClr val="dk1"/>
                          </a:solidFill>
                          <a:latin typeface="微软雅黑" pitchFamily="34" charset="-122"/>
                          <a:ea typeface="微软雅黑" pitchFamily="34" charset="-122"/>
                          <a:cs typeface="+mn-cs"/>
                        </a:rPr>
                        <a:t>DC</a:t>
                      </a:r>
                      <a:r>
                        <a:rPr lang="zh-CN" altLang="en-US" sz="1200" kern="1200" baseline="0" dirty="0" smtClean="0">
                          <a:solidFill>
                            <a:schemeClr val="dk1"/>
                          </a:solidFill>
                          <a:latin typeface="微软雅黑" pitchFamily="34" charset="-122"/>
                          <a:ea typeface="微软雅黑" pitchFamily="34" charset="-122"/>
                          <a:cs typeface="+mn-cs"/>
                        </a:rPr>
                        <a:t>供电，电源支持热插拔</a:t>
                      </a:r>
                    </a:p>
                  </a:txBody>
                  <a:tcPr marL="68580" marR="68580" marT="0" marB="0" anchor="ctr"/>
                </a:tc>
              </a:tr>
              <a:tr h="409090">
                <a:tc>
                  <a:txBody>
                    <a:bodyPr/>
                    <a:lstStyle/>
                    <a:p>
                      <a:pPr algn="ctr">
                        <a:lnSpc>
                          <a:spcPct val="150000"/>
                        </a:lnSpc>
                        <a:spcBef>
                          <a:spcPts val="400"/>
                        </a:spcBef>
                        <a:spcAft>
                          <a:spcPts val="400"/>
                        </a:spcAft>
                      </a:pPr>
                      <a:r>
                        <a:rPr lang="zh-CN" altLang="en-US" sz="1200" dirty="0" smtClean="0">
                          <a:latin typeface="微软雅黑" panose="020B0503020204020204" pitchFamily="34" charset="-122"/>
                          <a:ea typeface="微软雅黑" panose="020B0503020204020204" pitchFamily="34" charset="-122"/>
                        </a:rPr>
                        <a:t>可管理</a:t>
                      </a:r>
                      <a:r>
                        <a:rPr lang="en-US" altLang="zh-CN" sz="1200" dirty="0" smtClean="0">
                          <a:latin typeface="微软雅黑" panose="020B0503020204020204" pitchFamily="34" charset="-122"/>
                          <a:ea typeface="微软雅黑" panose="020B0503020204020204" pitchFamily="34" charset="-122"/>
                        </a:rPr>
                        <a:t>AP</a:t>
                      </a:r>
                      <a:r>
                        <a:rPr lang="zh-CN" altLang="en-US" sz="1200" dirty="0" smtClean="0">
                          <a:latin typeface="微软雅黑" panose="020B0503020204020204" pitchFamily="34" charset="-122"/>
                          <a:ea typeface="微软雅黑" panose="020B0503020204020204" pitchFamily="34" charset="-122"/>
                        </a:rPr>
                        <a:t>的数量</a:t>
                      </a:r>
                      <a:endParaRPr lang="zh-CN" sz="1200" dirty="0">
                        <a:latin typeface="微软雅黑" panose="020B0503020204020204" pitchFamily="34" charset="-122"/>
                        <a:ea typeface="微软雅黑" panose="020B0503020204020204" pitchFamily="34" charset="-122"/>
                      </a:endParaRPr>
                    </a:p>
                  </a:txBody>
                  <a:tcPr marL="68580" marR="68580" marT="0" marB="0" anchor="ctr"/>
                </a:tc>
                <a:tc>
                  <a:txBody>
                    <a:bodyPr/>
                    <a:lstStyle/>
                    <a:p>
                      <a:pPr algn="l"/>
                      <a:r>
                        <a:rPr lang="en-US" altLang="zh-CN" sz="1200" kern="1200" baseline="0" dirty="0" smtClean="0">
                          <a:solidFill>
                            <a:schemeClr val="dk1"/>
                          </a:solidFill>
                          <a:latin typeface="微软雅黑" pitchFamily="34" charset="-122"/>
                          <a:ea typeface="微软雅黑" pitchFamily="34" charset="-122"/>
                          <a:cs typeface="+mn-cs"/>
                        </a:rPr>
                        <a:t>16</a:t>
                      </a:r>
                      <a:r>
                        <a:rPr lang="zh-CN" altLang="en-US" sz="1200" kern="1200" baseline="0" dirty="0" smtClean="0">
                          <a:solidFill>
                            <a:schemeClr val="dk1"/>
                          </a:solidFill>
                          <a:latin typeface="微软雅黑" pitchFamily="34" charset="-122"/>
                          <a:ea typeface="微软雅黑" pitchFamily="34" charset="-122"/>
                          <a:cs typeface="+mn-cs"/>
                        </a:rPr>
                        <a:t>～</a:t>
                      </a:r>
                      <a:r>
                        <a:rPr lang="en-US" altLang="zh-CN" sz="1200" kern="1200" baseline="0" dirty="0" smtClean="0">
                          <a:solidFill>
                            <a:schemeClr val="dk1"/>
                          </a:solidFill>
                          <a:latin typeface="微软雅黑" pitchFamily="34" charset="-122"/>
                          <a:ea typeface="微软雅黑" pitchFamily="34" charset="-122"/>
                          <a:cs typeface="+mn-cs"/>
                        </a:rPr>
                        <a:t>1024</a:t>
                      </a:r>
                      <a:r>
                        <a:rPr lang="zh-CN" altLang="en-US" sz="1200" kern="1200" baseline="0" dirty="0" smtClean="0">
                          <a:solidFill>
                            <a:schemeClr val="dk1"/>
                          </a:solidFill>
                          <a:latin typeface="微软雅黑" pitchFamily="34" charset="-122"/>
                          <a:ea typeface="微软雅黑" pitchFamily="34" charset="-122"/>
                          <a:cs typeface="+mn-cs"/>
                        </a:rPr>
                        <a:t>个（</a:t>
                      </a:r>
                      <a:r>
                        <a:rPr lang="en-US" altLang="zh-CN" sz="1200" kern="1200" baseline="0" dirty="0" smtClean="0">
                          <a:solidFill>
                            <a:schemeClr val="dk1"/>
                          </a:solidFill>
                          <a:latin typeface="微软雅黑" pitchFamily="34" charset="-122"/>
                          <a:ea typeface="微软雅黑" pitchFamily="34" charset="-122"/>
                          <a:cs typeface="+mn-cs"/>
                        </a:rPr>
                        <a:t>16</a:t>
                      </a:r>
                      <a:r>
                        <a:rPr lang="zh-CN" altLang="en-US" sz="1200" kern="1200" baseline="0" dirty="0" smtClean="0">
                          <a:solidFill>
                            <a:schemeClr val="dk1"/>
                          </a:solidFill>
                          <a:latin typeface="微软雅黑" pitchFamily="34" charset="-122"/>
                          <a:ea typeface="微软雅黑" pitchFamily="34" charset="-122"/>
                          <a:cs typeface="+mn-cs"/>
                        </a:rPr>
                        <a:t>的整数倍）</a:t>
                      </a:r>
                    </a:p>
                  </a:txBody>
                  <a:tcPr marL="68580" marR="68580" marT="0" marB="0" anchor="ctr"/>
                </a:tc>
              </a:tr>
              <a:tr h="273769">
                <a:tc>
                  <a:txBody>
                    <a:bodyPr/>
                    <a:lstStyle/>
                    <a:p>
                      <a:pPr algn="ctr"/>
                      <a:r>
                        <a:rPr lang="en-US" altLang="zh-CN" sz="1200" kern="1200" baseline="0" dirty="0" smtClean="0">
                          <a:solidFill>
                            <a:schemeClr val="dk1"/>
                          </a:solidFill>
                          <a:latin typeface="微软雅黑" pitchFamily="34" charset="-122"/>
                          <a:ea typeface="微软雅黑" pitchFamily="34" charset="-122"/>
                          <a:cs typeface="+mn-cs"/>
                        </a:rPr>
                        <a:t>SSID</a:t>
                      </a:r>
                      <a:r>
                        <a:rPr lang="zh-CN" altLang="en-US" sz="1200" kern="1200" baseline="0" dirty="0" smtClean="0">
                          <a:solidFill>
                            <a:schemeClr val="dk1"/>
                          </a:solidFill>
                          <a:latin typeface="微软雅黑" pitchFamily="34" charset="-122"/>
                          <a:ea typeface="微软雅黑" pitchFamily="34" charset="-122"/>
                          <a:cs typeface="+mn-cs"/>
                        </a:rPr>
                        <a:t>数量（</a:t>
                      </a:r>
                      <a:r>
                        <a:rPr lang="en-US" altLang="zh-CN" sz="1200" kern="1200" baseline="0" dirty="0" smtClean="0">
                          <a:solidFill>
                            <a:schemeClr val="dk1"/>
                          </a:solidFill>
                          <a:latin typeface="微软雅黑" pitchFamily="34" charset="-122"/>
                          <a:ea typeface="微软雅黑" pitchFamily="34" charset="-122"/>
                          <a:cs typeface="+mn-cs"/>
                        </a:rPr>
                        <a:t>VAP</a:t>
                      </a:r>
                      <a:r>
                        <a:rPr lang="zh-CN" altLang="en-US" sz="1200" kern="1200" baseline="0" dirty="0" smtClean="0">
                          <a:solidFill>
                            <a:schemeClr val="dk1"/>
                          </a:solidFill>
                          <a:latin typeface="微软雅黑" pitchFamily="34" charset="-122"/>
                          <a:ea typeface="微软雅黑" pitchFamily="34" charset="-122"/>
                          <a:cs typeface="+mn-cs"/>
                        </a:rPr>
                        <a:t>）</a:t>
                      </a:r>
                      <a:endParaRPr lang="en-US" altLang="zh-CN" sz="1200" kern="1200" baseline="0" dirty="0" smtClean="0">
                        <a:solidFill>
                          <a:schemeClr val="dk1"/>
                        </a:solidFill>
                        <a:latin typeface="微软雅黑" pitchFamily="34" charset="-122"/>
                        <a:ea typeface="微软雅黑" pitchFamily="34" charset="-122"/>
                        <a:cs typeface="+mn-cs"/>
                      </a:endParaRPr>
                    </a:p>
                  </a:txBody>
                  <a:tcPr marL="68580" marR="68580" marT="0" marB="0" anchor="ctr"/>
                </a:tc>
                <a:tc>
                  <a:txBody>
                    <a:bodyPr/>
                    <a:lstStyle/>
                    <a:p>
                      <a:pPr marL="180340" indent="-180340" algn="l" defTabSz="-635">
                        <a:lnSpc>
                          <a:spcPct val="90000"/>
                        </a:lnSpc>
                        <a:spcBef>
                          <a:spcPts val="400"/>
                        </a:spcBef>
                        <a:spcAft>
                          <a:spcPts val="400"/>
                        </a:spcAft>
                        <a:tabLst>
                          <a:tab pos="107950" algn="l"/>
                          <a:tab pos="180340" algn="l"/>
                          <a:tab pos="180340" algn="l"/>
                        </a:tabLst>
                      </a:pPr>
                      <a:r>
                        <a:rPr lang="en-US" altLang="zh-CN" sz="1200" dirty="0" smtClean="0">
                          <a:latin typeface="微软雅黑" pitchFamily="34" charset="-122"/>
                          <a:ea typeface="微软雅黑" pitchFamily="34" charset="-122"/>
                        </a:rPr>
                        <a:t>16K</a:t>
                      </a:r>
                      <a:endParaRPr lang="en-US" sz="1200" dirty="0" smtClean="0">
                        <a:latin typeface="微软雅黑" pitchFamily="34" charset="-122"/>
                        <a:ea typeface="微软雅黑" pitchFamily="34" charset="-122"/>
                      </a:endParaRPr>
                    </a:p>
                  </a:txBody>
                  <a:tcPr marL="68580" marR="68580" marT="0" marB="0" anchor="ctr"/>
                </a:tc>
              </a:tr>
              <a:tr h="529197">
                <a:tc>
                  <a:txBody>
                    <a:bodyPr/>
                    <a:lstStyle/>
                    <a:p>
                      <a:pPr algn="ctr"/>
                      <a:r>
                        <a:rPr lang="en-US" altLang="zh-CN" sz="1200" kern="1200" baseline="0" dirty="0" smtClean="0">
                          <a:solidFill>
                            <a:schemeClr val="dk1"/>
                          </a:solidFill>
                          <a:latin typeface="微软雅黑" pitchFamily="34" charset="-122"/>
                          <a:ea typeface="微软雅黑" pitchFamily="34" charset="-122"/>
                          <a:cs typeface="+mn-cs"/>
                        </a:rPr>
                        <a:t>AP License</a:t>
                      </a:r>
                      <a:r>
                        <a:rPr lang="zh-CN" altLang="en-US" sz="1200" kern="1200" baseline="0" dirty="0" smtClean="0">
                          <a:solidFill>
                            <a:schemeClr val="dk1"/>
                          </a:solidFill>
                          <a:latin typeface="微软雅黑" pitchFamily="34" charset="-122"/>
                          <a:ea typeface="微软雅黑" pitchFamily="34" charset="-122"/>
                          <a:cs typeface="+mn-cs"/>
                        </a:rPr>
                        <a:t>步长（每个</a:t>
                      </a:r>
                      <a:r>
                        <a:rPr lang="en-US" altLang="zh-CN" sz="1200" kern="1200" baseline="0" dirty="0" smtClean="0">
                          <a:solidFill>
                            <a:schemeClr val="dk1"/>
                          </a:solidFill>
                          <a:latin typeface="微软雅黑" pitchFamily="34" charset="-122"/>
                          <a:ea typeface="微软雅黑" pitchFamily="34" charset="-122"/>
                          <a:cs typeface="+mn-cs"/>
                        </a:rPr>
                        <a:t>License</a:t>
                      </a:r>
                      <a:r>
                        <a:rPr lang="zh-CN" altLang="en-US" sz="1200" kern="1200" baseline="0" dirty="0" smtClean="0">
                          <a:solidFill>
                            <a:schemeClr val="dk1"/>
                          </a:solidFill>
                          <a:latin typeface="微软雅黑" pitchFamily="34" charset="-122"/>
                          <a:ea typeface="微软雅黑" pitchFamily="34" charset="-122"/>
                          <a:cs typeface="+mn-cs"/>
                        </a:rPr>
                        <a:t>控制的</a:t>
                      </a:r>
                      <a:r>
                        <a:rPr lang="en-US" altLang="zh-CN" sz="1200" kern="1200" baseline="0" dirty="0" smtClean="0">
                          <a:solidFill>
                            <a:schemeClr val="dk1"/>
                          </a:solidFill>
                          <a:latin typeface="微软雅黑" pitchFamily="34" charset="-122"/>
                          <a:ea typeface="微软雅黑" pitchFamily="34" charset="-122"/>
                          <a:cs typeface="+mn-cs"/>
                        </a:rPr>
                        <a:t>AP</a:t>
                      </a:r>
                      <a:r>
                        <a:rPr lang="zh-CN" altLang="en-US" sz="1200" kern="1200" baseline="0" dirty="0" smtClean="0">
                          <a:solidFill>
                            <a:schemeClr val="dk1"/>
                          </a:solidFill>
                          <a:latin typeface="微软雅黑" pitchFamily="34" charset="-122"/>
                          <a:ea typeface="微软雅黑" pitchFamily="34" charset="-122"/>
                          <a:cs typeface="+mn-cs"/>
                        </a:rPr>
                        <a:t>数量的基数）</a:t>
                      </a:r>
                    </a:p>
                  </a:txBody>
                  <a:tcPr marL="68580" marR="68580" marT="0" marB="0" anchor="ctr"/>
                </a:tc>
                <a:tc>
                  <a:txBody>
                    <a:bodyPr/>
                    <a:lstStyle/>
                    <a:p>
                      <a:pPr algn="l"/>
                      <a:r>
                        <a:rPr lang="zh-CN" altLang="en-US" sz="1200" kern="1200" baseline="0" dirty="0" smtClean="0">
                          <a:solidFill>
                            <a:schemeClr val="dk1"/>
                          </a:solidFill>
                          <a:latin typeface="微软雅黑" pitchFamily="34" charset="-122"/>
                          <a:ea typeface="微软雅黑" pitchFamily="34" charset="-122"/>
                          <a:cs typeface="+mn-cs"/>
                        </a:rPr>
                        <a:t>支持</a:t>
                      </a:r>
                      <a:r>
                        <a:rPr lang="en-US" altLang="zh-CN" sz="1200" kern="1200" baseline="0" dirty="0" smtClean="0">
                          <a:solidFill>
                            <a:schemeClr val="dk1"/>
                          </a:solidFill>
                          <a:latin typeface="微软雅黑" pitchFamily="34" charset="-122"/>
                          <a:ea typeface="微软雅黑" pitchFamily="34" charset="-122"/>
                          <a:cs typeface="+mn-cs"/>
                        </a:rPr>
                        <a:t>16</a:t>
                      </a:r>
                      <a:r>
                        <a:rPr lang="zh-CN" altLang="en-US" sz="1200" kern="1200" baseline="0" dirty="0" smtClean="0">
                          <a:solidFill>
                            <a:schemeClr val="dk1"/>
                          </a:solidFill>
                          <a:latin typeface="微软雅黑" pitchFamily="34" charset="-122"/>
                          <a:ea typeface="微软雅黑" pitchFamily="34" charset="-122"/>
                          <a:cs typeface="+mn-cs"/>
                        </a:rPr>
                        <a:t>、</a:t>
                      </a:r>
                      <a:r>
                        <a:rPr lang="en-US" altLang="zh-CN" sz="1200" kern="1200" baseline="0" dirty="0" smtClean="0">
                          <a:solidFill>
                            <a:schemeClr val="dk1"/>
                          </a:solidFill>
                          <a:latin typeface="微软雅黑" pitchFamily="34" charset="-122"/>
                          <a:ea typeface="微软雅黑" pitchFamily="34" charset="-122"/>
                          <a:cs typeface="+mn-cs"/>
                        </a:rPr>
                        <a:t>64</a:t>
                      </a:r>
                      <a:r>
                        <a:rPr lang="zh-CN" altLang="en-US" sz="1200" kern="1200" baseline="0" dirty="0" smtClean="0">
                          <a:solidFill>
                            <a:schemeClr val="dk1"/>
                          </a:solidFill>
                          <a:latin typeface="微软雅黑" pitchFamily="34" charset="-122"/>
                          <a:ea typeface="微软雅黑" pitchFamily="34" charset="-122"/>
                          <a:cs typeface="+mn-cs"/>
                        </a:rPr>
                        <a:t>两种步长规格</a:t>
                      </a:r>
                    </a:p>
                  </a:txBody>
                  <a:tcPr marL="68580" marR="68580" marT="0" marB="0" anchor="ctr"/>
                </a:tc>
              </a:tr>
              <a:tr h="289298">
                <a:tc>
                  <a:txBody>
                    <a:bodyPr/>
                    <a:lstStyle/>
                    <a:p>
                      <a:pPr marL="0" marR="0" indent="0" algn="ctr" defTabSz="1368034" rtl="0" eaLnBrk="1" fontAlgn="auto" latinLnBrk="0" hangingPunct="1">
                        <a:lnSpc>
                          <a:spcPct val="150000"/>
                        </a:lnSpc>
                        <a:spcBef>
                          <a:spcPts val="400"/>
                        </a:spcBef>
                        <a:spcAft>
                          <a:spcPts val="400"/>
                        </a:spcAft>
                        <a:buClrTx/>
                        <a:buSzTx/>
                        <a:buFontTx/>
                        <a:buNone/>
                        <a:tabLst/>
                        <a:defRPr/>
                      </a:pPr>
                      <a:r>
                        <a:rPr lang="zh-CN" altLang="en-US" sz="1200" kern="1200" baseline="0" dirty="0" smtClean="0">
                          <a:solidFill>
                            <a:schemeClr val="dk1"/>
                          </a:solidFill>
                          <a:latin typeface="微软雅黑" pitchFamily="34" charset="-122"/>
                          <a:ea typeface="微软雅黑" pitchFamily="34" charset="-122"/>
                          <a:cs typeface="+mn-cs"/>
                        </a:rPr>
                        <a:t>无线用户接入能力</a:t>
                      </a:r>
                    </a:p>
                  </a:txBody>
                  <a:tcPr marL="68580" marR="68580" marT="0" marB="0" anchor="ctr"/>
                </a:tc>
                <a:tc>
                  <a:txBody>
                    <a:bodyPr/>
                    <a:lstStyle/>
                    <a:p>
                      <a:pPr algn="l"/>
                      <a:r>
                        <a:rPr lang="zh-CN" altLang="en-US" sz="1200" kern="1200" baseline="0" dirty="0" smtClean="0">
                          <a:solidFill>
                            <a:schemeClr val="dk1"/>
                          </a:solidFill>
                          <a:latin typeface="微软雅黑" pitchFamily="34" charset="-122"/>
                          <a:ea typeface="微软雅黑" pitchFamily="34" charset="-122"/>
                          <a:cs typeface="+mn-cs"/>
                        </a:rPr>
                        <a:t>整机接入用户数：</a:t>
                      </a:r>
                      <a:r>
                        <a:rPr lang="en-US" altLang="zh-CN" sz="1200" kern="1200" baseline="0" dirty="0" smtClean="0">
                          <a:solidFill>
                            <a:schemeClr val="dk1"/>
                          </a:solidFill>
                          <a:latin typeface="微软雅黑" pitchFamily="34" charset="-122"/>
                          <a:ea typeface="微软雅黑" pitchFamily="34" charset="-122"/>
                          <a:cs typeface="+mn-cs"/>
                        </a:rPr>
                        <a:t>10K</a:t>
                      </a:r>
                      <a:endParaRPr lang="zh-CN" altLang="en-US" sz="1200" kern="1200" baseline="0" dirty="0" smtClean="0">
                        <a:solidFill>
                          <a:schemeClr val="dk1"/>
                        </a:solidFill>
                        <a:latin typeface="微软雅黑" pitchFamily="34" charset="-122"/>
                        <a:ea typeface="微软雅黑" pitchFamily="34" charset="-122"/>
                        <a:cs typeface="+mn-cs"/>
                      </a:endParaRPr>
                    </a:p>
                  </a:txBody>
                  <a:tcPr marL="68580" marR="68580" marT="0" marB="0" anchor="ctr"/>
                </a:tc>
              </a:tr>
              <a:tr h="705596">
                <a:tc>
                  <a:txBody>
                    <a:bodyPr/>
                    <a:lstStyle/>
                    <a:p>
                      <a:pPr algn="ctr"/>
                      <a:r>
                        <a:rPr lang="zh-CN" altLang="en-US" sz="1200" kern="1200" baseline="0" dirty="0" smtClean="0">
                          <a:solidFill>
                            <a:schemeClr val="dk1"/>
                          </a:solidFill>
                          <a:latin typeface="微软雅黑" pitchFamily="34" charset="-122"/>
                          <a:ea typeface="微软雅黑" pitchFamily="34" charset="-122"/>
                          <a:cs typeface="+mn-cs"/>
                        </a:rPr>
                        <a:t>用户组管理</a:t>
                      </a:r>
                    </a:p>
                  </a:txBody>
                  <a:tcPr marL="68580" marR="68580" marT="0" marB="0" anchor="ctr"/>
                </a:tc>
                <a:tc>
                  <a:txBody>
                    <a:bodyPr/>
                    <a:lstStyle/>
                    <a:p>
                      <a:pPr algn="l"/>
                      <a:r>
                        <a:rPr lang="en-US" altLang="zh-CN" sz="1200" kern="1200" baseline="0" dirty="0" smtClean="0">
                          <a:solidFill>
                            <a:schemeClr val="dk1"/>
                          </a:solidFill>
                          <a:latin typeface="微软雅黑" pitchFamily="34" charset="-122"/>
                          <a:ea typeface="微软雅黑" pitchFamily="34" charset="-122"/>
                          <a:cs typeface="+mn-cs"/>
                        </a:rPr>
                        <a:t>• 128</a:t>
                      </a:r>
                      <a:r>
                        <a:rPr lang="zh-CN" altLang="en-US" sz="1200" kern="1200" baseline="0" dirty="0" smtClean="0">
                          <a:solidFill>
                            <a:schemeClr val="dk1"/>
                          </a:solidFill>
                          <a:latin typeface="微软雅黑" pitchFamily="34" charset="-122"/>
                          <a:ea typeface="微软雅黑" pitchFamily="34" charset="-122"/>
                          <a:cs typeface="+mn-cs"/>
                        </a:rPr>
                        <a:t>个用户组</a:t>
                      </a:r>
                    </a:p>
                    <a:p>
                      <a:pPr algn="l"/>
                      <a:r>
                        <a:rPr lang="en-US" altLang="zh-CN" sz="1200" kern="1200" baseline="0" dirty="0" smtClean="0">
                          <a:solidFill>
                            <a:schemeClr val="dk1"/>
                          </a:solidFill>
                          <a:latin typeface="微软雅黑" pitchFamily="34" charset="-122"/>
                          <a:ea typeface="微软雅黑" pitchFamily="34" charset="-122"/>
                          <a:cs typeface="+mn-cs"/>
                        </a:rPr>
                        <a:t>• </a:t>
                      </a:r>
                      <a:r>
                        <a:rPr lang="zh-CN" altLang="en-US" sz="1200" kern="1200" baseline="0" dirty="0" smtClean="0">
                          <a:solidFill>
                            <a:schemeClr val="dk1"/>
                          </a:solidFill>
                          <a:latin typeface="微软雅黑" pitchFamily="34" charset="-122"/>
                          <a:ea typeface="微软雅黑" pitchFamily="34" charset="-122"/>
                          <a:cs typeface="+mn-cs"/>
                        </a:rPr>
                        <a:t>每组引用</a:t>
                      </a:r>
                      <a:r>
                        <a:rPr lang="en-US" altLang="zh-CN" sz="1200" kern="1200" baseline="0" dirty="0" smtClean="0">
                          <a:solidFill>
                            <a:schemeClr val="dk1"/>
                          </a:solidFill>
                          <a:latin typeface="微软雅黑" pitchFamily="34" charset="-122"/>
                          <a:ea typeface="微软雅黑" pitchFamily="34" charset="-122"/>
                          <a:cs typeface="+mn-cs"/>
                        </a:rPr>
                        <a:t>ACL ID</a:t>
                      </a:r>
                      <a:r>
                        <a:rPr lang="zh-CN" altLang="en-US" sz="1200" kern="1200" baseline="0" dirty="0" smtClean="0">
                          <a:solidFill>
                            <a:schemeClr val="dk1"/>
                          </a:solidFill>
                          <a:latin typeface="微软雅黑" pitchFamily="34" charset="-122"/>
                          <a:ea typeface="微软雅黑" pitchFamily="34" charset="-122"/>
                          <a:cs typeface="+mn-cs"/>
                        </a:rPr>
                        <a:t>的最大数目</a:t>
                      </a:r>
                      <a:r>
                        <a:rPr lang="en-US" altLang="zh-CN" sz="1200" kern="1200" baseline="0" dirty="0" smtClean="0">
                          <a:solidFill>
                            <a:schemeClr val="dk1"/>
                          </a:solidFill>
                          <a:latin typeface="微软雅黑" pitchFamily="34" charset="-122"/>
                          <a:ea typeface="微软雅黑" pitchFamily="34" charset="-122"/>
                          <a:cs typeface="+mn-cs"/>
                        </a:rPr>
                        <a:t>8</a:t>
                      </a:r>
                    </a:p>
                    <a:p>
                      <a:pPr algn="l"/>
                      <a:r>
                        <a:rPr lang="en-US" altLang="zh-CN" sz="1200" kern="1200" baseline="0" dirty="0" smtClean="0">
                          <a:solidFill>
                            <a:schemeClr val="dk1"/>
                          </a:solidFill>
                          <a:latin typeface="微软雅黑" pitchFamily="34" charset="-122"/>
                          <a:ea typeface="微软雅黑" pitchFamily="34" charset="-122"/>
                          <a:cs typeface="+mn-cs"/>
                        </a:rPr>
                        <a:t>• </a:t>
                      </a:r>
                      <a:r>
                        <a:rPr lang="zh-CN" altLang="en-US" sz="1200" kern="1200" baseline="0" dirty="0" smtClean="0">
                          <a:solidFill>
                            <a:schemeClr val="dk1"/>
                          </a:solidFill>
                          <a:latin typeface="微软雅黑" pitchFamily="34" charset="-122"/>
                          <a:ea typeface="微软雅黑" pitchFamily="34" charset="-122"/>
                          <a:cs typeface="+mn-cs"/>
                        </a:rPr>
                        <a:t>每组关联</a:t>
                      </a:r>
                      <a:r>
                        <a:rPr lang="en-US" altLang="zh-CN" sz="1200" kern="1200" baseline="0" dirty="0" smtClean="0">
                          <a:solidFill>
                            <a:schemeClr val="dk1"/>
                          </a:solidFill>
                          <a:latin typeface="微软雅黑" pitchFamily="34" charset="-122"/>
                          <a:ea typeface="微软雅黑" pitchFamily="34" charset="-122"/>
                          <a:cs typeface="+mn-cs"/>
                        </a:rPr>
                        <a:t>ACL rule</a:t>
                      </a:r>
                      <a:r>
                        <a:rPr lang="zh-CN" altLang="en-US" sz="1200" kern="1200" baseline="0" dirty="0" smtClean="0">
                          <a:solidFill>
                            <a:schemeClr val="dk1"/>
                          </a:solidFill>
                          <a:latin typeface="微软雅黑" pitchFamily="34" charset="-122"/>
                          <a:ea typeface="微软雅黑" pitchFamily="34" charset="-122"/>
                          <a:cs typeface="+mn-cs"/>
                        </a:rPr>
                        <a:t>的最大数目</a:t>
                      </a:r>
                      <a:r>
                        <a:rPr lang="en-US" altLang="zh-CN" sz="1200" kern="1200" baseline="0" dirty="0" smtClean="0">
                          <a:solidFill>
                            <a:schemeClr val="dk1"/>
                          </a:solidFill>
                          <a:latin typeface="微软雅黑" pitchFamily="34" charset="-122"/>
                          <a:ea typeface="微软雅黑" pitchFamily="34" charset="-122"/>
                          <a:cs typeface="+mn-cs"/>
                        </a:rPr>
                        <a:t>128</a:t>
                      </a:r>
                    </a:p>
                    <a:p>
                      <a:pPr algn="l"/>
                      <a:r>
                        <a:rPr lang="zh-CN" altLang="en-US" sz="1200" kern="1200" baseline="0" dirty="0" smtClean="0">
                          <a:solidFill>
                            <a:schemeClr val="dk1"/>
                          </a:solidFill>
                          <a:latin typeface="微软雅黑" pitchFamily="34" charset="-122"/>
                          <a:ea typeface="微软雅黑" pitchFamily="34" charset="-122"/>
                          <a:cs typeface="+mn-cs"/>
                        </a:rPr>
                        <a:t>注：仅</a:t>
                      </a:r>
                      <a:r>
                        <a:rPr lang="en-US" altLang="zh-CN" sz="1200" kern="1200" baseline="0" dirty="0" smtClean="0">
                          <a:solidFill>
                            <a:schemeClr val="dk1"/>
                          </a:solidFill>
                          <a:latin typeface="微软雅黑" pitchFamily="34" charset="-122"/>
                          <a:ea typeface="微软雅黑" pitchFamily="34" charset="-122"/>
                          <a:cs typeface="+mn-cs"/>
                        </a:rPr>
                        <a:t>AC</a:t>
                      </a:r>
                      <a:r>
                        <a:rPr lang="zh-CN" altLang="en-US" sz="1200" kern="1200" baseline="0" dirty="0" smtClean="0">
                          <a:solidFill>
                            <a:schemeClr val="dk1"/>
                          </a:solidFill>
                          <a:latin typeface="微软雅黑" pitchFamily="34" charset="-122"/>
                          <a:ea typeface="微软雅黑" pitchFamily="34" charset="-122"/>
                          <a:cs typeface="+mn-cs"/>
                        </a:rPr>
                        <a:t>单元指标</a:t>
                      </a:r>
                    </a:p>
                  </a:txBody>
                  <a:tcPr marL="68580" marR="68580" marT="0" marB="0" anchor="ctr"/>
                </a:tc>
              </a:tr>
              <a:tr h="291095">
                <a:tc>
                  <a:txBody>
                    <a:bodyPr/>
                    <a:lstStyle/>
                    <a:p>
                      <a:pPr algn="ctr">
                        <a:lnSpc>
                          <a:spcPct val="150000"/>
                        </a:lnSpc>
                        <a:spcBef>
                          <a:spcPts val="400"/>
                        </a:spcBef>
                        <a:spcAft>
                          <a:spcPts val="400"/>
                        </a:spcAft>
                      </a:pPr>
                      <a:r>
                        <a:rPr lang="en-US" altLang="zh-CN" sz="1200" dirty="0" smtClean="0">
                          <a:latin typeface="微软雅黑" pitchFamily="34" charset="-122"/>
                          <a:ea typeface="微软雅黑" pitchFamily="34" charset="-122"/>
                        </a:rPr>
                        <a:t>MAC</a:t>
                      </a:r>
                      <a:r>
                        <a:rPr lang="zh-CN" altLang="en-US" sz="1200" dirty="0" smtClean="0">
                          <a:latin typeface="微软雅黑" pitchFamily="34" charset="-122"/>
                          <a:ea typeface="微软雅黑" pitchFamily="34" charset="-122"/>
                        </a:rPr>
                        <a:t>表数量</a:t>
                      </a:r>
                      <a:endParaRPr lang="zh-CN" sz="1200" dirty="0">
                        <a:latin typeface="微软雅黑" pitchFamily="34" charset="-122"/>
                        <a:ea typeface="微软雅黑" pitchFamily="34" charset="-122"/>
                      </a:endParaRPr>
                    </a:p>
                  </a:txBody>
                  <a:tcPr marL="68580" marR="68580" marT="0" marB="0" anchor="ctr"/>
                </a:tc>
                <a:tc>
                  <a:txBody>
                    <a:bodyPr/>
                    <a:lstStyle/>
                    <a:p>
                      <a:pPr algn="l">
                        <a:lnSpc>
                          <a:spcPct val="150000"/>
                        </a:lnSpc>
                        <a:spcBef>
                          <a:spcPts val="400"/>
                        </a:spcBef>
                        <a:spcAft>
                          <a:spcPts val="400"/>
                        </a:spcAft>
                      </a:pPr>
                      <a:r>
                        <a:rPr lang="en-US" altLang="zh-CN" sz="1200" dirty="0" smtClean="0">
                          <a:latin typeface="微软雅黑" pitchFamily="34" charset="-122"/>
                          <a:ea typeface="微软雅黑" pitchFamily="34" charset="-122"/>
                        </a:rPr>
                        <a:t>16K</a:t>
                      </a:r>
                      <a:endParaRPr lang="en-US" sz="1200" dirty="0">
                        <a:latin typeface="微软雅黑" pitchFamily="34" charset="-122"/>
                        <a:ea typeface="微软雅黑" pitchFamily="34" charset="-122"/>
                      </a:endParaRPr>
                    </a:p>
                  </a:txBody>
                  <a:tcPr marL="68580" marR="68580" marT="0" marB="0" anchor="ctr"/>
                </a:tc>
              </a:tr>
              <a:tr h="289897">
                <a:tc>
                  <a:txBody>
                    <a:bodyPr/>
                    <a:lstStyle/>
                    <a:p>
                      <a:pPr algn="ctr">
                        <a:lnSpc>
                          <a:spcPct val="150000"/>
                        </a:lnSpc>
                        <a:spcBef>
                          <a:spcPts val="400"/>
                        </a:spcBef>
                        <a:spcAft>
                          <a:spcPts val="400"/>
                        </a:spcAft>
                      </a:pPr>
                      <a:r>
                        <a:rPr lang="en-US" altLang="zh-CN" sz="1200" dirty="0" smtClean="0">
                          <a:latin typeface="微软雅黑" pitchFamily="34" charset="-122"/>
                          <a:ea typeface="微软雅黑" pitchFamily="34" charset="-122"/>
                        </a:rPr>
                        <a:t>VALN</a:t>
                      </a:r>
                      <a:r>
                        <a:rPr lang="zh-CN" altLang="en-US" sz="1200" dirty="0" smtClean="0">
                          <a:latin typeface="微软雅黑" pitchFamily="34" charset="-122"/>
                          <a:ea typeface="微软雅黑" pitchFamily="34" charset="-122"/>
                        </a:rPr>
                        <a:t>数量</a:t>
                      </a:r>
                      <a:endParaRPr lang="zh-CN" sz="1200" dirty="0">
                        <a:latin typeface="微软雅黑" pitchFamily="34" charset="-122"/>
                        <a:ea typeface="微软雅黑" pitchFamily="34" charset="-122"/>
                      </a:endParaRPr>
                    </a:p>
                  </a:txBody>
                  <a:tcPr marL="68580" marR="68580" marT="0" marB="0" anchor="ctr"/>
                </a:tc>
                <a:tc>
                  <a:txBody>
                    <a:bodyPr/>
                    <a:lstStyle/>
                    <a:p>
                      <a:pPr algn="l">
                        <a:lnSpc>
                          <a:spcPct val="150000"/>
                        </a:lnSpc>
                        <a:spcBef>
                          <a:spcPts val="400"/>
                        </a:spcBef>
                        <a:spcAft>
                          <a:spcPts val="400"/>
                        </a:spcAft>
                      </a:pPr>
                      <a:r>
                        <a:rPr lang="en-US" altLang="zh-CN" sz="1200" dirty="0" smtClean="0">
                          <a:latin typeface="微软雅黑" pitchFamily="34" charset="-122"/>
                          <a:ea typeface="微软雅黑" pitchFamily="34" charset="-122"/>
                        </a:rPr>
                        <a:t>4K</a:t>
                      </a:r>
                      <a:endParaRPr lang="en-US" sz="1200" dirty="0">
                        <a:latin typeface="微软雅黑" pitchFamily="34" charset="-122"/>
                        <a:ea typeface="微软雅黑" pitchFamily="34" charset="-122"/>
                      </a:endParaRPr>
                    </a:p>
                  </a:txBody>
                  <a:tcPr marL="68580" marR="68580" marT="0" marB="0" anchor="ctr"/>
                </a:tc>
              </a:tr>
              <a:tr h="329490">
                <a:tc>
                  <a:txBody>
                    <a:bodyPr/>
                    <a:lstStyle/>
                    <a:p>
                      <a:pPr algn="ctr">
                        <a:lnSpc>
                          <a:spcPct val="150000"/>
                        </a:lnSpc>
                        <a:spcBef>
                          <a:spcPts val="400"/>
                        </a:spcBef>
                        <a:spcAft>
                          <a:spcPts val="400"/>
                        </a:spcAft>
                      </a:pPr>
                      <a:r>
                        <a:rPr lang="en-US" altLang="zh-CN" sz="1200" dirty="0" smtClean="0">
                          <a:latin typeface="微软雅黑" pitchFamily="34" charset="-122"/>
                          <a:ea typeface="微软雅黑" pitchFamily="34" charset="-122"/>
                        </a:rPr>
                        <a:t>ARP</a:t>
                      </a:r>
                      <a:r>
                        <a:rPr lang="zh-CN" altLang="en-US" sz="1200" dirty="0" smtClean="0">
                          <a:latin typeface="微软雅黑" pitchFamily="34" charset="-122"/>
                          <a:ea typeface="微软雅黑" pitchFamily="34" charset="-122"/>
                        </a:rPr>
                        <a:t>表数量</a:t>
                      </a:r>
                      <a:endParaRPr lang="zh-CN" sz="1200" dirty="0">
                        <a:latin typeface="微软雅黑" pitchFamily="34" charset="-122"/>
                        <a:ea typeface="微软雅黑" pitchFamily="34" charset="-122"/>
                      </a:endParaRPr>
                    </a:p>
                  </a:txBody>
                  <a:tcPr marL="68580" marR="68580" marT="0" marB="0" anchor="ctr"/>
                </a:tc>
                <a:tc>
                  <a:txBody>
                    <a:bodyPr/>
                    <a:lstStyle/>
                    <a:p>
                      <a:pPr algn="l">
                        <a:lnSpc>
                          <a:spcPct val="150000"/>
                        </a:lnSpc>
                        <a:spcBef>
                          <a:spcPts val="400"/>
                        </a:spcBef>
                        <a:spcAft>
                          <a:spcPts val="400"/>
                        </a:spcAft>
                      </a:pPr>
                      <a:r>
                        <a:rPr lang="en-US" altLang="zh-CN" sz="1200" dirty="0" smtClean="0">
                          <a:latin typeface="微软雅黑" pitchFamily="34" charset="-122"/>
                          <a:ea typeface="微软雅黑" pitchFamily="34" charset="-122"/>
                        </a:rPr>
                        <a:t>16K</a:t>
                      </a:r>
                      <a:endParaRPr lang="en-US" sz="1200" dirty="0">
                        <a:latin typeface="微软雅黑" pitchFamily="34" charset="-122"/>
                        <a:ea typeface="微软雅黑" pitchFamily="34" charset="-122"/>
                      </a:endParaRPr>
                    </a:p>
                  </a:txBody>
                  <a:tcPr marL="68580" marR="68580" marT="0" marB="0" anchor="ctr"/>
                </a:tc>
              </a:tr>
              <a:tr h="283210">
                <a:tc>
                  <a:txBody>
                    <a:bodyPr/>
                    <a:lstStyle/>
                    <a:p>
                      <a:pPr algn="ctr">
                        <a:lnSpc>
                          <a:spcPct val="150000"/>
                        </a:lnSpc>
                        <a:spcBef>
                          <a:spcPts val="400"/>
                        </a:spcBef>
                        <a:spcAft>
                          <a:spcPts val="400"/>
                        </a:spcAft>
                      </a:pPr>
                      <a:r>
                        <a:rPr lang="zh-CN" altLang="en-US" sz="1200" dirty="0" smtClean="0">
                          <a:latin typeface="微软雅黑" pitchFamily="34" charset="-122"/>
                          <a:ea typeface="微软雅黑" pitchFamily="34" charset="-122"/>
                        </a:rPr>
                        <a:t>路由表数量</a:t>
                      </a:r>
                      <a:endParaRPr lang="zh-CN" sz="1200" dirty="0">
                        <a:latin typeface="微软雅黑" pitchFamily="34" charset="-122"/>
                        <a:ea typeface="微软雅黑" pitchFamily="34" charset="-122"/>
                      </a:endParaRPr>
                    </a:p>
                  </a:txBody>
                  <a:tcPr marL="68580" marR="68580" marT="0" marB="0" anchor="ctr"/>
                </a:tc>
                <a:tc>
                  <a:txBody>
                    <a:bodyPr/>
                    <a:lstStyle/>
                    <a:p>
                      <a:pPr marL="107950" indent="-107950" algn="l" defTabSz="-635">
                        <a:lnSpc>
                          <a:spcPct val="150000"/>
                        </a:lnSpc>
                        <a:spcBef>
                          <a:spcPts val="400"/>
                        </a:spcBef>
                        <a:spcAft>
                          <a:spcPts val="400"/>
                        </a:spcAft>
                        <a:tabLst>
                          <a:tab pos="107950" algn="l"/>
                          <a:tab pos="180340" algn="l"/>
                        </a:tabLst>
                      </a:pPr>
                      <a:r>
                        <a:rPr lang="en-US" altLang="zh-CN" sz="1200" dirty="0" smtClean="0">
                          <a:latin typeface="微软雅黑" pitchFamily="34" charset="-122"/>
                          <a:ea typeface="微软雅黑" pitchFamily="34" charset="-122"/>
                        </a:rPr>
                        <a:t>10K</a:t>
                      </a:r>
                      <a:endParaRPr lang="zh-CN" sz="1200" dirty="0">
                        <a:latin typeface="微软雅黑" pitchFamily="34" charset="-122"/>
                        <a:ea typeface="微软雅黑" pitchFamily="34" charset="-122"/>
                      </a:endParaRPr>
                    </a:p>
                  </a:txBody>
                  <a:tcPr marL="68580" marR="68580" marT="0" marB="0" anchor="ctr"/>
                </a:tc>
              </a:tr>
              <a:tr h="347575">
                <a:tc>
                  <a:txBody>
                    <a:bodyPr/>
                    <a:lstStyle/>
                    <a:p>
                      <a:pPr algn="ctr">
                        <a:lnSpc>
                          <a:spcPct val="150000"/>
                        </a:lnSpc>
                        <a:spcBef>
                          <a:spcPts val="400"/>
                        </a:spcBef>
                        <a:spcAft>
                          <a:spcPts val="400"/>
                        </a:spcAft>
                      </a:pPr>
                      <a:r>
                        <a:rPr lang="zh-CN" altLang="en-US" sz="1200" dirty="0" smtClean="0">
                          <a:latin typeface="微软雅黑" pitchFamily="34" charset="-122"/>
                          <a:ea typeface="微软雅黑" pitchFamily="34" charset="-122"/>
                        </a:rPr>
                        <a:t>组播表项数量</a:t>
                      </a:r>
                      <a:endParaRPr lang="zh-CN" sz="1200" dirty="0">
                        <a:latin typeface="微软雅黑" pitchFamily="34" charset="-122"/>
                        <a:ea typeface="微软雅黑" pitchFamily="34" charset="-122"/>
                      </a:endParaRPr>
                    </a:p>
                  </a:txBody>
                  <a:tcPr marL="68580" marR="68580" marT="0" marB="0" anchor="ctr"/>
                </a:tc>
                <a:tc>
                  <a:txBody>
                    <a:bodyPr/>
                    <a:lstStyle/>
                    <a:p>
                      <a:pPr marL="107950" indent="-107950" algn="l" defTabSz="-635">
                        <a:lnSpc>
                          <a:spcPct val="150000"/>
                        </a:lnSpc>
                        <a:spcBef>
                          <a:spcPts val="400"/>
                        </a:spcBef>
                        <a:spcAft>
                          <a:spcPts val="400"/>
                        </a:spcAft>
                        <a:tabLst>
                          <a:tab pos="107950" algn="l"/>
                          <a:tab pos="180340" algn="l"/>
                        </a:tabLst>
                      </a:pPr>
                      <a:r>
                        <a:rPr lang="en-US" altLang="zh-CN" sz="1200" dirty="0" smtClean="0">
                          <a:latin typeface="微软雅黑" pitchFamily="34" charset="-122"/>
                          <a:ea typeface="微软雅黑" pitchFamily="34" charset="-122"/>
                        </a:rPr>
                        <a:t>4K</a:t>
                      </a:r>
                      <a:endParaRPr lang="zh-CN" sz="1200" dirty="0">
                        <a:latin typeface="微软雅黑" pitchFamily="34" charset="-122"/>
                        <a:ea typeface="微软雅黑" pitchFamily="34" charset="-122"/>
                      </a:endParaRPr>
                    </a:p>
                  </a:txBody>
                  <a:tcPr marL="68580" marR="68580" marT="0" marB="0" anchor="ctr"/>
                </a:tc>
              </a:tr>
              <a:tr h="621720">
                <a:tc>
                  <a:txBody>
                    <a:bodyPr/>
                    <a:lstStyle/>
                    <a:p>
                      <a:pPr marL="0" marR="0" indent="0" algn="ctr" defTabSz="1368034" rtl="0" eaLnBrk="1" fontAlgn="auto" latinLnBrk="0" hangingPunct="1">
                        <a:lnSpc>
                          <a:spcPct val="150000"/>
                        </a:lnSpc>
                        <a:spcBef>
                          <a:spcPts val="400"/>
                        </a:spcBef>
                        <a:spcAft>
                          <a:spcPts val="400"/>
                        </a:spcAft>
                        <a:buClrTx/>
                        <a:buSzTx/>
                        <a:buFontTx/>
                        <a:buNone/>
                        <a:tabLst/>
                        <a:defRPr/>
                      </a:pPr>
                      <a:r>
                        <a:rPr lang="en-US" altLang="zh-CN" sz="1200" kern="1200" baseline="0" dirty="0" smtClean="0">
                          <a:solidFill>
                            <a:schemeClr val="dk1"/>
                          </a:solidFill>
                          <a:latin typeface="微软雅黑" pitchFamily="34" charset="-122"/>
                          <a:ea typeface="微软雅黑" pitchFamily="34" charset="-122"/>
                          <a:cs typeface="+mn-cs"/>
                        </a:rPr>
                        <a:t>DHCP IP</a:t>
                      </a:r>
                      <a:r>
                        <a:rPr lang="zh-CN" altLang="en-US" sz="1200" kern="1200" baseline="0" dirty="0" smtClean="0">
                          <a:solidFill>
                            <a:schemeClr val="dk1"/>
                          </a:solidFill>
                          <a:latin typeface="微软雅黑" pitchFamily="34" charset="-122"/>
                          <a:ea typeface="微软雅黑" pitchFamily="34" charset="-122"/>
                          <a:cs typeface="+mn-cs"/>
                        </a:rPr>
                        <a:t>地址池数量</a:t>
                      </a:r>
                    </a:p>
                  </a:txBody>
                  <a:tcPr marL="68580" marR="68580" marT="0" marB="0" anchor="ctr"/>
                </a:tc>
                <a:tc>
                  <a:txBody>
                    <a:bodyPr/>
                    <a:lstStyle/>
                    <a:p>
                      <a:pPr algn="l"/>
                      <a:r>
                        <a:rPr lang="zh-CN" altLang="en-US" sz="1200" kern="1200" baseline="0" dirty="0" smtClean="0">
                          <a:solidFill>
                            <a:schemeClr val="dk1"/>
                          </a:solidFill>
                          <a:latin typeface="微软雅黑" pitchFamily="34" charset="-122"/>
                          <a:ea typeface="微软雅黑" pitchFamily="34" charset="-122"/>
                          <a:cs typeface="+mn-cs"/>
                        </a:rPr>
                        <a:t>最大</a:t>
                      </a:r>
                      <a:r>
                        <a:rPr lang="en-US" altLang="zh-CN" sz="1200" kern="1200" baseline="0" dirty="0" smtClean="0">
                          <a:solidFill>
                            <a:schemeClr val="dk1"/>
                          </a:solidFill>
                          <a:latin typeface="微软雅黑" pitchFamily="34" charset="-122"/>
                          <a:ea typeface="微软雅黑" pitchFamily="34" charset="-122"/>
                          <a:cs typeface="+mn-cs"/>
                        </a:rPr>
                        <a:t>128</a:t>
                      </a:r>
                      <a:r>
                        <a:rPr lang="zh-CN" altLang="en-US" sz="1200" kern="1200" baseline="0" dirty="0" smtClean="0">
                          <a:solidFill>
                            <a:schemeClr val="dk1"/>
                          </a:solidFill>
                          <a:latin typeface="微软雅黑" pitchFamily="34" charset="-122"/>
                          <a:ea typeface="微软雅黑" pitchFamily="34" charset="-122"/>
                          <a:cs typeface="+mn-cs"/>
                        </a:rPr>
                        <a:t>地址池，每池最大可分配地址数</a:t>
                      </a:r>
                      <a:r>
                        <a:rPr lang="en-US" altLang="zh-CN" sz="1200" kern="1200" baseline="0" dirty="0" smtClean="0">
                          <a:solidFill>
                            <a:schemeClr val="dk1"/>
                          </a:solidFill>
                          <a:latin typeface="微软雅黑" pitchFamily="34" charset="-122"/>
                          <a:ea typeface="微软雅黑" pitchFamily="34" charset="-122"/>
                          <a:cs typeface="+mn-cs"/>
                        </a:rPr>
                        <a:t>16K</a:t>
                      </a:r>
                      <a:endParaRPr lang="zh-CN" altLang="en-US" sz="1200" kern="1200" baseline="0" dirty="0" smtClean="0">
                        <a:solidFill>
                          <a:schemeClr val="dk1"/>
                        </a:solidFill>
                        <a:latin typeface="微软雅黑" pitchFamily="34" charset="-122"/>
                        <a:ea typeface="微软雅黑" pitchFamily="34" charset="-122"/>
                        <a:cs typeface="+mn-cs"/>
                      </a:endParaRPr>
                    </a:p>
                  </a:txBody>
                  <a:tcPr marL="68580" marR="68580" marT="0" marB="0" anchor="ctr"/>
                </a:tc>
              </a:tr>
            </a:tbl>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3450" y="533399"/>
            <a:ext cx="731542" cy="144781"/>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文本框 9"/>
          <p:cNvSpPr txBox="1"/>
          <p:nvPr/>
        </p:nvSpPr>
        <p:spPr>
          <a:xfrm>
            <a:off x="657132" y="478896"/>
            <a:ext cx="358140" cy="253916"/>
          </a:xfrm>
          <a:prstGeom prst="rect">
            <a:avLst/>
          </a:prstGeom>
          <a:noFill/>
        </p:spPr>
        <p:txBody>
          <a:bodyPr wrap="square" rtlCol="0">
            <a:spAutoFit/>
          </a:bodyPr>
          <a:lstStyle/>
          <a:p>
            <a:r>
              <a:rPr lang="en-US" sz="1050" b="1" dirty="0" smtClean="0">
                <a:solidFill>
                  <a:srgbClr val="036EB8"/>
                </a:solidFill>
                <a:latin typeface="微软雅黑" panose="020B0503020204020204" pitchFamily="34" charset="-122"/>
                <a:ea typeface="微软雅黑" panose="020B0503020204020204" pitchFamily="34" charset="-122"/>
              </a:rPr>
              <a:t>01</a:t>
            </a:r>
            <a:endParaRPr lang="en-US" sz="1050" b="1" dirty="0">
              <a:solidFill>
                <a:srgbClr val="036EB8"/>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866704" y="457125"/>
            <a:ext cx="1653540" cy="261610"/>
          </a:xfrm>
          <a:prstGeom prst="rect">
            <a:avLst/>
          </a:prstGeom>
          <a:noFill/>
        </p:spPr>
        <p:txBody>
          <a:bodyPr wrap="square" rtlCol="0">
            <a:spAutoFit/>
          </a:bodyPr>
          <a:lstStyle/>
          <a:p>
            <a:r>
              <a:rPr lang="zh-CN" altLang="en-US" sz="1100" b="1" dirty="0">
                <a:solidFill>
                  <a:schemeClr val="bg1">
                    <a:lumMod val="50000"/>
                  </a:schemeClr>
                </a:solidFill>
                <a:latin typeface="微软雅黑" panose="020B0503020204020204" pitchFamily="34" charset="-122"/>
                <a:ea typeface="微软雅黑" panose="020B0503020204020204" pitchFamily="34" charset="-122"/>
              </a:rPr>
              <a:t>华为智慧灯</a:t>
            </a:r>
            <a:r>
              <a:rPr lang="zh-CN" altLang="en-US" sz="1100" b="1" dirty="0" smtClean="0">
                <a:solidFill>
                  <a:schemeClr val="bg1">
                    <a:lumMod val="50000"/>
                  </a:schemeClr>
                </a:solidFill>
                <a:latin typeface="微软雅黑" panose="020B0503020204020204" pitchFamily="34" charset="-122"/>
                <a:ea typeface="微软雅黑" panose="020B0503020204020204" pitchFamily="34" charset="-122"/>
              </a:rPr>
              <a:t>杆解决方案</a:t>
            </a:r>
            <a:endParaRPr lang="en-US" sz="11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2" name="矩形 11"/>
          <p:cNvSpPr/>
          <p:nvPr/>
        </p:nvSpPr>
        <p:spPr>
          <a:xfrm>
            <a:off x="14400145" y="533399"/>
            <a:ext cx="731542" cy="144781"/>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文本框 12"/>
          <p:cNvSpPr txBox="1"/>
          <p:nvPr/>
        </p:nvSpPr>
        <p:spPr>
          <a:xfrm>
            <a:off x="12645005" y="476175"/>
            <a:ext cx="1653540" cy="261610"/>
          </a:xfrm>
          <a:prstGeom prst="rect">
            <a:avLst/>
          </a:prstGeom>
          <a:noFill/>
        </p:spPr>
        <p:txBody>
          <a:bodyPr wrap="square" rtlCol="0">
            <a:spAutoFit/>
          </a:bodyPr>
          <a:lstStyle/>
          <a:p>
            <a:r>
              <a:rPr lang="zh-CN" altLang="en-US" sz="1100" b="1" dirty="0">
                <a:solidFill>
                  <a:schemeClr val="bg1">
                    <a:lumMod val="50000"/>
                  </a:schemeClr>
                </a:solidFill>
                <a:latin typeface="微软雅黑" panose="020B0503020204020204" pitchFamily="34" charset="-122"/>
                <a:ea typeface="微软雅黑" panose="020B0503020204020204" pitchFamily="34" charset="-122"/>
              </a:rPr>
              <a:t>华为智慧灯</a:t>
            </a:r>
            <a:r>
              <a:rPr lang="zh-CN" altLang="en-US" sz="1100" b="1" dirty="0" smtClean="0">
                <a:solidFill>
                  <a:schemeClr val="bg1">
                    <a:lumMod val="50000"/>
                  </a:schemeClr>
                </a:solidFill>
                <a:latin typeface="微软雅黑" panose="020B0503020204020204" pitchFamily="34" charset="-122"/>
                <a:ea typeface="微软雅黑" panose="020B0503020204020204" pitchFamily="34" charset="-122"/>
              </a:rPr>
              <a:t>杆解决方案</a:t>
            </a:r>
            <a:endParaRPr lang="en-US" sz="11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14088814" y="488421"/>
            <a:ext cx="358140" cy="253916"/>
          </a:xfrm>
          <a:prstGeom prst="rect">
            <a:avLst/>
          </a:prstGeom>
          <a:noFill/>
        </p:spPr>
        <p:txBody>
          <a:bodyPr wrap="square" rtlCol="0">
            <a:spAutoFit/>
          </a:bodyPr>
          <a:lstStyle/>
          <a:p>
            <a:r>
              <a:rPr lang="en-US" sz="1050" b="1" dirty="0" smtClean="0">
                <a:solidFill>
                  <a:srgbClr val="036EB8"/>
                </a:solidFill>
                <a:latin typeface="微软雅黑" panose="020B0503020204020204" pitchFamily="34" charset="-122"/>
                <a:ea typeface="微软雅黑" panose="020B0503020204020204" pitchFamily="34" charset="-122"/>
              </a:rPr>
              <a:t>02</a:t>
            </a:r>
            <a:endParaRPr lang="en-US" sz="1050" b="1" dirty="0">
              <a:solidFill>
                <a:srgbClr val="036EB8"/>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835660" y="0"/>
            <a:ext cx="0" cy="444499"/>
          </a:xfrm>
          <a:prstGeom prst="line">
            <a:avLst/>
          </a:prstGeom>
          <a:ln w="349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4166102" y="0"/>
            <a:ext cx="0" cy="444499"/>
          </a:xfrm>
          <a:prstGeom prst="line">
            <a:avLst/>
          </a:prstGeom>
          <a:ln w="349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09600" y="1181100"/>
            <a:ext cx="528320" cy="758825"/>
          </a:xfrm>
          <a:prstGeom prst="rect">
            <a:avLst/>
          </a:prstGeom>
          <a:noFill/>
          <a:ln w="34925">
            <a:solidFill>
              <a:srgbClr val="CED1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组合 25"/>
          <p:cNvGrpSpPr/>
          <p:nvPr/>
        </p:nvGrpSpPr>
        <p:grpSpPr>
          <a:xfrm>
            <a:off x="750592" y="1299684"/>
            <a:ext cx="5879463" cy="589441"/>
            <a:chOff x="876937" y="2070100"/>
            <a:chExt cx="5879463" cy="457200"/>
          </a:xfrm>
        </p:grpSpPr>
        <p:sp>
          <p:nvSpPr>
            <p:cNvPr id="20" name="任意多边形 19"/>
            <p:cNvSpPr/>
            <p:nvPr/>
          </p:nvSpPr>
          <p:spPr>
            <a:xfrm>
              <a:off x="966644" y="2070100"/>
              <a:ext cx="5789756" cy="457200"/>
            </a:xfrm>
            <a:custGeom>
              <a:avLst/>
              <a:gdLst>
                <a:gd name="connsiteX0" fmla="*/ 0 w 5789756"/>
                <a:gd name="connsiteY0" fmla="*/ 0 h 457200"/>
                <a:gd name="connsiteX1" fmla="*/ 5789756 w 5789756"/>
                <a:gd name="connsiteY1" fmla="*/ 0 h 457200"/>
                <a:gd name="connsiteX2" fmla="*/ 5789756 w 5789756"/>
                <a:gd name="connsiteY2" fmla="*/ 457200 h 457200"/>
                <a:gd name="connsiteX3" fmla="*/ 93428 w 578975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5789756" h="457200">
                  <a:moveTo>
                    <a:pt x="0" y="0"/>
                  </a:moveTo>
                  <a:lnTo>
                    <a:pt x="5789756" y="0"/>
                  </a:lnTo>
                  <a:lnTo>
                    <a:pt x="5789756" y="457200"/>
                  </a:lnTo>
                  <a:lnTo>
                    <a:pt x="93428" y="457200"/>
                  </a:lnTo>
                  <a:close/>
                </a:path>
              </a:pathLst>
            </a:cu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任意多边形 23"/>
            <p:cNvSpPr/>
            <p:nvPr/>
          </p:nvSpPr>
          <p:spPr>
            <a:xfrm>
              <a:off x="876937" y="2070100"/>
              <a:ext cx="145501" cy="457200"/>
            </a:xfrm>
            <a:custGeom>
              <a:avLst/>
              <a:gdLst>
                <a:gd name="connsiteX0" fmla="*/ 0 w 145501"/>
                <a:gd name="connsiteY0" fmla="*/ 0 h 457200"/>
                <a:gd name="connsiteX1" fmla="*/ 45763 w 145501"/>
                <a:gd name="connsiteY1" fmla="*/ 0 h 457200"/>
                <a:gd name="connsiteX2" fmla="*/ 145501 w 145501"/>
                <a:gd name="connsiteY2" fmla="*/ 457200 h 457200"/>
                <a:gd name="connsiteX3" fmla="*/ 0 w 145501"/>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145501" h="457200">
                  <a:moveTo>
                    <a:pt x="0" y="0"/>
                  </a:moveTo>
                  <a:lnTo>
                    <a:pt x="45763" y="0"/>
                  </a:lnTo>
                  <a:lnTo>
                    <a:pt x="145501" y="457200"/>
                  </a:lnTo>
                  <a:lnTo>
                    <a:pt x="0" y="457200"/>
                  </a:lnTo>
                  <a:close/>
                </a:path>
              </a:pathLst>
            </a:custGeom>
            <a:solidFill>
              <a:srgbClr val="F39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文本框 2"/>
          <p:cNvSpPr txBox="1"/>
          <p:nvPr/>
        </p:nvSpPr>
        <p:spPr>
          <a:xfrm>
            <a:off x="1297682" y="1365939"/>
            <a:ext cx="4637315" cy="400110"/>
          </a:xfrm>
          <a:prstGeom prst="rect">
            <a:avLst/>
          </a:prstGeom>
          <a:noFill/>
        </p:spPr>
        <p:txBody>
          <a:bodyPr wrap="square" rtlCol="0">
            <a:spAutoFit/>
          </a:bodyPr>
          <a:lstStyle/>
          <a:p>
            <a:pPr algn="ctr"/>
            <a:r>
              <a:rPr lang="zh-CN" altLang="zh-CN" sz="2000" b="1" kern="5000" dirty="0">
                <a:solidFill>
                  <a:schemeClr val="bg1"/>
                </a:solidFill>
                <a:latin typeface="微软雅黑" panose="020B0503020204020204" pitchFamily="34" charset="-122"/>
                <a:ea typeface="微软雅黑" panose="020B0503020204020204" pitchFamily="34" charset="-122"/>
                <a:sym typeface="+mn-ea"/>
              </a:rPr>
              <a:t>华</a:t>
            </a:r>
            <a:r>
              <a:rPr lang="zh-CN" altLang="zh-CN" sz="2000" b="1" kern="5000" dirty="0" smtClean="0">
                <a:solidFill>
                  <a:schemeClr val="bg1"/>
                </a:solidFill>
                <a:latin typeface="微软雅黑" panose="020B0503020204020204" pitchFamily="34" charset="-122"/>
                <a:ea typeface="微软雅黑" panose="020B0503020204020204" pitchFamily="34" charset="-122"/>
                <a:sym typeface="+mn-ea"/>
              </a:rPr>
              <a:t>为</a:t>
            </a:r>
            <a:r>
              <a:rPr lang="zh-CN" altLang="en-US" sz="2000" b="1" kern="5000" dirty="0" smtClean="0">
                <a:solidFill>
                  <a:schemeClr val="bg1"/>
                </a:solidFill>
                <a:latin typeface="微软雅黑" panose="020B0503020204020204" pitchFamily="34" charset="-122"/>
                <a:ea typeface="微软雅黑" panose="020B0503020204020204" pitchFamily="34" charset="-122"/>
                <a:sym typeface="+mn-ea"/>
              </a:rPr>
              <a:t>智慧灯杆</a:t>
            </a:r>
            <a:r>
              <a:rPr lang="zh-CN" altLang="zh-CN" sz="2000" b="1" kern="5000" dirty="0" smtClean="0">
                <a:solidFill>
                  <a:schemeClr val="bg1"/>
                </a:solidFill>
                <a:latin typeface="微软雅黑" panose="020B0503020204020204" pitchFamily="34" charset="-122"/>
                <a:ea typeface="微软雅黑" panose="020B0503020204020204" pitchFamily="34" charset="-122"/>
                <a:sym typeface="+mn-ea"/>
              </a:rPr>
              <a:t>总</a:t>
            </a:r>
            <a:r>
              <a:rPr lang="zh-CN" altLang="zh-CN" sz="2000" b="1" kern="5000" dirty="0">
                <a:solidFill>
                  <a:schemeClr val="bg1"/>
                </a:solidFill>
                <a:latin typeface="微软雅黑" panose="020B0503020204020204" pitchFamily="34" charset="-122"/>
                <a:ea typeface="微软雅黑" panose="020B0503020204020204" pitchFamily="34" charset="-122"/>
                <a:sym typeface="+mn-ea"/>
              </a:rPr>
              <a:t>体架</a:t>
            </a:r>
            <a:r>
              <a:rPr lang="zh-CN" altLang="zh-CN" sz="2000" b="1" kern="5000" dirty="0" smtClean="0">
                <a:solidFill>
                  <a:schemeClr val="bg1"/>
                </a:solidFill>
                <a:latin typeface="微软雅黑" panose="020B0503020204020204" pitchFamily="34" charset="-122"/>
                <a:ea typeface="微软雅黑" panose="020B0503020204020204" pitchFamily="34" charset="-122"/>
                <a:sym typeface="+mn-ea"/>
              </a:rPr>
              <a:t>构</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622529" y="2229899"/>
            <a:ext cx="6170913" cy="1785104"/>
          </a:xfrm>
          <a:prstGeom prst="rect">
            <a:avLst/>
          </a:prstGeom>
          <a:noFill/>
        </p:spPr>
        <p:txBody>
          <a:bodyPr wrap="square" rtlCol="0">
            <a:spAutoFit/>
          </a:bodyPr>
          <a:lstStyle/>
          <a:p>
            <a:pPr>
              <a:lnSpc>
                <a:spcPct val="150000"/>
              </a:lnSpc>
              <a:spcAft>
                <a:spcPts val="600"/>
              </a:spcAft>
            </a:pPr>
            <a:r>
              <a:rPr lang="zh-CN" altLang="zh-CN" sz="1400" dirty="0" smtClean="0">
                <a:solidFill>
                  <a:srgbClr val="5F5F5F"/>
                </a:solidFill>
                <a:latin typeface="微软雅黑" panose="020B0503020204020204" pitchFamily="34" charset="-122"/>
                <a:ea typeface="微软雅黑" panose="020B0503020204020204" pitchFamily="34" charset="-122"/>
              </a:rPr>
              <a:t>路灯具有“道路上无处不在”的地理优势和自带市电的供电便利，不仅可以作为重要的信息传输通道，</a:t>
            </a:r>
            <a:r>
              <a:rPr lang="zh-CN" altLang="en-US" sz="1400" dirty="0" smtClean="0">
                <a:solidFill>
                  <a:srgbClr val="5F5F5F"/>
                </a:solidFill>
                <a:latin typeface="微软雅黑" panose="020B0503020204020204" pitchFamily="34" charset="-122"/>
                <a:ea typeface="微软雅黑" panose="020B0503020204020204" pitchFamily="34" charset="-122"/>
              </a:rPr>
              <a:t>也是智慧城市信息采集的最佳节点</a:t>
            </a:r>
            <a:r>
              <a:rPr lang="zh-CN" altLang="zh-CN" sz="1400" dirty="0" smtClean="0">
                <a:solidFill>
                  <a:srgbClr val="5F5F5F"/>
                </a:solidFill>
                <a:latin typeface="微软雅黑" panose="020B0503020204020204" pitchFamily="34" charset="-122"/>
                <a:ea typeface="微软雅黑" panose="020B0503020204020204" pitchFamily="34" charset="-122"/>
              </a:rPr>
              <a:t>。</a:t>
            </a:r>
            <a:endParaRPr lang="en-US" altLang="zh-CN" sz="1400" dirty="0" smtClean="0">
              <a:solidFill>
                <a:srgbClr val="5F5F5F"/>
              </a:solidFill>
              <a:latin typeface="微软雅黑" panose="020B0503020204020204" pitchFamily="34" charset="-122"/>
              <a:ea typeface="微软雅黑" panose="020B0503020204020204" pitchFamily="34" charset="-122"/>
            </a:endParaRPr>
          </a:p>
          <a:p>
            <a:pPr>
              <a:lnSpc>
                <a:spcPct val="150000"/>
              </a:lnSpc>
              <a:spcAft>
                <a:spcPts val="600"/>
              </a:spcAft>
            </a:pPr>
            <a:r>
              <a:rPr lang="zh-CN" altLang="zh-CN" sz="1400" dirty="0" smtClean="0">
                <a:solidFill>
                  <a:srgbClr val="5F5F5F"/>
                </a:solidFill>
                <a:latin typeface="微软雅黑" panose="020B0503020204020204" pitchFamily="34" charset="-122"/>
                <a:ea typeface="微软雅黑" panose="020B0503020204020204" pitchFamily="34" charset="-122"/>
              </a:rPr>
              <a:t>通过在新型智慧</a:t>
            </a:r>
            <a:r>
              <a:rPr lang="zh-CN" altLang="en-US" sz="1400" dirty="0" smtClean="0">
                <a:solidFill>
                  <a:srgbClr val="5F5F5F"/>
                </a:solidFill>
                <a:latin typeface="微软雅黑" panose="020B0503020204020204" pitchFamily="34" charset="-122"/>
                <a:ea typeface="微软雅黑" panose="020B0503020204020204" pitchFamily="34" charset="-122"/>
              </a:rPr>
              <a:t>灯杆上加载信息化设备（摄像头、</a:t>
            </a:r>
            <a:r>
              <a:rPr lang="en-US" altLang="zh-CN" sz="1400" dirty="0" smtClean="0">
                <a:solidFill>
                  <a:srgbClr val="5F5F5F"/>
                </a:solidFill>
                <a:latin typeface="微软雅黑" panose="020B0503020204020204" pitchFamily="34" charset="-122"/>
                <a:ea typeface="微软雅黑" panose="020B0503020204020204" pitchFamily="34" charset="-122"/>
              </a:rPr>
              <a:t>LED</a:t>
            </a:r>
            <a:r>
              <a:rPr lang="zh-CN" altLang="en-US" sz="1400" dirty="0" smtClean="0">
                <a:solidFill>
                  <a:srgbClr val="5F5F5F"/>
                </a:solidFill>
                <a:latin typeface="微软雅黑" panose="020B0503020204020204" pitchFamily="34" charset="-122"/>
                <a:ea typeface="微软雅黑" panose="020B0503020204020204" pitchFamily="34" charset="-122"/>
              </a:rPr>
              <a:t>屏、对讲系统、广播系统、气象传感器、无线接入</a:t>
            </a:r>
            <a:r>
              <a:rPr lang="en-US" altLang="zh-CN" sz="1400" dirty="0" smtClean="0">
                <a:solidFill>
                  <a:srgbClr val="5F5F5F"/>
                </a:solidFill>
                <a:latin typeface="微软雅黑" panose="020B0503020204020204" pitchFamily="34" charset="-122"/>
                <a:ea typeface="微软雅黑" panose="020B0503020204020204" pitchFamily="34" charset="-122"/>
              </a:rPr>
              <a:t>AP</a:t>
            </a:r>
            <a:r>
              <a:rPr lang="zh-CN" altLang="en-US" sz="1400" dirty="0" smtClean="0">
                <a:solidFill>
                  <a:srgbClr val="5F5F5F"/>
                </a:solidFill>
                <a:latin typeface="微软雅黑" panose="020B0503020204020204" pitchFamily="34" charset="-122"/>
                <a:ea typeface="微软雅黑" panose="020B0503020204020204" pitchFamily="34" charset="-122"/>
              </a:rPr>
              <a:t>等），在降低公共照明能耗的同时，还可以降低城市安全风险，方便市民的无线接入以及购物和出行。</a:t>
            </a:r>
            <a:endParaRPr lang="en-US" altLang="zh-CN" sz="1400" dirty="0" smtClean="0">
              <a:latin typeface="微软雅黑" panose="020B0503020204020204" pitchFamily="34" charset="-122"/>
              <a:ea typeface="微软雅黑" panose="020B0503020204020204" pitchFamily="34" charset="-122"/>
            </a:endParaRPr>
          </a:p>
        </p:txBody>
      </p:sp>
      <p:sp>
        <p:nvSpPr>
          <p:cNvPr id="191" name="TextBox 71"/>
          <p:cNvSpPr txBox="1"/>
          <p:nvPr/>
        </p:nvSpPr>
        <p:spPr>
          <a:xfrm>
            <a:off x="8521851" y="3528720"/>
            <a:ext cx="1793875" cy="168910"/>
          </a:xfrm>
          <a:prstGeom prst="rect">
            <a:avLst/>
          </a:prstGeom>
          <a:noFill/>
          <a:ln w="9525">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defPPr>
              <a:defRPr lang="zh-CN"/>
            </a:defPPr>
            <a:lvl1pPr algn="ctr">
              <a:spcBef>
                <a:spcPct val="50000"/>
              </a:spcBef>
              <a:buClr>
                <a:srgbClr val="CC9900"/>
              </a:buClr>
              <a:buFont typeface="Wingdings" panose="05000000000000000000" pitchFamily="2" charset="2"/>
              <a:buNone/>
              <a:defRPr sz="1800" b="1">
                <a:solidFill>
                  <a:srgbClr val="FFFFFF"/>
                </a:solidFill>
                <a:latin typeface="FrutigerNext LT Regular"/>
                <a:ea typeface="宋体" panose="02010600030101010101" pitchFamily="2"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2559685"/>
            <a:r>
              <a:rPr lang="zh-CN" altLang="en-US" sz="1200" dirty="0" smtClean="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Arial" panose="020B0604020202020204" pitchFamily="34" charset="0"/>
              </a:rPr>
              <a:t>路灯信息</a:t>
            </a:r>
          </a:p>
        </p:txBody>
      </p:sp>
      <p:sp>
        <p:nvSpPr>
          <p:cNvPr id="192" name="TextBox 72"/>
          <p:cNvSpPr txBox="1"/>
          <p:nvPr/>
        </p:nvSpPr>
        <p:spPr>
          <a:xfrm>
            <a:off x="10506861" y="3528720"/>
            <a:ext cx="1793875" cy="168910"/>
          </a:xfrm>
          <a:prstGeom prst="rect">
            <a:avLst/>
          </a:prstGeom>
          <a:noFill/>
          <a:ln w="9525">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defPPr>
              <a:defRPr lang="zh-CN"/>
            </a:defPPr>
            <a:lvl1pPr algn="ctr">
              <a:spcBef>
                <a:spcPct val="50000"/>
              </a:spcBef>
              <a:buClr>
                <a:srgbClr val="CC9900"/>
              </a:buClr>
              <a:buFont typeface="Wingdings" panose="05000000000000000000" pitchFamily="2" charset="2"/>
              <a:buNone/>
              <a:defRPr sz="1800" b="1">
                <a:solidFill>
                  <a:srgbClr val="FFFFFF"/>
                </a:solidFill>
                <a:latin typeface="FrutigerNext LT Regular"/>
                <a:ea typeface="宋体" panose="02010600030101010101" pitchFamily="2"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2559685"/>
            <a:r>
              <a:rPr lang="zh-CN" altLang="en-US" sz="1200" dirty="0" smtClean="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Arial" panose="020B0604020202020204" pitchFamily="34" charset="0"/>
              </a:rPr>
              <a:t>照明策略</a:t>
            </a:r>
          </a:p>
        </p:txBody>
      </p:sp>
      <p:sp>
        <p:nvSpPr>
          <p:cNvPr id="193" name="TextBox 73"/>
          <p:cNvSpPr txBox="1"/>
          <p:nvPr/>
        </p:nvSpPr>
        <p:spPr>
          <a:xfrm>
            <a:off x="12470916" y="3528720"/>
            <a:ext cx="1793875" cy="168910"/>
          </a:xfrm>
          <a:prstGeom prst="rect">
            <a:avLst/>
          </a:prstGeom>
          <a:noFill/>
          <a:ln w="9525">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defPPr>
              <a:defRPr lang="zh-CN"/>
            </a:defPPr>
            <a:lvl1pPr algn="ctr">
              <a:spcBef>
                <a:spcPct val="50000"/>
              </a:spcBef>
              <a:buClr>
                <a:srgbClr val="CC9900"/>
              </a:buClr>
              <a:buFont typeface="Wingdings" panose="05000000000000000000" pitchFamily="2" charset="2"/>
              <a:buNone/>
              <a:defRPr sz="1800" b="1">
                <a:solidFill>
                  <a:srgbClr val="FFFFFF"/>
                </a:solidFill>
                <a:latin typeface="FrutigerNext LT Regular"/>
                <a:ea typeface="宋体" panose="02010600030101010101" pitchFamily="2"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2559685"/>
            <a:r>
              <a:rPr lang="zh-CN" altLang="en-US" sz="1200" dirty="0" smtClean="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Arial" panose="020B0604020202020204" pitchFamily="34" charset="0"/>
              </a:rPr>
              <a:t>异常告警</a:t>
            </a:r>
          </a:p>
        </p:txBody>
      </p:sp>
      <p:pic>
        <p:nvPicPr>
          <p:cNvPr id="194" name="Picture 2"/>
          <p:cNvPicPr>
            <a:picLocks noChangeAspect="1" noChangeArrowheads="1"/>
          </p:cNvPicPr>
          <p:nvPr/>
        </p:nvPicPr>
        <p:blipFill>
          <a:blip r:embed="rId7" cstate="print"/>
          <a:srcRect/>
          <a:stretch>
            <a:fillRect/>
          </a:stretch>
        </p:blipFill>
        <p:spPr bwMode="auto">
          <a:xfrm>
            <a:off x="8547251" y="2338095"/>
            <a:ext cx="1757680" cy="1080135"/>
          </a:xfrm>
          <a:prstGeom prst="roundRect">
            <a:avLst>
              <a:gd name="adj" fmla="val 5548"/>
            </a:avLst>
          </a:prstGeom>
          <a:noFill/>
          <a:ln w="9525">
            <a:noFill/>
            <a:miter lim="800000"/>
            <a:headEnd/>
            <a:tailEnd/>
          </a:ln>
          <a:effectLst/>
        </p:spPr>
      </p:pic>
      <p:pic>
        <p:nvPicPr>
          <p:cNvPr id="195" name="Picture 4"/>
          <p:cNvPicPr>
            <a:picLocks noChangeAspect="1" noChangeArrowheads="1"/>
          </p:cNvPicPr>
          <p:nvPr/>
        </p:nvPicPr>
        <p:blipFill>
          <a:blip r:embed="rId8" cstate="print"/>
          <a:srcRect/>
          <a:stretch>
            <a:fillRect/>
          </a:stretch>
        </p:blipFill>
        <p:spPr bwMode="auto">
          <a:xfrm>
            <a:off x="10515116" y="2338095"/>
            <a:ext cx="1785620" cy="1076325"/>
          </a:xfrm>
          <a:prstGeom prst="roundRect">
            <a:avLst>
              <a:gd name="adj" fmla="val 4698"/>
            </a:avLst>
          </a:prstGeom>
          <a:noFill/>
          <a:ln w="9525">
            <a:noFill/>
            <a:miter lim="800000"/>
            <a:headEnd/>
            <a:tailEnd/>
          </a:ln>
          <a:effectLst/>
        </p:spPr>
      </p:pic>
      <p:pic>
        <p:nvPicPr>
          <p:cNvPr id="264" name="图片 263"/>
          <p:cNvPicPr>
            <a:picLocks noChangeAspect="1"/>
          </p:cNvPicPr>
          <p:nvPr/>
        </p:nvPicPr>
        <p:blipFill>
          <a:blip r:embed="rId9" cstate="print"/>
          <a:stretch>
            <a:fillRect/>
          </a:stretch>
        </p:blipFill>
        <p:spPr>
          <a:xfrm>
            <a:off x="12470916" y="2312060"/>
            <a:ext cx="1767840" cy="1106170"/>
          </a:xfrm>
          <a:prstGeom prst="rect">
            <a:avLst/>
          </a:prstGeom>
        </p:spPr>
      </p:pic>
      <p:grpSp>
        <p:nvGrpSpPr>
          <p:cNvPr id="15" name="组合 14"/>
          <p:cNvGrpSpPr/>
          <p:nvPr/>
        </p:nvGrpSpPr>
        <p:grpSpPr>
          <a:xfrm>
            <a:off x="8157996" y="3865905"/>
            <a:ext cx="6384925" cy="2348230"/>
            <a:chOff x="8157996" y="4170705"/>
            <a:chExt cx="6384925" cy="2348230"/>
          </a:xfrm>
        </p:grpSpPr>
        <p:cxnSp>
          <p:nvCxnSpPr>
            <p:cNvPr id="197" name="直接连接符 196"/>
            <p:cNvCxnSpPr/>
            <p:nvPr/>
          </p:nvCxnSpPr>
          <p:spPr>
            <a:xfrm>
              <a:off x="8955513" y="6339228"/>
              <a:ext cx="4660738" cy="0"/>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p:nvPr/>
          </p:nvCxnSpPr>
          <p:spPr>
            <a:xfrm>
              <a:off x="8955513" y="6339228"/>
              <a:ext cx="4660738" cy="0"/>
            </a:xfrm>
            <a:prstGeom prst="line">
              <a:avLst/>
            </a:prstGeom>
            <a:ln w="31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200" name="组合 65"/>
            <p:cNvGrpSpPr/>
            <p:nvPr/>
          </p:nvGrpSpPr>
          <p:grpSpPr>
            <a:xfrm>
              <a:off x="10573011" y="4422616"/>
              <a:ext cx="1629533" cy="991600"/>
              <a:chOff x="1487487" y="2636912"/>
              <a:chExt cx="1674275" cy="1338102"/>
            </a:xfrm>
          </p:grpSpPr>
          <p:pic>
            <p:nvPicPr>
              <p:cNvPr id="254" name="图片 253"/>
              <p:cNvPicPr>
                <a:picLocks noChangeAspect="1"/>
              </p:cNvPicPr>
              <p:nvPr/>
            </p:nvPicPr>
            <p:blipFill>
              <a:blip r:embed="rId10" cstate="print">
                <a:extLst>
                  <a:ext uri="{BEBA8EAE-BF5A-486C-A8C5-ECC9F3942E4B}">
                    <a14:imgProps xmlns="" xmlns:a14="http://schemas.microsoft.com/office/drawing/2010/main">
                      <a14:imgLayer r:embed="rId38">
                        <a14:imgEffect>
                          <a14:artisticGlowEdges/>
                        </a14:imgEffect>
                      </a14:imgLayer>
                    </a14:imgProps>
                  </a:ext>
                  <a:ext uri="{28A0092B-C50C-407E-A947-70E740481C1C}">
                    <a14:useLocalDpi xmlns="" xmlns:a14="http://schemas.microsoft.com/office/drawing/2010/main" val="0"/>
                  </a:ext>
                </a:extLst>
              </a:blip>
              <a:stretch>
                <a:fillRect/>
              </a:stretch>
            </p:blipFill>
            <p:spPr>
              <a:xfrm>
                <a:off x="1487487" y="2636912"/>
                <a:ext cx="1674275" cy="1338102"/>
              </a:xfrm>
              <a:prstGeom prst="rect">
                <a:avLst/>
              </a:prstGeom>
            </p:spPr>
          </p:pic>
          <p:sp>
            <p:nvSpPr>
              <p:cNvPr id="255" name="文本框 158"/>
              <p:cNvSpPr txBox="1"/>
              <p:nvPr/>
            </p:nvSpPr>
            <p:spPr>
              <a:xfrm rot="2563008">
                <a:off x="2576669" y="3223180"/>
                <a:ext cx="211602" cy="65981"/>
              </a:xfrm>
              <a:prstGeom prst="rect">
                <a:avLst/>
              </a:prstGeom>
              <a:solidFill>
                <a:srgbClr val="0070C0"/>
              </a:solidFill>
            </p:spPr>
            <p:txBody>
              <a:bodyPr wrap="square" lIns="0" tIns="0" rIns="0" bIns="0" rtlCol="0">
                <a:spAutoFit/>
              </a:bodyPr>
              <a:lstStyle/>
              <a:p>
                <a:pPr algn="ctr"/>
                <a:r>
                  <a:rPr lang="en-US" altLang="zh-CN" sz="300" dirty="0" smtClean="0">
                    <a:latin typeface="微软雅黑" panose="020B0503020204020204" pitchFamily="34" charset="-122"/>
                    <a:ea typeface="微软雅黑" panose="020B0503020204020204" pitchFamily="34" charset="-122"/>
                    <a:cs typeface="Arial" panose="020B0604020202020204" pitchFamily="34" charset="0"/>
                  </a:rPr>
                  <a:t>OLT</a:t>
                </a:r>
                <a:endParaRPr lang="zh-CN" altLang="en-US" sz="3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56" name="文本框 159"/>
              <p:cNvSpPr txBox="1"/>
              <p:nvPr/>
            </p:nvSpPr>
            <p:spPr>
              <a:xfrm rot="2556459">
                <a:off x="2478997" y="3290801"/>
                <a:ext cx="211602" cy="65981"/>
              </a:xfrm>
              <a:prstGeom prst="rect">
                <a:avLst/>
              </a:prstGeom>
              <a:solidFill>
                <a:srgbClr val="0070C0"/>
              </a:solidFill>
            </p:spPr>
            <p:txBody>
              <a:bodyPr wrap="square" lIns="0" tIns="0" rIns="0" bIns="0" rtlCol="0">
                <a:spAutoFit/>
              </a:bodyPr>
              <a:lstStyle/>
              <a:p>
                <a:pPr algn="ctr"/>
                <a:r>
                  <a:rPr lang="en-US" altLang="zh-CN" sz="300" dirty="0" smtClean="0">
                    <a:latin typeface="微软雅黑" panose="020B0503020204020204" pitchFamily="34" charset="-122"/>
                    <a:ea typeface="微软雅黑" panose="020B0503020204020204" pitchFamily="34" charset="-122"/>
                    <a:cs typeface="Arial" panose="020B0604020202020204" pitchFamily="34" charset="0"/>
                  </a:rPr>
                  <a:t>IP</a:t>
                </a:r>
                <a:endParaRPr lang="zh-CN" altLang="en-US" sz="3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57" name="文本框 160"/>
              <p:cNvSpPr txBox="1"/>
              <p:nvPr/>
            </p:nvSpPr>
            <p:spPr>
              <a:xfrm rot="2613441">
                <a:off x="2386878" y="3368276"/>
                <a:ext cx="211602" cy="65981"/>
              </a:xfrm>
              <a:prstGeom prst="rect">
                <a:avLst/>
              </a:prstGeom>
              <a:solidFill>
                <a:srgbClr val="0070C0"/>
              </a:solidFill>
            </p:spPr>
            <p:txBody>
              <a:bodyPr wrap="square" lIns="0" tIns="0" rIns="0" bIns="0" rtlCol="0">
                <a:spAutoFit/>
              </a:bodyPr>
              <a:lstStyle/>
              <a:p>
                <a:pPr algn="ctr"/>
                <a:r>
                  <a:rPr lang="en-US" altLang="zh-CN" sz="300" dirty="0" smtClean="0">
                    <a:latin typeface="微软雅黑" panose="020B0503020204020204" pitchFamily="34" charset="-122"/>
                    <a:ea typeface="微软雅黑" panose="020B0503020204020204" pitchFamily="34" charset="-122"/>
                    <a:cs typeface="Arial" panose="020B0604020202020204" pitchFamily="34" charset="0"/>
                  </a:rPr>
                  <a:t>SDH</a:t>
                </a:r>
                <a:endParaRPr lang="zh-CN" altLang="en-US" sz="3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58" name="文本框 161"/>
              <p:cNvSpPr txBox="1"/>
              <p:nvPr/>
            </p:nvSpPr>
            <p:spPr>
              <a:xfrm rot="2461170">
                <a:off x="2284922" y="3436004"/>
                <a:ext cx="211602" cy="65981"/>
              </a:xfrm>
              <a:prstGeom prst="rect">
                <a:avLst/>
              </a:prstGeom>
              <a:solidFill>
                <a:srgbClr val="0070C0"/>
              </a:solidFill>
            </p:spPr>
            <p:txBody>
              <a:bodyPr wrap="square" lIns="0" tIns="0" rIns="0" bIns="0" rtlCol="0">
                <a:spAutoFit/>
              </a:bodyPr>
              <a:lstStyle/>
              <a:p>
                <a:pPr algn="ctr"/>
                <a:r>
                  <a:rPr lang="en-US" altLang="zh-CN" sz="300" dirty="0" smtClean="0">
                    <a:latin typeface="微软雅黑" panose="020B0503020204020204" pitchFamily="34" charset="-122"/>
                    <a:ea typeface="微软雅黑" panose="020B0503020204020204" pitchFamily="34" charset="-122"/>
                    <a:cs typeface="Arial" panose="020B0604020202020204" pitchFamily="34" charset="0"/>
                  </a:rPr>
                  <a:t>ODF</a:t>
                </a:r>
                <a:endParaRPr lang="zh-CN" altLang="en-US" sz="3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59" name="文本框 162"/>
              <p:cNvSpPr txBox="1"/>
              <p:nvPr/>
            </p:nvSpPr>
            <p:spPr>
              <a:xfrm rot="19544402">
                <a:off x="2362709" y="3391182"/>
                <a:ext cx="551832" cy="211653"/>
              </a:xfrm>
              <a:prstGeom prst="rect">
                <a:avLst/>
              </a:prstGeom>
              <a:noFill/>
            </p:spPr>
            <p:txBody>
              <a:bodyPr wrap="square" rtlCol="0">
                <a:spAutoFit/>
              </a:bodyPr>
              <a:lstStyle/>
              <a:p>
                <a:r>
                  <a:rPr lang="en-US" altLang="zh-CN" sz="400" dirty="0" smtClean="0">
                    <a:latin typeface="微软雅黑" panose="020B0503020204020204" pitchFamily="34" charset="-122"/>
                    <a:ea typeface="微软雅黑" panose="020B0503020204020204" pitchFamily="34" charset="-122"/>
                    <a:cs typeface="Arial" panose="020B0604020202020204" pitchFamily="34" charset="0"/>
                  </a:rPr>
                  <a:t>Container</a:t>
                </a:r>
                <a:endParaRPr lang="zh-CN" altLang="en-US" sz="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60" name="文本框 163"/>
              <p:cNvSpPr txBox="1"/>
              <p:nvPr/>
            </p:nvSpPr>
            <p:spPr>
              <a:xfrm rot="19544402">
                <a:off x="2146917" y="2808640"/>
                <a:ext cx="337510" cy="211653"/>
              </a:xfrm>
              <a:prstGeom prst="rect">
                <a:avLst/>
              </a:prstGeom>
              <a:noFill/>
            </p:spPr>
            <p:txBody>
              <a:bodyPr wrap="square" rtlCol="0">
                <a:spAutoFit/>
              </a:bodyPr>
              <a:lstStyle/>
              <a:p>
                <a:r>
                  <a:rPr lang="en-US" altLang="zh-CN" sz="400" dirty="0" smtClean="0">
                    <a:latin typeface="微软雅黑" panose="020B0503020204020204" pitchFamily="34" charset="-122"/>
                    <a:ea typeface="微软雅黑" panose="020B0503020204020204" pitchFamily="34" charset="-122"/>
                    <a:cs typeface="Arial" panose="020B0604020202020204" pitchFamily="34" charset="0"/>
                  </a:rPr>
                  <a:t>CO</a:t>
                </a:r>
                <a:endParaRPr lang="zh-CN" altLang="en-US" sz="400" dirty="0">
                  <a:latin typeface="微软雅黑" panose="020B0503020204020204" pitchFamily="34" charset="-122"/>
                  <a:ea typeface="微软雅黑" panose="020B0503020204020204" pitchFamily="34" charset="-122"/>
                  <a:cs typeface="Arial" panose="020B0604020202020204" pitchFamily="34" charset="0"/>
                </a:endParaRPr>
              </a:p>
            </p:txBody>
          </p:sp>
          <p:pic>
            <p:nvPicPr>
              <p:cNvPr id="261" name="图片 260"/>
              <p:cNvPicPr>
                <a:picLocks noChangeAspect="1"/>
              </p:cNvPicPr>
              <p:nvPr/>
            </p:nvPicPr>
            <p:blipFill>
              <a:blip r:embed="rId39" cstate="print">
                <a:extLst>
                  <a:ext uri="{28A0092B-C50C-407E-A947-70E740481C1C}">
                    <a14:useLocalDpi xmlns="" xmlns:a14="http://schemas.microsoft.com/office/drawing/2010/main" val="0"/>
                  </a:ext>
                </a:extLst>
              </a:blip>
              <a:stretch>
                <a:fillRect/>
              </a:stretch>
            </p:blipFill>
            <p:spPr>
              <a:xfrm>
                <a:off x="2166800" y="2787650"/>
                <a:ext cx="539318" cy="511230"/>
              </a:xfrm>
              <a:prstGeom prst="rect">
                <a:avLst/>
              </a:prstGeom>
            </p:spPr>
          </p:pic>
        </p:grpSp>
        <p:grpSp>
          <p:nvGrpSpPr>
            <p:cNvPr id="201" name="组合 74"/>
            <p:cNvGrpSpPr/>
            <p:nvPr/>
          </p:nvGrpSpPr>
          <p:grpSpPr>
            <a:xfrm>
              <a:off x="8157996" y="4170705"/>
              <a:ext cx="2750389" cy="1088674"/>
              <a:chOff x="4845231" y="1435574"/>
              <a:chExt cx="3534722" cy="1967695"/>
            </a:xfrm>
          </p:grpSpPr>
          <p:pic>
            <p:nvPicPr>
              <p:cNvPr id="222" name="图片 221"/>
              <p:cNvPicPr>
                <a:picLocks noChangeAspect="1"/>
              </p:cNvPicPr>
              <p:nvPr/>
            </p:nvPicPr>
            <p:blipFill>
              <a:blip r:embed="rId40" cstate="print">
                <a:extLst>
                  <a:ext uri="{BEBA8EAE-BF5A-486C-A8C5-ECC9F3942E4B}">
                    <a14:imgProps xmlns="" xmlns:a14="http://schemas.microsoft.com/office/drawing/2010/main">
                      <a14:imgLayer r:embed="rId41">
                        <a14:imgEffect>
                          <a14:artisticGlowEdges/>
                        </a14:imgEffect>
                      </a14:imgLayer>
                    </a14:imgProps>
                  </a:ext>
                  <a:ext uri="{28A0092B-C50C-407E-A947-70E740481C1C}">
                    <a14:useLocalDpi xmlns="" xmlns:a14="http://schemas.microsoft.com/office/drawing/2010/main" val="0"/>
                  </a:ext>
                </a:extLst>
              </a:blip>
              <a:stretch>
                <a:fillRect/>
              </a:stretch>
            </p:blipFill>
            <p:spPr>
              <a:xfrm>
                <a:off x="4845231" y="1435574"/>
                <a:ext cx="3534722" cy="1967695"/>
              </a:xfrm>
              <a:prstGeom prst="rect">
                <a:avLst/>
              </a:prstGeom>
            </p:spPr>
          </p:pic>
          <p:pic>
            <p:nvPicPr>
              <p:cNvPr id="223" name="图片 222"/>
              <p:cNvPicPr>
                <a:picLocks noChangeAspect="1"/>
              </p:cNvPicPr>
              <p:nvPr/>
            </p:nvPicPr>
            <p:blipFill>
              <a:blip r:embed="rId42" cstate="print">
                <a:extLst>
                  <a:ext uri="{BEBA8EAE-BF5A-486C-A8C5-ECC9F3942E4B}">
                    <a14:imgProps xmlns="" xmlns:a14="http://schemas.microsoft.com/office/drawing/2010/main">
                      <a14:imgLayer r:embed="rId43">
                        <a14:imgEffect>
                          <a14:artisticGlowEdges/>
                        </a14:imgEffect>
                      </a14:imgLayer>
                    </a14:imgProps>
                  </a:ext>
                  <a:ext uri="{28A0092B-C50C-407E-A947-70E740481C1C}">
                    <a14:useLocalDpi xmlns="" xmlns:a14="http://schemas.microsoft.com/office/drawing/2010/main" val="0"/>
                  </a:ext>
                </a:extLst>
              </a:blip>
              <a:stretch>
                <a:fillRect/>
              </a:stretch>
            </p:blipFill>
            <p:spPr>
              <a:xfrm>
                <a:off x="5652418" y="1725749"/>
                <a:ext cx="2084523" cy="817390"/>
              </a:xfrm>
              <a:prstGeom prst="rect">
                <a:avLst/>
              </a:prstGeom>
            </p:spPr>
          </p:pic>
          <p:pic>
            <p:nvPicPr>
              <p:cNvPr id="224" name="图片 223"/>
              <p:cNvPicPr>
                <a:picLocks noChangeAspect="1"/>
              </p:cNvPicPr>
              <p:nvPr/>
            </p:nvPicPr>
            <p:blipFill>
              <a:blip r:embed="rId44" cstate="print">
                <a:extLst>
                  <a:ext uri="{28A0092B-C50C-407E-A947-70E740481C1C}">
                    <a14:useLocalDpi xmlns="" xmlns:a14="http://schemas.microsoft.com/office/drawing/2010/main" val="0"/>
                  </a:ext>
                </a:extLst>
              </a:blip>
              <a:stretch>
                <a:fillRect/>
              </a:stretch>
            </p:blipFill>
            <p:spPr>
              <a:xfrm>
                <a:off x="5487990" y="2315727"/>
                <a:ext cx="823559" cy="816696"/>
              </a:xfrm>
              <a:prstGeom prst="rect">
                <a:avLst/>
              </a:prstGeom>
            </p:spPr>
          </p:pic>
          <p:pic>
            <p:nvPicPr>
              <p:cNvPr id="225" name="图片 224"/>
              <p:cNvPicPr>
                <a:picLocks noChangeAspect="1"/>
              </p:cNvPicPr>
              <p:nvPr/>
            </p:nvPicPr>
            <p:blipFill>
              <a:blip r:embed="rId45" cstate="print">
                <a:extLst>
                  <a:ext uri="{28A0092B-C50C-407E-A947-70E740481C1C}">
                    <a14:useLocalDpi xmlns="" xmlns:a14="http://schemas.microsoft.com/office/drawing/2010/main" val="0"/>
                  </a:ext>
                </a:extLst>
              </a:blip>
              <a:stretch>
                <a:fillRect/>
              </a:stretch>
            </p:blipFill>
            <p:spPr>
              <a:xfrm>
                <a:off x="6380368" y="2323571"/>
                <a:ext cx="685921" cy="824490"/>
              </a:xfrm>
              <a:prstGeom prst="rect">
                <a:avLst/>
              </a:prstGeom>
            </p:spPr>
          </p:pic>
          <p:pic>
            <p:nvPicPr>
              <p:cNvPr id="226" name="图片 225"/>
              <p:cNvPicPr>
                <a:picLocks noChangeAspect="1"/>
              </p:cNvPicPr>
              <p:nvPr/>
            </p:nvPicPr>
            <p:blipFill>
              <a:blip r:embed="rId45" cstate="print">
                <a:extLst>
                  <a:ext uri="{28A0092B-C50C-407E-A947-70E740481C1C}">
                    <a14:useLocalDpi xmlns="" xmlns:a14="http://schemas.microsoft.com/office/drawing/2010/main" val="0"/>
                  </a:ext>
                </a:extLst>
              </a:blip>
              <a:stretch>
                <a:fillRect/>
              </a:stretch>
            </p:blipFill>
            <p:spPr>
              <a:xfrm>
                <a:off x="7135108" y="2330166"/>
                <a:ext cx="685921" cy="824490"/>
              </a:xfrm>
              <a:prstGeom prst="rect">
                <a:avLst/>
              </a:prstGeom>
            </p:spPr>
          </p:pic>
          <p:pic>
            <p:nvPicPr>
              <p:cNvPr id="227" name="图片 226"/>
              <p:cNvPicPr>
                <a:picLocks noChangeAspect="1"/>
              </p:cNvPicPr>
              <p:nvPr/>
            </p:nvPicPr>
            <p:blipFill>
              <a:blip r:embed="rId46" cstate="print">
                <a:extLst>
                  <a:ext uri="{28A0092B-C50C-407E-A947-70E740481C1C}">
                    <a14:useLocalDpi xmlns="" xmlns:a14="http://schemas.microsoft.com/office/drawing/2010/main" val="0"/>
                  </a:ext>
                </a:extLst>
              </a:blip>
              <a:stretch>
                <a:fillRect/>
              </a:stretch>
            </p:blipFill>
            <p:spPr>
              <a:xfrm>
                <a:off x="5543744" y="2543692"/>
                <a:ext cx="407747" cy="229626"/>
              </a:xfrm>
              <a:prstGeom prst="rect">
                <a:avLst/>
              </a:prstGeom>
            </p:spPr>
          </p:pic>
          <p:pic>
            <p:nvPicPr>
              <p:cNvPr id="228" name="图片 227"/>
              <p:cNvPicPr>
                <a:picLocks noChangeAspect="1"/>
              </p:cNvPicPr>
              <p:nvPr/>
            </p:nvPicPr>
            <p:blipFill>
              <a:blip r:embed="rId47" cstate="print">
                <a:extLst>
                  <a:ext uri="{28A0092B-C50C-407E-A947-70E740481C1C}">
                    <a14:useLocalDpi xmlns="" xmlns:a14="http://schemas.microsoft.com/office/drawing/2010/main" val="0"/>
                  </a:ext>
                </a:extLst>
              </a:blip>
              <a:stretch>
                <a:fillRect/>
              </a:stretch>
            </p:blipFill>
            <p:spPr>
              <a:xfrm>
                <a:off x="5982309" y="2543139"/>
                <a:ext cx="276839" cy="229626"/>
              </a:xfrm>
              <a:prstGeom prst="rect">
                <a:avLst/>
              </a:prstGeom>
            </p:spPr>
          </p:pic>
          <p:pic>
            <p:nvPicPr>
              <p:cNvPr id="229" name="图片 228"/>
              <p:cNvPicPr>
                <a:picLocks noChangeAspect="1"/>
              </p:cNvPicPr>
              <p:nvPr/>
            </p:nvPicPr>
            <p:blipFill>
              <a:blip r:embed="rId46" cstate="print">
                <a:extLst>
                  <a:ext uri="{28A0092B-C50C-407E-A947-70E740481C1C}">
                    <a14:useLocalDpi xmlns="" xmlns:a14="http://schemas.microsoft.com/office/drawing/2010/main" val="0"/>
                  </a:ext>
                </a:extLst>
              </a:blip>
              <a:stretch>
                <a:fillRect/>
              </a:stretch>
            </p:blipFill>
            <p:spPr>
              <a:xfrm>
                <a:off x="5543744" y="2820363"/>
                <a:ext cx="407747" cy="229626"/>
              </a:xfrm>
              <a:prstGeom prst="rect">
                <a:avLst/>
              </a:prstGeom>
            </p:spPr>
          </p:pic>
          <p:pic>
            <p:nvPicPr>
              <p:cNvPr id="230" name="图片 229"/>
              <p:cNvPicPr>
                <a:picLocks noChangeAspect="1"/>
              </p:cNvPicPr>
              <p:nvPr/>
            </p:nvPicPr>
            <p:blipFill>
              <a:blip r:embed="rId47" cstate="print">
                <a:extLst>
                  <a:ext uri="{28A0092B-C50C-407E-A947-70E740481C1C}">
                    <a14:useLocalDpi xmlns="" xmlns:a14="http://schemas.microsoft.com/office/drawing/2010/main" val="0"/>
                  </a:ext>
                </a:extLst>
              </a:blip>
              <a:stretch>
                <a:fillRect/>
              </a:stretch>
            </p:blipFill>
            <p:spPr>
              <a:xfrm>
                <a:off x="5982309" y="2819810"/>
                <a:ext cx="276839" cy="229626"/>
              </a:xfrm>
              <a:prstGeom prst="rect">
                <a:avLst/>
              </a:prstGeom>
            </p:spPr>
          </p:pic>
          <p:pic>
            <p:nvPicPr>
              <p:cNvPr id="231" name="图片 230"/>
              <p:cNvPicPr>
                <a:picLocks noChangeAspect="1"/>
              </p:cNvPicPr>
              <p:nvPr/>
            </p:nvPicPr>
            <p:blipFill>
              <a:blip r:embed="rId47" cstate="print">
                <a:extLst>
                  <a:ext uri="{28A0092B-C50C-407E-A947-70E740481C1C}">
                    <a14:useLocalDpi xmlns="" xmlns:a14="http://schemas.microsoft.com/office/drawing/2010/main" val="0"/>
                  </a:ext>
                </a:extLst>
              </a:blip>
              <a:stretch>
                <a:fillRect/>
              </a:stretch>
            </p:blipFill>
            <p:spPr>
              <a:xfrm>
                <a:off x="6428190" y="2543139"/>
                <a:ext cx="276839" cy="229626"/>
              </a:xfrm>
              <a:prstGeom prst="rect">
                <a:avLst/>
              </a:prstGeom>
            </p:spPr>
          </p:pic>
          <p:pic>
            <p:nvPicPr>
              <p:cNvPr id="232" name="图片 231"/>
              <p:cNvPicPr>
                <a:picLocks noChangeAspect="1"/>
              </p:cNvPicPr>
              <p:nvPr/>
            </p:nvPicPr>
            <p:blipFill>
              <a:blip r:embed="rId47" cstate="print">
                <a:extLst>
                  <a:ext uri="{28A0092B-C50C-407E-A947-70E740481C1C}">
                    <a14:useLocalDpi xmlns="" xmlns:a14="http://schemas.microsoft.com/office/drawing/2010/main" val="0"/>
                  </a:ext>
                </a:extLst>
              </a:blip>
              <a:stretch>
                <a:fillRect/>
              </a:stretch>
            </p:blipFill>
            <p:spPr>
              <a:xfrm>
                <a:off x="6428190" y="2819810"/>
                <a:ext cx="276839" cy="229626"/>
              </a:xfrm>
              <a:prstGeom prst="rect">
                <a:avLst/>
              </a:prstGeom>
            </p:spPr>
          </p:pic>
          <p:pic>
            <p:nvPicPr>
              <p:cNvPr id="233" name="图片 232"/>
              <p:cNvPicPr>
                <a:picLocks noChangeAspect="1"/>
              </p:cNvPicPr>
              <p:nvPr/>
            </p:nvPicPr>
            <p:blipFill>
              <a:blip r:embed="rId47" cstate="print">
                <a:extLst>
                  <a:ext uri="{28A0092B-C50C-407E-A947-70E740481C1C}">
                    <a14:useLocalDpi xmlns="" xmlns:a14="http://schemas.microsoft.com/office/drawing/2010/main" val="0"/>
                  </a:ext>
                </a:extLst>
              </a:blip>
              <a:stretch>
                <a:fillRect/>
              </a:stretch>
            </p:blipFill>
            <p:spPr>
              <a:xfrm>
                <a:off x="6741185" y="2544707"/>
                <a:ext cx="276839" cy="229626"/>
              </a:xfrm>
              <a:prstGeom prst="rect">
                <a:avLst/>
              </a:prstGeom>
            </p:spPr>
          </p:pic>
          <p:pic>
            <p:nvPicPr>
              <p:cNvPr id="234" name="图片 233"/>
              <p:cNvPicPr>
                <a:picLocks noChangeAspect="1"/>
              </p:cNvPicPr>
              <p:nvPr/>
            </p:nvPicPr>
            <p:blipFill>
              <a:blip r:embed="rId47" cstate="print">
                <a:extLst>
                  <a:ext uri="{28A0092B-C50C-407E-A947-70E740481C1C}">
                    <a14:useLocalDpi xmlns="" xmlns:a14="http://schemas.microsoft.com/office/drawing/2010/main" val="0"/>
                  </a:ext>
                </a:extLst>
              </a:blip>
              <a:stretch>
                <a:fillRect/>
              </a:stretch>
            </p:blipFill>
            <p:spPr>
              <a:xfrm>
                <a:off x="6741185" y="2821378"/>
                <a:ext cx="276839" cy="229626"/>
              </a:xfrm>
              <a:prstGeom prst="rect">
                <a:avLst/>
              </a:prstGeom>
            </p:spPr>
          </p:pic>
          <p:pic>
            <p:nvPicPr>
              <p:cNvPr id="235" name="图片 234"/>
              <p:cNvPicPr>
                <a:picLocks noChangeAspect="1"/>
              </p:cNvPicPr>
              <p:nvPr/>
            </p:nvPicPr>
            <p:blipFill>
              <a:blip r:embed="rId47" cstate="print">
                <a:extLst>
                  <a:ext uri="{28A0092B-C50C-407E-A947-70E740481C1C}">
                    <a14:useLocalDpi xmlns="" xmlns:a14="http://schemas.microsoft.com/office/drawing/2010/main" val="0"/>
                  </a:ext>
                </a:extLst>
              </a:blip>
              <a:stretch>
                <a:fillRect/>
              </a:stretch>
            </p:blipFill>
            <p:spPr>
              <a:xfrm>
                <a:off x="7183263" y="2548569"/>
                <a:ext cx="276839" cy="229626"/>
              </a:xfrm>
              <a:prstGeom prst="rect">
                <a:avLst/>
              </a:prstGeom>
            </p:spPr>
          </p:pic>
          <p:pic>
            <p:nvPicPr>
              <p:cNvPr id="236" name="图片 235"/>
              <p:cNvPicPr>
                <a:picLocks noChangeAspect="1"/>
              </p:cNvPicPr>
              <p:nvPr/>
            </p:nvPicPr>
            <p:blipFill>
              <a:blip r:embed="rId47" cstate="print">
                <a:extLst>
                  <a:ext uri="{28A0092B-C50C-407E-A947-70E740481C1C}">
                    <a14:useLocalDpi xmlns="" xmlns:a14="http://schemas.microsoft.com/office/drawing/2010/main" val="0"/>
                  </a:ext>
                </a:extLst>
              </a:blip>
              <a:stretch>
                <a:fillRect/>
              </a:stretch>
            </p:blipFill>
            <p:spPr>
              <a:xfrm>
                <a:off x="7183263" y="2825240"/>
                <a:ext cx="276839" cy="229626"/>
              </a:xfrm>
              <a:prstGeom prst="rect">
                <a:avLst/>
              </a:prstGeom>
            </p:spPr>
          </p:pic>
          <p:pic>
            <p:nvPicPr>
              <p:cNvPr id="237" name="图片 236"/>
              <p:cNvPicPr>
                <a:picLocks noChangeAspect="1"/>
              </p:cNvPicPr>
              <p:nvPr/>
            </p:nvPicPr>
            <p:blipFill>
              <a:blip r:embed="rId47" cstate="print">
                <a:extLst>
                  <a:ext uri="{28A0092B-C50C-407E-A947-70E740481C1C}">
                    <a14:useLocalDpi xmlns="" xmlns:a14="http://schemas.microsoft.com/office/drawing/2010/main" val="0"/>
                  </a:ext>
                </a:extLst>
              </a:blip>
              <a:stretch>
                <a:fillRect/>
              </a:stretch>
            </p:blipFill>
            <p:spPr>
              <a:xfrm>
                <a:off x="7496258" y="2550137"/>
                <a:ext cx="276839" cy="229626"/>
              </a:xfrm>
              <a:prstGeom prst="rect">
                <a:avLst/>
              </a:prstGeom>
            </p:spPr>
          </p:pic>
          <p:pic>
            <p:nvPicPr>
              <p:cNvPr id="238" name="图片 237"/>
              <p:cNvPicPr>
                <a:picLocks noChangeAspect="1"/>
              </p:cNvPicPr>
              <p:nvPr/>
            </p:nvPicPr>
            <p:blipFill>
              <a:blip r:embed="rId47" cstate="print">
                <a:extLst>
                  <a:ext uri="{28A0092B-C50C-407E-A947-70E740481C1C}">
                    <a14:useLocalDpi xmlns="" xmlns:a14="http://schemas.microsoft.com/office/drawing/2010/main" val="0"/>
                  </a:ext>
                </a:extLst>
              </a:blip>
              <a:stretch>
                <a:fillRect/>
              </a:stretch>
            </p:blipFill>
            <p:spPr>
              <a:xfrm>
                <a:off x="7496258" y="2826808"/>
                <a:ext cx="276839" cy="229626"/>
              </a:xfrm>
              <a:prstGeom prst="rect">
                <a:avLst/>
              </a:prstGeom>
            </p:spPr>
          </p:pic>
          <p:sp>
            <p:nvSpPr>
              <p:cNvPr id="239" name="文本框 21"/>
              <p:cNvSpPr txBox="1"/>
              <p:nvPr/>
            </p:nvSpPr>
            <p:spPr>
              <a:xfrm>
                <a:off x="5554161" y="2333675"/>
                <a:ext cx="440402" cy="195111"/>
              </a:xfrm>
              <a:prstGeom prst="rect">
                <a:avLst/>
              </a:prstGeom>
              <a:noFill/>
            </p:spPr>
            <p:txBody>
              <a:bodyPr wrap="square" rtlCol="0">
                <a:spAutoFit/>
              </a:bodyPr>
              <a:lstStyle/>
              <a:p>
                <a:r>
                  <a:rPr lang="en-US" altLang="zh-CN" sz="100" dirty="0" smtClean="0">
                    <a:latin typeface="微软雅黑" panose="020B0503020204020204" pitchFamily="34" charset="-122"/>
                    <a:ea typeface="微软雅黑" panose="020B0503020204020204" pitchFamily="34" charset="-122"/>
                    <a:cs typeface="Arial" panose="020B0604020202020204" pitchFamily="34" charset="0"/>
                  </a:rPr>
                  <a:t>FAN-Manager</a:t>
                </a:r>
                <a:endParaRPr lang="zh-CN" altLang="en-US" sz="1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40" name="文本框 22"/>
              <p:cNvSpPr txBox="1"/>
              <p:nvPr/>
            </p:nvSpPr>
            <p:spPr>
              <a:xfrm>
                <a:off x="5540087" y="2525406"/>
                <a:ext cx="414374" cy="222657"/>
              </a:xfrm>
              <a:prstGeom prst="rect">
                <a:avLst/>
              </a:prstGeom>
              <a:noFill/>
            </p:spPr>
            <p:txBody>
              <a:bodyPr wrap="square" rtlCol="0">
                <a:spAutoFit/>
              </a:bodyPr>
              <a:lstStyle/>
              <a:p>
                <a:pPr algn="ctr"/>
                <a:r>
                  <a:rPr lang="en-US" altLang="zh-CN" sz="100" dirty="0" smtClean="0">
                    <a:latin typeface="微软雅黑" panose="020B0503020204020204" pitchFamily="34" charset="-122"/>
                    <a:ea typeface="微软雅黑" panose="020B0503020204020204" pitchFamily="34" charset="-122"/>
                    <a:cs typeface="Arial" panose="020B0604020202020204" pitchFamily="34" charset="0"/>
                  </a:rPr>
                  <a:t>PHY</a:t>
                </a:r>
              </a:p>
              <a:p>
                <a:pPr algn="ctr"/>
                <a:r>
                  <a:rPr lang="en-US" altLang="zh-CN" sz="100" dirty="0" smtClean="0">
                    <a:latin typeface="微软雅黑" panose="020B0503020204020204" pitchFamily="34" charset="-122"/>
                    <a:ea typeface="微软雅黑" panose="020B0503020204020204" pitchFamily="34" charset="-122"/>
                    <a:cs typeface="Arial" panose="020B0604020202020204" pitchFamily="34" charset="0"/>
                  </a:rPr>
                  <a:t>Abstraction</a:t>
                </a:r>
                <a:endParaRPr lang="zh-CN" altLang="en-US" sz="1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41" name="文本框 23"/>
              <p:cNvSpPr txBox="1"/>
              <p:nvPr/>
            </p:nvSpPr>
            <p:spPr>
              <a:xfrm>
                <a:off x="5940037" y="2561261"/>
                <a:ext cx="364921" cy="222514"/>
              </a:xfrm>
              <a:prstGeom prst="rect">
                <a:avLst/>
              </a:prstGeom>
              <a:noFill/>
            </p:spPr>
            <p:txBody>
              <a:bodyPr wrap="square" rtlCol="0">
                <a:spAutoFit/>
              </a:bodyPr>
              <a:lstStyle/>
              <a:p>
                <a:pPr algn="ctr"/>
                <a:r>
                  <a:rPr lang="en-US" altLang="zh-CN" sz="200" dirty="0" smtClean="0">
                    <a:latin typeface="微软雅黑" panose="020B0503020204020204" pitchFamily="34" charset="-122"/>
                    <a:ea typeface="微软雅黑" panose="020B0503020204020204" pitchFamily="34" charset="-122"/>
                    <a:cs typeface="Arial" panose="020B0604020202020204" pitchFamily="34" charset="0"/>
                  </a:rPr>
                  <a:t>Slicing</a:t>
                </a:r>
                <a:endParaRPr lang="zh-CN" altLang="en-US" sz="2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42" name="文本框 24"/>
              <p:cNvSpPr txBox="1"/>
              <p:nvPr/>
            </p:nvSpPr>
            <p:spPr>
              <a:xfrm>
                <a:off x="5532936" y="2799328"/>
                <a:ext cx="383139" cy="222657"/>
              </a:xfrm>
              <a:prstGeom prst="rect">
                <a:avLst/>
              </a:prstGeom>
              <a:noFill/>
            </p:spPr>
            <p:txBody>
              <a:bodyPr wrap="square" rtlCol="0">
                <a:spAutoFit/>
              </a:bodyPr>
              <a:lstStyle/>
              <a:p>
                <a:pPr algn="ctr"/>
                <a:r>
                  <a:rPr lang="en-US" altLang="zh-CN" sz="100" dirty="0" smtClean="0">
                    <a:latin typeface="微软雅黑" panose="020B0503020204020204" pitchFamily="34" charset="-122"/>
                    <a:ea typeface="微软雅黑" panose="020B0503020204020204" pitchFamily="34" charset="-122"/>
                    <a:cs typeface="Arial" panose="020B0604020202020204" pitchFamily="34" charset="0"/>
                  </a:rPr>
                  <a:t>Dynamic</a:t>
                </a:r>
              </a:p>
              <a:p>
                <a:pPr algn="ctr"/>
                <a:r>
                  <a:rPr lang="en-US" altLang="zh-CN" sz="100" dirty="0" smtClean="0">
                    <a:latin typeface="微软雅黑" panose="020B0503020204020204" pitchFamily="34" charset="-122"/>
                    <a:ea typeface="微软雅黑" panose="020B0503020204020204" pitchFamily="34" charset="-122"/>
                    <a:cs typeface="Arial" panose="020B0604020202020204" pitchFamily="34" charset="0"/>
                  </a:rPr>
                  <a:t>BW ctrl</a:t>
                </a:r>
                <a:endParaRPr lang="zh-CN" altLang="en-US" sz="1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43" name="文本框 25"/>
              <p:cNvSpPr txBox="1"/>
              <p:nvPr/>
            </p:nvSpPr>
            <p:spPr>
              <a:xfrm>
                <a:off x="5930043" y="2793093"/>
                <a:ext cx="388345" cy="222657"/>
              </a:xfrm>
              <a:prstGeom prst="rect">
                <a:avLst/>
              </a:prstGeom>
              <a:noFill/>
            </p:spPr>
            <p:txBody>
              <a:bodyPr wrap="square" rtlCol="0">
                <a:spAutoFit/>
              </a:bodyPr>
              <a:lstStyle/>
              <a:p>
                <a:pPr algn="ctr"/>
                <a:r>
                  <a:rPr lang="en-US" altLang="zh-CN" sz="100" dirty="0" smtClean="0">
                    <a:latin typeface="微软雅黑" panose="020B0503020204020204" pitchFamily="34" charset="-122"/>
                    <a:ea typeface="微软雅黑" panose="020B0503020204020204" pitchFamily="34" charset="-122"/>
                    <a:cs typeface="Arial" panose="020B0604020202020204" pitchFamily="34" charset="0"/>
                  </a:rPr>
                  <a:t>NE</a:t>
                </a:r>
              </a:p>
              <a:p>
                <a:pPr algn="ctr"/>
                <a:r>
                  <a:rPr lang="en-US" altLang="zh-CN" sz="100" dirty="0" smtClean="0">
                    <a:latin typeface="微软雅黑" panose="020B0503020204020204" pitchFamily="34" charset="-122"/>
                    <a:ea typeface="微软雅黑" panose="020B0503020204020204" pitchFamily="34" charset="-122"/>
                    <a:cs typeface="Arial" panose="020B0604020202020204" pitchFamily="34" charset="0"/>
                  </a:rPr>
                  <a:t>Manager</a:t>
                </a:r>
                <a:endParaRPr lang="zh-CN" altLang="en-US" sz="1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44" name="文本框 26"/>
              <p:cNvSpPr txBox="1"/>
              <p:nvPr/>
            </p:nvSpPr>
            <p:spPr>
              <a:xfrm>
                <a:off x="6415562" y="2365661"/>
                <a:ext cx="424785" cy="195111"/>
              </a:xfrm>
              <a:prstGeom prst="rect">
                <a:avLst/>
              </a:prstGeom>
              <a:noFill/>
            </p:spPr>
            <p:txBody>
              <a:bodyPr wrap="square" rtlCol="0">
                <a:spAutoFit/>
              </a:bodyPr>
              <a:lstStyle/>
              <a:p>
                <a:r>
                  <a:rPr lang="en-US" altLang="zh-CN" sz="100" dirty="0" smtClean="0">
                    <a:latin typeface="微软雅黑" panose="020B0503020204020204" pitchFamily="34" charset="-122"/>
                    <a:ea typeface="微软雅黑" panose="020B0503020204020204" pitchFamily="34" charset="-122"/>
                    <a:cs typeface="Arial" panose="020B0604020202020204" pitchFamily="34" charset="0"/>
                  </a:rPr>
                  <a:t>VPN-Enabler</a:t>
                </a:r>
                <a:endParaRPr lang="zh-CN" altLang="en-US" sz="1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45" name="文本框 27"/>
              <p:cNvSpPr txBox="1"/>
              <p:nvPr/>
            </p:nvSpPr>
            <p:spPr>
              <a:xfrm>
                <a:off x="6381895" y="2561261"/>
                <a:ext cx="367522" cy="195111"/>
              </a:xfrm>
              <a:prstGeom prst="rect">
                <a:avLst/>
              </a:prstGeom>
              <a:noFill/>
            </p:spPr>
            <p:txBody>
              <a:bodyPr wrap="square" rtlCol="0">
                <a:spAutoFit/>
              </a:bodyPr>
              <a:lstStyle/>
              <a:p>
                <a:pPr algn="ctr"/>
                <a:r>
                  <a:rPr lang="en-US" altLang="zh-CN" sz="100" dirty="0" err="1" smtClean="0">
                    <a:latin typeface="微软雅黑" panose="020B0503020204020204" pitchFamily="34" charset="-122"/>
                    <a:ea typeface="微软雅黑" panose="020B0503020204020204" pitchFamily="34" charset="-122"/>
                    <a:cs typeface="Arial" panose="020B0604020202020204" pitchFamily="34" charset="0"/>
                  </a:rPr>
                  <a:t>VxLAN</a:t>
                </a:r>
                <a:endParaRPr lang="zh-CN" altLang="en-US" sz="1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46" name="文本框 28"/>
              <p:cNvSpPr txBox="1"/>
              <p:nvPr/>
            </p:nvSpPr>
            <p:spPr>
              <a:xfrm>
                <a:off x="6711455" y="2561261"/>
                <a:ext cx="338889" cy="195111"/>
              </a:xfrm>
              <a:prstGeom prst="rect">
                <a:avLst/>
              </a:prstGeom>
              <a:noFill/>
            </p:spPr>
            <p:txBody>
              <a:bodyPr wrap="square" rtlCol="0">
                <a:spAutoFit/>
              </a:bodyPr>
              <a:lstStyle/>
              <a:p>
                <a:pPr algn="ctr"/>
                <a:r>
                  <a:rPr lang="en-US" altLang="zh-CN" sz="100" dirty="0" smtClean="0">
                    <a:latin typeface="微软雅黑" panose="020B0503020204020204" pitchFamily="34" charset="-122"/>
                    <a:ea typeface="微软雅黑" panose="020B0503020204020204" pitchFamily="34" charset="-122"/>
                    <a:cs typeface="Arial" panose="020B0604020202020204" pitchFamily="34" charset="0"/>
                  </a:rPr>
                  <a:t>SLA</a:t>
                </a:r>
                <a:endParaRPr lang="zh-CN" altLang="en-US" sz="1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47" name="文本框 29"/>
              <p:cNvSpPr txBox="1"/>
              <p:nvPr/>
            </p:nvSpPr>
            <p:spPr>
              <a:xfrm>
                <a:off x="6375604" y="2833390"/>
                <a:ext cx="380537" cy="222514"/>
              </a:xfrm>
              <a:prstGeom prst="rect">
                <a:avLst/>
              </a:prstGeom>
              <a:noFill/>
            </p:spPr>
            <p:txBody>
              <a:bodyPr wrap="square" rtlCol="0">
                <a:spAutoFit/>
              </a:bodyPr>
              <a:lstStyle/>
              <a:p>
                <a:pPr algn="ctr"/>
                <a:r>
                  <a:rPr lang="en-US" altLang="zh-CN" sz="200" dirty="0" smtClean="0">
                    <a:latin typeface="微软雅黑" panose="020B0503020204020204" pitchFamily="34" charset="-122"/>
                    <a:ea typeface="微软雅黑" panose="020B0503020204020204" pitchFamily="34" charset="-122"/>
                    <a:cs typeface="Arial" panose="020B0604020202020204" pitchFamily="34" charset="0"/>
                  </a:rPr>
                  <a:t>Security</a:t>
                </a:r>
                <a:endParaRPr lang="zh-CN" altLang="en-US" sz="2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48" name="文本框 30"/>
              <p:cNvSpPr txBox="1"/>
              <p:nvPr/>
            </p:nvSpPr>
            <p:spPr>
              <a:xfrm>
                <a:off x="6706752" y="2833390"/>
                <a:ext cx="333684" cy="195111"/>
              </a:xfrm>
              <a:prstGeom prst="rect">
                <a:avLst/>
              </a:prstGeom>
              <a:noFill/>
            </p:spPr>
            <p:txBody>
              <a:bodyPr wrap="square" rtlCol="0">
                <a:spAutoFit/>
              </a:bodyPr>
              <a:lstStyle/>
              <a:p>
                <a:pPr algn="ctr"/>
                <a:r>
                  <a:rPr lang="en-US" altLang="zh-CN" sz="100" dirty="0" smtClean="0">
                    <a:latin typeface="微软雅黑" panose="020B0503020204020204" pitchFamily="34" charset="-122"/>
                    <a:ea typeface="微软雅黑" panose="020B0503020204020204" pitchFamily="34" charset="-122"/>
                    <a:cs typeface="Arial" panose="020B0604020202020204" pitchFamily="34" charset="0"/>
                  </a:rPr>
                  <a:t>DIY</a:t>
                </a:r>
                <a:endParaRPr lang="zh-CN" altLang="en-US" sz="1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49" name="文本框 31"/>
              <p:cNvSpPr txBox="1"/>
              <p:nvPr/>
            </p:nvSpPr>
            <p:spPr>
              <a:xfrm>
                <a:off x="7105926" y="2360191"/>
                <a:ext cx="456019" cy="195111"/>
              </a:xfrm>
              <a:prstGeom prst="rect">
                <a:avLst/>
              </a:prstGeom>
              <a:noFill/>
            </p:spPr>
            <p:txBody>
              <a:bodyPr wrap="square" rtlCol="0">
                <a:spAutoFit/>
              </a:bodyPr>
              <a:lstStyle/>
              <a:p>
                <a:r>
                  <a:rPr lang="en-US" altLang="zh-CN" sz="100" dirty="0" smtClean="0">
                    <a:latin typeface="微软雅黑" panose="020B0503020204020204" pitchFamily="34" charset="-122"/>
                    <a:ea typeface="微软雅黑" panose="020B0503020204020204" pitchFamily="34" charset="-122"/>
                    <a:cs typeface="Arial" panose="020B0604020202020204" pitchFamily="34" charset="0"/>
                  </a:rPr>
                  <a:t>Home Enhancer</a:t>
                </a:r>
                <a:endParaRPr lang="zh-CN" altLang="en-US" sz="1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50" name="文本框 32"/>
              <p:cNvSpPr txBox="1"/>
              <p:nvPr/>
            </p:nvSpPr>
            <p:spPr>
              <a:xfrm>
                <a:off x="7133960" y="2561261"/>
                <a:ext cx="377934" cy="195111"/>
              </a:xfrm>
              <a:prstGeom prst="rect">
                <a:avLst/>
              </a:prstGeom>
              <a:noFill/>
            </p:spPr>
            <p:txBody>
              <a:bodyPr wrap="square" rtlCol="0">
                <a:spAutoFit/>
              </a:bodyPr>
              <a:lstStyle/>
              <a:p>
                <a:pPr algn="ctr"/>
                <a:r>
                  <a:rPr lang="en-US" altLang="zh-CN" sz="100" dirty="0" smtClean="0">
                    <a:latin typeface="微软雅黑" panose="020B0503020204020204" pitchFamily="34" charset="-122"/>
                    <a:ea typeface="微软雅黑" panose="020B0503020204020204" pitchFamily="34" charset="-122"/>
                    <a:cs typeface="Arial" panose="020B0604020202020204" pitchFamily="34" charset="0"/>
                  </a:rPr>
                  <a:t>Storage</a:t>
                </a:r>
                <a:endParaRPr lang="zh-CN" altLang="en-US" sz="1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51" name="文本框 33"/>
              <p:cNvSpPr txBox="1"/>
              <p:nvPr/>
            </p:nvSpPr>
            <p:spPr>
              <a:xfrm>
                <a:off x="7460025" y="2561261"/>
                <a:ext cx="349301" cy="195111"/>
              </a:xfrm>
              <a:prstGeom prst="rect">
                <a:avLst/>
              </a:prstGeom>
              <a:noFill/>
            </p:spPr>
            <p:txBody>
              <a:bodyPr wrap="square" rtlCol="0">
                <a:spAutoFit/>
              </a:bodyPr>
              <a:lstStyle/>
              <a:p>
                <a:pPr algn="ctr"/>
                <a:r>
                  <a:rPr lang="en-US" altLang="zh-CN" sz="100" dirty="0" smtClean="0">
                    <a:latin typeface="微软雅黑" panose="020B0503020204020204" pitchFamily="34" charset="-122"/>
                    <a:ea typeface="微软雅黑" panose="020B0503020204020204" pitchFamily="34" charset="-122"/>
                    <a:cs typeface="Arial" panose="020B0604020202020204" pitchFamily="34" charset="0"/>
                  </a:rPr>
                  <a:t>Wi-Fi</a:t>
                </a:r>
                <a:endParaRPr lang="zh-CN" altLang="en-US" sz="1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52" name="文本框 34"/>
              <p:cNvSpPr txBox="1"/>
              <p:nvPr/>
            </p:nvSpPr>
            <p:spPr>
              <a:xfrm>
                <a:off x="7131415" y="2833390"/>
                <a:ext cx="380537" cy="195111"/>
              </a:xfrm>
              <a:prstGeom prst="rect">
                <a:avLst/>
              </a:prstGeom>
              <a:noFill/>
            </p:spPr>
            <p:txBody>
              <a:bodyPr wrap="square" rtlCol="0">
                <a:spAutoFit/>
              </a:bodyPr>
              <a:lstStyle/>
              <a:p>
                <a:pPr algn="ctr"/>
                <a:r>
                  <a:rPr lang="en-US" altLang="zh-CN" sz="100" dirty="0" smtClean="0">
                    <a:latin typeface="微软雅黑" panose="020B0503020204020204" pitchFamily="34" charset="-122"/>
                    <a:ea typeface="微软雅黑" panose="020B0503020204020204" pitchFamily="34" charset="-122"/>
                    <a:cs typeface="Arial" panose="020B0604020202020204" pitchFamily="34" charset="0"/>
                  </a:rPr>
                  <a:t>Parental</a:t>
                </a:r>
                <a:endParaRPr lang="zh-CN" altLang="en-US" sz="1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53" name="文本框 35"/>
              <p:cNvSpPr txBox="1"/>
              <p:nvPr/>
            </p:nvSpPr>
            <p:spPr>
              <a:xfrm>
                <a:off x="7450297" y="2833390"/>
                <a:ext cx="380537" cy="195111"/>
              </a:xfrm>
              <a:prstGeom prst="rect">
                <a:avLst/>
              </a:prstGeom>
              <a:noFill/>
            </p:spPr>
            <p:txBody>
              <a:bodyPr wrap="square" rtlCol="0">
                <a:spAutoFit/>
              </a:bodyPr>
              <a:lstStyle/>
              <a:p>
                <a:pPr algn="ctr"/>
                <a:r>
                  <a:rPr lang="en-US" altLang="zh-CN" sz="100" dirty="0">
                    <a:latin typeface="微软雅黑" panose="020B0503020204020204" pitchFamily="34" charset="-122"/>
                    <a:ea typeface="微软雅黑" panose="020B0503020204020204" pitchFamily="34" charset="-122"/>
                    <a:cs typeface="Arial" panose="020B0604020202020204" pitchFamily="34" charset="0"/>
                  </a:rPr>
                  <a:t>Security</a:t>
                </a:r>
                <a:endParaRPr lang="zh-CN" altLang="en-US" sz="100" dirty="0">
                  <a:latin typeface="微软雅黑" panose="020B0503020204020204" pitchFamily="34" charset="-122"/>
                  <a:ea typeface="微软雅黑" panose="020B0503020204020204" pitchFamily="34" charset="-122"/>
                  <a:cs typeface="Arial" panose="020B0604020202020204" pitchFamily="34" charset="0"/>
                </a:endParaRPr>
              </a:p>
            </p:txBody>
          </p:sp>
        </p:grpSp>
        <p:cxnSp>
          <p:nvCxnSpPr>
            <p:cNvPr id="205" name="直接连接符 204"/>
            <p:cNvCxnSpPr/>
            <p:nvPr/>
          </p:nvCxnSpPr>
          <p:spPr>
            <a:xfrm flipV="1">
              <a:off x="9034141" y="5210441"/>
              <a:ext cx="2135804" cy="385087"/>
            </a:xfrm>
            <a:prstGeom prst="line">
              <a:avLst/>
            </a:prstGeom>
            <a:ln>
              <a:solidFill>
                <a:schemeClr val="bg1">
                  <a:lumMod val="85000"/>
                </a:schemeClr>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6" name="直接连接符 205"/>
            <p:cNvCxnSpPr/>
            <p:nvPr/>
          </p:nvCxnSpPr>
          <p:spPr>
            <a:xfrm flipV="1">
              <a:off x="10524871" y="5281842"/>
              <a:ext cx="709260" cy="325720"/>
            </a:xfrm>
            <a:prstGeom prst="line">
              <a:avLst/>
            </a:prstGeom>
            <a:ln>
              <a:solidFill>
                <a:schemeClr val="bg1">
                  <a:lumMod val="85000"/>
                </a:schemeClr>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7" name="直接连接符 206"/>
            <p:cNvCxnSpPr/>
            <p:nvPr/>
          </p:nvCxnSpPr>
          <p:spPr>
            <a:xfrm flipH="1" flipV="1">
              <a:off x="11676215" y="5334792"/>
              <a:ext cx="302479" cy="213403"/>
            </a:xfrm>
            <a:prstGeom prst="line">
              <a:avLst/>
            </a:prstGeom>
            <a:ln>
              <a:solidFill>
                <a:schemeClr val="bg1">
                  <a:lumMod val="85000"/>
                </a:schemeClr>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8" name="直接连接符 207"/>
            <p:cNvCxnSpPr/>
            <p:nvPr/>
          </p:nvCxnSpPr>
          <p:spPr>
            <a:xfrm>
              <a:off x="11802984" y="5272215"/>
              <a:ext cx="1681685" cy="400330"/>
            </a:xfrm>
            <a:prstGeom prst="line">
              <a:avLst/>
            </a:prstGeom>
            <a:ln>
              <a:solidFill>
                <a:schemeClr val="bg1">
                  <a:lumMod val="85000"/>
                </a:schemeClr>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9" name="TextBox 84"/>
            <p:cNvSpPr txBox="1"/>
            <p:nvPr/>
          </p:nvSpPr>
          <p:spPr>
            <a:xfrm>
              <a:off x="12026032" y="4887930"/>
              <a:ext cx="1187449" cy="271166"/>
            </a:xfrm>
            <a:prstGeom prst="rect">
              <a:avLst/>
            </a:prstGeom>
            <a:noFill/>
          </p:spPr>
          <p:txBody>
            <a:bodyPr wrap="square" rtlCol="0">
              <a:spAutoFit/>
            </a:bodyPr>
            <a:lstStyle/>
            <a:p>
              <a:pPr algn="ctr"/>
              <a:r>
                <a:rPr lang="zh-CN" altLang="en-US" sz="1100" b="1" dirty="0" smtClean="0">
                  <a:latin typeface="微软雅黑" panose="020B0503020204020204" pitchFamily="34" charset="-122"/>
                  <a:ea typeface="微软雅黑" panose="020B0503020204020204" pitchFamily="34" charset="-122"/>
                </a:rPr>
                <a:t>控制中心</a:t>
              </a:r>
              <a:endParaRPr lang="zh-CN" altLang="en-US" sz="1100" b="1" dirty="0">
                <a:latin typeface="微软雅黑" panose="020B0503020204020204" pitchFamily="34" charset="-122"/>
                <a:ea typeface="微软雅黑" panose="020B0503020204020204" pitchFamily="34" charset="-122"/>
              </a:endParaRPr>
            </a:p>
          </p:txBody>
        </p:sp>
        <p:sp>
          <p:nvSpPr>
            <p:cNvPr id="210" name="TextBox 85"/>
            <p:cNvSpPr txBox="1"/>
            <p:nvPr/>
          </p:nvSpPr>
          <p:spPr>
            <a:xfrm>
              <a:off x="8929036" y="5573064"/>
              <a:ext cx="876145" cy="254318"/>
            </a:xfrm>
            <a:prstGeom prst="rect">
              <a:avLst/>
            </a:prstGeom>
            <a:noFill/>
          </p:spPr>
          <p:txBody>
            <a:bodyPr wrap="square" rtlCol="0">
              <a:spAutoFit/>
            </a:bodyPr>
            <a:lstStyle/>
            <a:p>
              <a:pPr algn="ctr"/>
              <a:r>
                <a:rPr lang="zh-CN" altLang="en-US" sz="1000" dirty="0" smtClean="0">
                  <a:latin typeface="微软雅黑" panose="020B0503020204020204" pitchFamily="34" charset="-122"/>
                  <a:ea typeface="微软雅黑" panose="020B0503020204020204" pitchFamily="34" charset="-122"/>
                </a:rPr>
                <a:t>灯控设备</a:t>
              </a:r>
              <a:endParaRPr lang="zh-CN" altLang="en-US" sz="1000" dirty="0">
                <a:latin typeface="微软雅黑" panose="020B0503020204020204" pitchFamily="34" charset="-122"/>
                <a:ea typeface="微软雅黑" panose="020B0503020204020204" pitchFamily="34" charset="-122"/>
              </a:endParaRPr>
            </a:p>
          </p:txBody>
        </p:sp>
        <p:sp>
          <p:nvSpPr>
            <p:cNvPr id="211" name="TextBox 86"/>
            <p:cNvSpPr txBox="1"/>
            <p:nvPr/>
          </p:nvSpPr>
          <p:spPr>
            <a:xfrm>
              <a:off x="12088941" y="5558594"/>
              <a:ext cx="876145" cy="254318"/>
            </a:xfrm>
            <a:prstGeom prst="rect">
              <a:avLst/>
            </a:prstGeom>
            <a:noFill/>
          </p:spPr>
          <p:txBody>
            <a:bodyPr wrap="square" rtlCol="0">
              <a:spAutoFit/>
            </a:bodyPr>
            <a:lstStyle/>
            <a:p>
              <a:pPr algn="ctr"/>
              <a:r>
                <a:rPr lang="zh-CN" altLang="en-US" sz="1000" dirty="0" smtClean="0">
                  <a:latin typeface="微软雅黑" panose="020B0503020204020204" pitchFamily="34" charset="-122"/>
                  <a:ea typeface="微软雅黑" panose="020B0503020204020204" pitchFamily="34" charset="-122"/>
                </a:rPr>
                <a:t>灯控设备</a:t>
              </a:r>
              <a:endParaRPr lang="zh-CN" altLang="en-US" sz="1000" dirty="0">
                <a:latin typeface="微软雅黑" panose="020B0503020204020204" pitchFamily="34" charset="-122"/>
                <a:ea typeface="微软雅黑" panose="020B0503020204020204" pitchFamily="34" charset="-122"/>
              </a:endParaRPr>
            </a:p>
          </p:txBody>
        </p:sp>
        <p:sp>
          <p:nvSpPr>
            <p:cNvPr id="212" name="TextBox 87"/>
            <p:cNvSpPr txBox="1"/>
            <p:nvPr/>
          </p:nvSpPr>
          <p:spPr>
            <a:xfrm>
              <a:off x="13666776" y="5665325"/>
              <a:ext cx="876145" cy="254318"/>
            </a:xfrm>
            <a:prstGeom prst="rect">
              <a:avLst/>
            </a:prstGeom>
            <a:noFill/>
          </p:spPr>
          <p:txBody>
            <a:bodyPr wrap="square" rtlCol="0">
              <a:spAutoFit/>
            </a:bodyPr>
            <a:lstStyle/>
            <a:p>
              <a:pPr algn="ctr"/>
              <a:r>
                <a:rPr lang="zh-CN" altLang="en-US" sz="1000" dirty="0" smtClean="0">
                  <a:latin typeface="微软雅黑" panose="020B0503020204020204" pitchFamily="34" charset="-122"/>
                  <a:ea typeface="微软雅黑" panose="020B0503020204020204" pitchFamily="34" charset="-122"/>
                </a:rPr>
                <a:t>灯控设备</a:t>
              </a:r>
              <a:endParaRPr lang="zh-CN" altLang="en-US" sz="1000" dirty="0">
                <a:latin typeface="微软雅黑" panose="020B0503020204020204" pitchFamily="34" charset="-122"/>
                <a:ea typeface="微软雅黑" panose="020B0503020204020204" pitchFamily="34" charset="-122"/>
              </a:endParaRPr>
            </a:p>
          </p:txBody>
        </p:sp>
        <p:sp>
          <p:nvSpPr>
            <p:cNvPr id="213" name="TextBox 88"/>
            <p:cNvSpPr txBox="1"/>
            <p:nvPr/>
          </p:nvSpPr>
          <p:spPr>
            <a:xfrm>
              <a:off x="10509215" y="5665325"/>
              <a:ext cx="876145" cy="254318"/>
            </a:xfrm>
            <a:prstGeom prst="rect">
              <a:avLst/>
            </a:prstGeom>
            <a:noFill/>
          </p:spPr>
          <p:txBody>
            <a:bodyPr wrap="square" rtlCol="0">
              <a:spAutoFit/>
            </a:bodyPr>
            <a:lstStyle/>
            <a:p>
              <a:pPr algn="ctr"/>
              <a:r>
                <a:rPr lang="zh-CN" altLang="en-US" sz="1000" dirty="0" smtClean="0">
                  <a:latin typeface="微软雅黑" panose="020B0503020204020204" pitchFamily="34" charset="-122"/>
                  <a:ea typeface="微软雅黑" panose="020B0503020204020204" pitchFamily="34" charset="-122"/>
                </a:rPr>
                <a:t>灯控设备</a:t>
              </a:r>
              <a:endParaRPr lang="zh-CN" altLang="en-US" sz="1000" dirty="0">
                <a:latin typeface="微软雅黑" panose="020B0503020204020204" pitchFamily="34" charset="-122"/>
                <a:ea typeface="微软雅黑" panose="020B0503020204020204" pitchFamily="34" charset="-122"/>
              </a:endParaRPr>
            </a:p>
          </p:txBody>
        </p:sp>
        <p:sp>
          <p:nvSpPr>
            <p:cNvPr id="214" name="TextBox 141"/>
            <p:cNvSpPr txBox="1"/>
            <p:nvPr/>
          </p:nvSpPr>
          <p:spPr>
            <a:xfrm rot="660000">
              <a:off x="12032450" y="5275424"/>
              <a:ext cx="1637557" cy="254318"/>
            </a:xfrm>
            <a:prstGeom prst="rect">
              <a:avLst/>
            </a:prstGeom>
            <a:noFill/>
          </p:spPr>
          <p:txBody>
            <a:bodyPr wrap="square" rtlCol="0">
              <a:spAutoFit/>
            </a:bodyPr>
            <a:lstStyle/>
            <a:p>
              <a:pPr algn="ctr"/>
              <a:r>
                <a:rPr lang="en-US" altLang="zh-CN" sz="1000" dirty="0" smtClean="0">
                  <a:latin typeface="微软雅黑" panose="020B0503020204020204" pitchFamily="34" charset="-122"/>
                  <a:ea typeface="微软雅黑" panose="020B0503020204020204" pitchFamily="34" charset="-122"/>
                </a:rPr>
                <a:t>PLC</a:t>
              </a:r>
              <a:endParaRPr lang="zh-CN" altLang="en-US" sz="1000" dirty="0">
                <a:latin typeface="微软雅黑" panose="020B0503020204020204" pitchFamily="34" charset="-122"/>
                <a:ea typeface="微软雅黑" panose="020B0503020204020204" pitchFamily="34" charset="-122"/>
              </a:endParaRPr>
            </a:p>
          </p:txBody>
        </p:sp>
        <p:sp>
          <p:nvSpPr>
            <p:cNvPr id="215" name="TextBox 147"/>
            <p:cNvSpPr txBox="1"/>
            <p:nvPr/>
          </p:nvSpPr>
          <p:spPr>
            <a:xfrm rot="21026681">
              <a:off x="9127211" y="5234917"/>
              <a:ext cx="1637557" cy="254318"/>
            </a:xfrm>
            <a:prstGeom prst="rect">
              <a:avLst/>
            </a:prstGeom>
            <a:noFill/>
          </p:spPr>
          <p:txBody>
            <a:bodyPr wrap="square" rtlCol="0">
              <a:spAutoFit/>
            </a:bodyPr>
            <a:lstStyle/>
            <a:p>
              <a:pPr algn="ctr"/>
              <a:r>
                <a:rPr lang="en-US" altLang="zh-CN" sz="1000" dirty="0" smtClean="0">
                  <a:latin typeface="微软雅黑" panose="020B0503020204020204" pitchFamily="34" charset="-122"/>
                  <a:ea typeface="微软雅黑" panose="020B0503020204020204" pitchFamily="34" charset="-122"/>
                </a:rPr>
                <a:t>PLC</a:t>
              </a:r>
              <a:endParaRPr lang="zh-CN" altLang="en-US" sz="1000" dirty="0">
                <a:latin typeface="微软雅黑" panose="020B0503020204020204" pitchFamily="34" charset="-122"/>
                <a:ea typeface="微软雅黑" panose="020B0503020204020204" pitchFamily="34" charset="-122"/>
              </a:endParaRPr>
            </a:p>
          </p:txBody>
        </p:sp>
        <p:grpSp>
          <p:nvGrpSpPr>
            <p:cNvPr id="8" name="组合 7"/>
            <p:cNvGrpSpPr/>
            <p:nvPr/>
          </p:nvGrpSpPr>
          <p:grpSpPr>
            <a:xfrm>
              <a:off x="8632173" y="5544048"/>
              <a:ext cx="451515" cy="868185"/>
              <a:chOff x="8632173" y="5544048"/>
              <a:chExt cx="451515" cy="868185"/>
            </a:xfrm>
          </p:grpSpPr>
          <p:pic>
            <p:nvPicPr>
              <p:cNvPr id="263" name="图片 262"/>
              <p:cNvPicPr>
                <a:picLocks noChangeAspect="1"/>
              </p:cNvPicPr>
              <p:nvPr/>
            </p:nvPicPr>
            <p:blipFill rotWithShape="1">
              <a:blip r:embed="rId48" cstate="print">
                <a:clrChange>
                  <a:clrFrom>
                    <a:srgbClr val="FFFFFF"/>
                  </a:clrFrom>
                  <a:clrTo>
                    <a:srgbClr val="FFFFFF">
                      <a:alpha val="0"/>
                    </a:srgbClr>
                  </a:clrTo>
                </a:clrChange>
                <a:extLst>
                  <a:ext uri="{28A0092B-C50C-407E-A947-70E740481C1C}">
                    <a14:useLocalDpi xmlns="" xmlns:a14="http://schemas.microsoft.com/office/drawing/2010/main" val="0"/>
                  </a:ext>
                </a:extLst>
              </a:blip>
              <a:srcRect l="37895" r="44020"/>
              <a:stretch>
                <a:fillRect/>
              </a:stretch>
            </p:blipFill>
            <p:spPr>
              <a:xfrm>
                <a:off x="8632173" y="5661865"/>
                <a:ext cx="429247" cy="750368"/>
              </a:xfrm>
              <a:custGeom>
                <a:avLst/>
                <a:gdLst>
                  <a:gd name="connsiteX0" fmla="*/ 0 w 1446835"/>
                  <a:gd name="connsiteY0" fmla="*/ 0 h 6858000"/>
                  <a:gd name="connsiteX1" fmla="*/ 1446835 w 1446835"/>
                  <a:gd name="connsiteY1" fmla="*/ 0 h 6858000"/>
                  <a:gd name="connsiteX2" fmla="*/ 1446835 w 1446835"/>
                  <a:gd name="connsiteY2" fmla="*/ 6858000 h 6858000"/>
                  <a:gd name="connsiteX3" fmla="*/ 0 w 1446835"/>
                  <a:gd name="connsiteY3" fmla="*/ 6858000 h 6858000"/>
                  <a:gd name="connsiteX4" fmla="*/ 0 w 1446835"/>
                  <a:gd name="connsiteY4" fmla="*/ 5949387 h 6858000"/>
                  <a:gd name="connsiteX5" fmla="*/ 428263 w 1446835"/>
                  <a:gd name="connsiteY5" fmla="*/ 5949387 h 6858000"/>
                  <a:gd name="connsiteX6" fmla="*/ 428263 w 1446835"/>
                  <a:gd name="connsiteY6" fmla="*/ 1122744 h 6858000"/>
                  <a:gd name="connsiteX7" fmla="*/ 0 w 1446835"/>
                  <a:gd name="connsiteY7" fmla="*/ 11227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835" h="6858000">
                    <a:moveTo>
                      <a:pt x="0" y="0"/>
                    </a:moveTo>
                    <a:lnTo>
                      <a:pt x="1446835" y="0"/>
                    </a:lnTo>
                    <a:lnTo>
                      <a:pt x="1446835" y="6858000"/>
                    </a:lnTo>
                    <a:lnTo>
                      <a:pt x="0" y="6858000"/>
                    </a:lnTo>
                    <a:lnTo>
                      <a:pt x="0" y="5949387"/>
                    </a:lnTo>
                    <a:lnTo>
                      <a:pt x="428263" y="5949387"/>
                    </a:lnTo>
                    <a:lnTo>
                      <a:pt x="428263" y="1122744"/>
                    </a:lnTo>
                    <a:lnTo>
                      <a:pt x="0" y="1122744"/>
                    </a:lnTo>
                    <a:close/>
                  </a:path>
                </a:pathLst>
              </a:custGeom>
            </p:spPr>
          </p:pic>
          <p:pic>
            <p:nvPicPr>
              <p:cNvPr id="280" name="Picture 2"/>
              <p:cNvPicPr>
                <a:picLocks noChangeAspect="1" noChangeArrowheads="1"/>
              </p:cNvPicPr>
              <p:nvPr/>
            </p:nvPicPr>
            <p:blipFill>
              <a:blip r:embed="rId49" cstate="print">
                <a:clrChange>
                  <a:clrFrom>
                    <a:srgbClr val="FFFFFF"/>
                  </a:clrFrom>
                  <a:clrTo>
                    <a:srgbClr val="FFFFFF">
                      <a:alpha val="0"/>
                    </a:srgbClr>
                  </a:clrTo>
                </a:clrChange>
              </a:blip>
              <a:srcRect/>
              <a:stretch>
                <a:fillRect/>
              </a:stretch>
            </p:blipFill>
            <p:spPr bwMode="auto">
              <a:xfrm>
                <a:off x="8749197" y="5544048"/>
                <a:ext cx="334491" cy="184506"/>
              </a:xfrm>
              <a:prstGeom prst="rect">
                <a:avLst/>
              </a:prstGeom>
              <a:noFill/>
              <a:ln w="9525">
                <a:noFill/>
                <a:miter lim="800000"/>
                <a:headEnd/>
                <a:tailEnd/>
              </a:ln>
            </p:spPr>
          </p:pic>
        </p:grpSp>
        <p:grpSp>
          <p:nvGrpSpPr>
            <p:cNvPr id="7" name="组合 6"/>
            <p:cNvGrpSpPr/>
            <p:nvPr/>
          </p:nvGrpSpPr>
          <p:grpSpPr>
            <a:xfrm>
              <a:off x="10191102" y="5648454"/>
              <a:ext cx="474184" cy="870481"/>
              <a:chOff x="10191102" y="5648454"/>
              <a:chExt cx="474184" cy="870481"/>
            </a:xfrm>
          </p:grpSpPr>
          <p:pic>
            <p:nvPicPr>
              <p:cNvPr id="221" name="图片 220"/>
              <p:cNvPicPr>
                <a:picLocks noChangeAspect="1"/>
              </p:cNvPicPr>
              <p:nvPr/>
            </p:nvPicPr>
            <p:blipFill rotWithShape="1">
              <a:blip r:embed="rId48" cstate="print">
                <a:clrChange>
                  <a:clrFrom>
                    <a:srgbClr val="FFFFFF"/>
                  </a:clrFrom>
                  <a:clrTo>
                    <a:srgbClr val="FFFFFF">
                      <a:alpha val="0"/>
                    </a:srgbClr>
                  </a:clrTo>
                </a:clrChange>
                <a:extLst>
                  <a:ext uri="{28A0092B-C50C-407E-A947-70E740481C1C}">
                    <a14:useLocalDpi xmlns="" xmlns:a14="http://schemas.microsoft.com/office/drawing/2010/main" val="0"/>
                  </a:ext>
                </a:extLst>
              </a:blip>
              <a:srcRect l="37895" r="44020"/>
              <a:stretch>
                <a:fillRect/>
              </a:stretch>
            </p:blipFill>
            <p:spPr>
              <a:xfrm>
                <a:off x="10191102" y="5768567"/>
                <a:ext cx="429247" cy="750368"/>
              </a:xfrm>
              <a:custGeom>
                <a:avLst/>
                <a:gdLst>
                  <a:gd name="connsiteX0" fmla="*/ 0 w 1446835"/>
                  <a:gd name="connsiteY0" fmla="*/ 0 h 6858000"/>
                  <a:gd name="connsiteX1" fmla="*/ 1446835 w 1446835"/>
                  <a:gd name="connsiteY1" fmla="*/ 0 h 6858000"/>
                  <a:gd name="connsiteX2" fmla="*/ 1446835 w 1446835"/>
                  <a:gd name="connsiteY2" fmla="*/ 6858000 h 6858000"/>
                  <a:gd name="connsiteX3" fmla="*/ 0 w 1446835"/>
                  <a:gd name="connsiteY3" fmla="*/ 6858000 h 6858000"/>
                  <a:gd name="connsiteX4" fmla="*/ 0 w 1446835"/>
                  <a:gd name="connsiteY4" fmla="*/ 5949387 h 6858000"/>
                  <a:gd name="connsiteX5" fmla="*/ 428263 w 1446835"/>
                  <a:gd name="connsiteY5" fmla="*/ 5949387 h 6858000"/>
                  <a:gd name="connsiteX6" fmla="*/ 428263 w 1446835"/>
                  <a:gd name="connsiteY6" fmla="*/ 1122744 h 6858000"/>
                  <a:gd name="connsiteX7" fmla="*/ 0 w 1446835"/>
                  <a:gd name="connsiteY7" fmla="*/ 11227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835" h="6858000">
                    <a:moveTo>
                      <a:pt x="0" y="0"/>
                    </a:moveTo>
                    <a:lnTo>
                      <a:pt x="1446835" y="0"/>
                    </a:lnTo>
                    <a:lnTo>
                      <a:pt x="1446835" y="6858000"/>
                    </a:lnTo>
                    <a:lnTo>
                      <a:pt x="0" y="6858000"/>
                    </a:lnTo>
                    <a:lnTo>
                      <a:pt x="0" y="5949387"/>
                    </a:lnTo>
                    <a:lnTo>
                      <a:pt x="428263" y="5949387"/>
                    </a:lnTo>
                    <a:lnTo>
                      <a:pt x="428263" y="1122744"/>
                    </a:lnTo>
                    <a:lnTo>
                      <a:pt x="0" y="1122744"/>
                    </a:lnTo>
                    <a:close/>
                  </a:path>
                </a:pathLst>
              </a:custGeom>
            </p:spPr>
          </p:pic>
          <p:pic>
            <p:nvPicPr>
              <p:cNvPr id="281" name="Picture 2"/>
              <p:cNvPicPr>
                <a:picLocks noChangeAspect="1" noChangeArrowheads="1"/>
              </p:cNvPicPr>
              <p:nvPr/>
            </p:nvPicPr>
            <p:blipFill>
              <a:blip r:embed="rId49" cstate="print">
                <a:clrChange>
                  <a:clrFrom>
                    <a:srgbClr val="FFFFFF"/>
                  </a:clrFrom>
                  <a:clrTo>
                    <a:srgbClr val="FFFFFF">
                      <a:alpha val="0"/>
                    </a:srgbClr>
                  </a:clrTo>
                </a:clrChange>
              </a:blip>
              <a:srcRect/>
              <a:stretch>
                <a:fillRect/>
              </a:stretch>
            </p:blipFill>
            <p:spPr bwMode="auto">
              <a:xfrm>
                <a:off x="10330795" y="5648454"/>
                <a:ext cx="334491" cy="184506"/>
              </a:xfrm>
              <a:prstGeom prst="rect">
                <a:avLst/>
              </a:prstGeom>
              <a:noFill/>
              <a:ln w="9525">
                <a:noFill/>
                <a:miter lim="800000"/>
                <a:headEnd/>
                <a:tailEnd/>
              </a:ln>
            </p:spPr>
          </p:pic>
        </p:grpSp>
        <p:grpSp>
          <p:nvGrpSpPr>
            <p:cNvPr id="6" name="组合 5"/>
            <p:cNvGrpSpPr/>
            <p:nvPr/>
          </p:nvGrpSpPr>
          <p:grpSpPr>
            <a:xfrm>
              <a:off x="11777309" y="5532590"/>
              <a:ext cx="482200" cy="879643"/>
              <a:chOff x="11777309" y="5532590"/>
              <a:chExt cx="482200" cy="879643"/>
            </a:xfrm>
          </p:grpSpPr>
          <p:pic>
            <p:nvPicPr>
              <p:cNvPr id="219" name="图片 218"/>
              <p:cNvPicPr>
                <a:picLocks noChangeAspect="1"/>
              </p:cNvPicPr>
              <p:nvPr/>
            </p:nvPicPr>
            <p:blipFill rotWithShape="1">
              <a:blip r:embed="rId48" cstate="print">
                <a:clrChange>
                  <a:clrFrom>
                    <a:srgbClr val="FFFFFF"/>
                  </a:clrFrom>
                  <a:clrTo>
                    <a:srgbClr val="FFFFFF">
                      <a:alpha val="0"/>
                    </a:srgbClr>
                  </a:clrTo>
                </a:clrChange>
                <a:extLst>
                  <a:ext uri="{28A0092B-C50C-407E-A947-70E740481C1C}">
                    <a14:useLocalDpi xmlns="" xmlns:a14="http://schemas.microsoft.com/office/drawing/2010/main" val="0"/>
                  </a:ext>
                </a:extLst>
              </a:blip>
              <a:srcRect l="37895" r="44020"/>
              <a:stretch>
                <a:fillRect/>
              </a:stretch>
            </p:blipFill>
            <p:spPr>
              <a:xfrm>
                <a:off x="11777309" y="5661865"/>
                <a:ext cx="429247" cy="750368"/>
              </a:xfrm>
              <a:custGeom>
                <a:avLst/>
                <a:gdLst>
                  <a:gd name="connsiteX0" fmla="*/ 0 w 1446835"/>
                  <a:gd name="connsiteY0" fmla="*/ 0 h 6858000"/>
                  <a:gd name="connsiteX1" fmla="*/ 1446835 w 1446835"/>
                  <a:gd name="connsiteY1" fmla="*/ 0 h 6858000"/>
                  <a:gd name="connsiteX2" fmla="*/ 1446835 w 1446835"/>
                  <a:gd name="connsiteY2" fmla="*/ 6858000 h 6858000"/>
                  <a:gd name="connsiteX3" fmla="*/ 0 w 1446835"/>
                  <a:gd name="connsiteY3" fmla="*/ 6858000 h 6858000"/>
                  <a:gd name="connsiteX4" fmla="*/ 0 w 1446835"/>
                  <a:gd name="connsiteY4" fmla="*/ 5949387 h 6858000"/>
                  <a:gd name="connsiteX5" fmla="*/ 428263 w 1446835"/>
                  <a:gd name="connsiteY5" fmla="*/ 5949387 h 6858000"/>
                  <a:gd name="connsiteX6" fmla="*/ 428263 w 1446835"/>
                  <a:gd name="connsiteY6" fmla="*/ 1122744 h 6858000"/>
                  <a:gd name="connsiteX7" fmla="*/ 0 w 1446835"/>
                  <a:gd name="connsiteY7" fmla="*/ 11227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835" h="6858000">
                    <a:moveTo>
                      <a:pt x="0" y="0"/>
                    </a:moveTo>
                    <a:lnTo>
                      <a:pt x="1446835" y="0"/>
                    </a:lnTo>
                    <a:lnTo>
                      <a:pt x="1446835" y="6858000"/>
                    </a:lnTo>
                    <a:lnTo>
                      <a:pt x="0" y="6858000"/>
                    </a:lnTo>
                    <a:lnTo>
                      <a:pt x="0" y="5949387"/>
                    </a:lnTo>
                    <a:lnTo>
                      <a:pt x="428263" y="5949387"/>
                    </a:lnTo>
                    <a:lnTo>
                      <a:pt x="428263" y="1122744"/>
                    </a:lnTo>
                    <a:lnTo>
                      <a:pt x="0" y="1122744"/>
                    </a:lnTo>
                    <a:close/>
                  </a:path>
                </a:pathLst>
              </a:custGeom>
            </p:spPr>
          </p:pic>
          <p:pic>
            <p:nvPicPr>
              <p:cNvPr id="282" name="Picture 2"/>
              <p:cNvPicPr>
                <a:picLocks noChangeAspect="1" noChangeArrowheads="1"/>
              </p:cNvPicPr>
              <p:nvPr/>
            </p:nvPicPr>
            <p:blipFill>
              <a:blip r:embed="rId49" cstate="print">
                <a:clrChange>
                  <a:clrFrom>
                    <a:srgbClr val="FFFFFF"/>
                  </a:clrFrom>
                  <a:clrTo>
                    <a:srgbClr val="FFFFFF">
                      <a:alpha val="0"/>
                    </a:srgbClr>
                  </a:clrTo>
                </a:clrChange>
              </a:blip>
              <a:srcRect/>
              <a:stretch>
                <a:fillRect/>
              </a:stretch>
            </p:blipFill>
            <p:spPr bwMode="auto">
              <a:xfrm>
                <a:off x="11925018" y="5532590"/>
                <a:ext cx="334491" cy="184506"/>
              </a:xfrm>
              <a:prstGeom prst="rect">
                <a:avLst/>
              </a:prstGeom>
              <a:noFill/>
              <a:ln w="9525">
                <a:noFill/>
                <a:miter lim="800000"/>
                <a:headEnd/>
                <a:tailEnd/>
              </a:ln>
            </p:spPr>
          </p:pic>
        </p:grpSp>
        <p:grpSp>
          <p:nvGrpSpPr>
            <p:cNvPr id="5" name="组合 4"/>
            <p:cNvGrpSpPr/>
            <p:nvPr/>
          </p:nvGrpSpPr>
          <p:grpSpPr>
            <a:xfrm>
              <a:off x="13336237" y="5645498"/>
              <a:ext cx="476585" cy="873437"/>
              <a:chOff x="13336237" y="5645498"/>
              <a:chExt cx="476585" cy="873437"/>
            </a:xfrm>
          </p:grpSpPr>
          <p:pic>
            <p:nvPicPr>
              <p:cNvPr id="217" name="图片 216"/>
              <p:cNvPicPr>
                <a:picLocks noChangeAspect="1"/>
              </p:cNvPicPr>
              <p:nvPr/>
            </p:nvPicPr>
            <p:blipFill rotWithShape="1">
              <a:blip r:embed="rId48" cstate="print">
                <a:clrChange>
                  <a:clrFrom>
                    <a:srgbClr val="FFFFFF"/>
                  </a:clrFrom>
                  <a:clrTo>
                    <a:srgbClr val="FFFFFF">
                      <a:alpha val="0"/>
                    </a:srgbClr>
                  </a:clrTo>
                </a:clrChange>
                <a:extLst>
                  <a:ext uri="{28A0092B-C50C-407E-A947-70E740481C1C}">
                    <a14:useLocalDpi xmlns="" xmlns:a14="http://schemas.microsoft.com/office/drawing/2010/main" val="0"/>
                  </a:ext>
                </a:extLst>
              </a:blip>
              <a:srcRect l="37895" r="44020"/>
              <a:stretch>
                <a:fillRect/>
              </a:stretch>
            </p:blipFill>
            <p:spPr>
              <a:xfrm>
                <a:off x="13336237" y="5768567"/>
                <a:ext cx="429247" cy="750368"/>
              </a:xfrm>
              <a:custGeom>
                <a:avLst/>
                <a:gdLst>
                  <a:gd name="connsiteX0" fmla="*/ 0 w 1446835"/>
                  <a:gd name="connsiteY0" fmla="*/ 0 h 6858000"/>
                  <a:gd name="connsiteX1" fmla="*/ 1446835 w 1446835"/>
                  <a:gd name="connsiteY1" fmla="*/ 0 h 6858000"/>
                  <a:gd name="connsiteX2" fmla="*/ 1446835 w 1446835"/>
                  <a:gd name="connsiteY2" fmla="*/ 6858000 h 6858000"/>
                  <a:gd name="connsiteX3" fmla="*/ 0 w 1446835"/>
                  <a:gd name="connsiteY3" fmla="*/ 6858000 h 6858000"/>
                  <a:gd name="connsiteX4" fmla="*/ 0 w 1446835"/>
                  <a:gd name="connsiteY4" fmla="*/ 5949387 h 6858000"/>
                  <a:gd name="connsiteX5" fmla="*/ 428263 w 1446835"/>
                  <a:gd name="connsiteY5" fmla="*/ 5949387 h 6858000"/>
                  <a:gd name="connsiteX6" fmla="*/ 428263 w 1446835"/>
                  <a:gd name="connsiteY6" fmla="*/ 1122744 h 6858000"/>
                  <a:gd name="connsiteX7" fmla="*/ 0 w 1446835"/>
                  <a:gd name="connsiteY7" fmla="*/ 11227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835" h="6858000">
                    <a:moveTo>
                      <a:pt x="0" y="0"/>
                    </a:moveTo>
                    <a:lnTo>
                      <a:pt x="1446835" y="0"/>
                    </a:lnTo>
                    <a:lnTo>
                      <a:pt x="1446835" y="6858000"/>
                    </a:lnTo>
                    <a:lnTo>
                      <a:pt x="0" y="6858000"/>
                    </a:lnTo>
                    <a:lnTo>
                      <a:pt x="0" y="5949387"/>
                    </a:lnTo>
                    <a:lnTo>
                      <a:pt x="428263" y="5949387"/>
                    </a:lnTo>
                    <a:lnTo>
                      <a:pt x="428263" y="1122744"/>
                    </a:lnTo>
                    <a:lnTo>
                      <a:pt x="0" y="1122744"/>
                    </a:lnTo>
                    <a:close/>
                  </a:path>
                </a:pathLst>
              </a:custGeom>
            </p:spPr>
          </p:pic>
          <p:pic>
            <p:nvPicPr>
              <p:cNvPr id="283" name="Picture 2"/>
              <p:cNvPicPr>
                <a:picLocks noChangeAspect="1" noChangeArrowheads="1"/>
              </p:cNvPicPr>
              <p:nvPr/>
            </p:nvPicPr>
            <p:blipFill>
              <a:blip r:embed="rId49" cstate="print">
                <a:clrChange>
                  <a:clrFrom>
                    <a:srgbClr val="FFFFFF"/>
                  </a:clrFrom>
                  <a:clrTo>
                    <a:srgbClr val="FFFFFF">
                      <a:alpha val="0"/>
                    </a:srgbClr>
                  </a:clrTo>
                </a:clrChange>
              </a:blip>
              <a:srcRect/>
              <a:stretch>
                <a:fillRect/>
              </a:stretch>
            </p:blipFill>
            <p:spPr bwMode="auto">
              <a:xfrm>
                <a:off x="13478331" y="5645498"/>
                <a:ext cx="334491" cy="184506"/>
              </a:xfrm>
              <a:prstGeom prst="rect">
                <a:avLst/>
              </a:prstGeom>
              <a:noFill/>
              <a:ln w="9525">
                <a:noFill/>
                <a:miter lim="800000"/>
                <a:headEnd/>
                <a:tailEnd/>
              </a:ln>
            </p:spPr>
          </p:pic>
        </p:grpSp>
      </p:grpSp>
      <p:sp>
        <p:nvSpPr>
          <p:cNvPr id="262" name="矩形 261"/>
          <p:cNvSpPr/>
          <p:nvPr/>
        </p:nvSpPr>
        <p:spPr>
          <a:xfrm>
            <a:off x="8242300" y="1193800"/>
            <a:ext cx="528320" cy="758825"/>
          </a:xfrm>
          <a:prstGeom prst="rect">
            <a:avLst/>
          </a:prstGeom>
          <a:noFill/>
          <a:ln w="34925">
            <a:solidFill>
              <a:srgbClr val="CED1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9" name="组合 268"/>
          <p:cNvGrpSpPr/>
          <p:nvPr/>
        </p:nvGrpSpPr>
        <p:grpSpPr>
          <a:xfrm>
            <a:off x="8383292" y="1312384"/>
            <a:ext cx="5879463" cy="589441"/>
            <a:chOff x="876937" y="2070100"/>
            <a:chExt cx="5879463" cy="457200"/>
          </a:xfrm>
        </p:grpSpPr>
        <p:sp>
          <p:nvSpPr>
            <p:cNvPr id="271" name="任意多边形 270"/>
            <p:cNvSpPr/>
            <p:nvPr/>
          </p:nvSpPr>
          <p:spPr>
            <a:xfrm>
              <a:off x="966644" y="2070100"/>
              <a:ext cx="5789756" cy="457200"/>
            </a:xfrm>
            <a:custGeom>
              <a:avLst/>
              <a:gdLst>
                <a:gd name="connsiteX0" fmla="*/ 0 w 5789756"/>
                <a:gd name="connsiteY0" fmla="*/ 0 h 457200"/>
                <a:gd name="connsiteX1" fmla="*/ 5789756 w 5789756"/>
                <a:gd name="connsiteY1" fmla="*/ 0 h 457200"/>
                <a:gd name="connsiteX2" fmla="*/ 5789756 w 5789756"/>
                <a:gd name="connsiteY2" fmla="*/ 457200 h 457200"/>
                <a:gd name="connsiteX3" fmla="*/ 93428 w 578975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5789756" h="457200">
                  <a:moveTo>
                    <a:pt x="0" y="0"/>
                  </a:moveTo>
                  <a:lnTo>
                    <a:pt x="5789756" y="0"/>
                  </a:lnTo>
                  <a:lnTo>
                    <a:pt x="5789756" y="457200"/>
                  </a:lnTo>
                  <a:lnTo>
                    <a:pt x="93428" y="457200"/>
                  </a:lnTo>
                  <a:close/>
                </a:path>
              </a:pathLst>
            </a:cu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任意多边形 273"/>
            <p:cNvSpPr/>
            <p:nvPr/>
          </p:nvSpPr>
          <p:spPr>
            <a:xfrm>
              <a:off x="876937" y="2070100"/>
              <a:ext cx="145501" cy="457200"/>
            </a:xfrm>
            <a:custGeom>
              <a:avLst/>
              <a:gdLst>
                <a:gd name="connsiteX0" fmla="*/ 0 w 145501"/>
                <a:gd name="connsiteY0" fmla="*/ 0 h 457200"/>
                <a:gd name="connsiteX1" fmla="*/ 45763 w 145501"/>
                <a:gd name="connsiteY1" fmla="*/ 0 h 457200"/>
                <a:gd name="connsiteX2" fmla="*/ 145501 w 145501"/>
                <a:gd name="connsiteY2" fmla="*/ 457200 h 457200"/>
                <a:gd name="connsiteX3" fmla="*/ 0 w 145501"/>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145501" h="457200">
                  <a:moveTo>
                    <a:pt x="0" y="0"/>
                  </a:moveTo>
                  <a:lnTo>
                    <a:pt x="45763" y="0"/>
                  </a:lnTo>
                  <a:lnTo>
                    <a:pt x="145501" y="457200"/>
                  </a:lnTo>
                  <a:lnTo>
                    <a:pt x="0" y="457200"/>
                  </a:lnTo>
                  <a:close/>
                </a:path>
              </a:pathLst>
            </a:custGeom>
            <a:solidFill>
              <a:srgbClr val="F39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7" name="文本框 17"/>
          <p:cNvSpPr txBox="1"/>
          <p:nvPr/>
        </p:nvSpPr>
        <p:spPr>
          <a:xfrm>
            <a:off x="9204535" y="1405856"/>
            <a:ext cx="4110425" cy="400110"/>
          </a:xfrm>
          <a:prstGeom prst="rect">
            <a:avLst/>
          </a:prstGeom>
          <a:noFill/>
        </p:spPr>
        <p:txBody>
          <a:bodyPr wrap="square" rtlCol="0">
            <a:spAutoFit/>
          </a:bodyPr>
          <a:lstStyle/>
          <a:p>
            <a:pPr algn="ctr"/>
            <a:r>
              <a:rPr lang="zh-CN" altLang="en-US" sz="2000" b="1" kern="5000" dirty="0" smtClean="0">
                <a:solidFill>
                  <a:schemeClr val="bg1"/>
                </a:solidFill>
                <a:latin typeface="微软雅黑" panose="020B0503020204020204" pitchFamily="34" charset="-122"/>
                <a:ea typeface="微软雅黑" panose="020B0503020204020204" pitchFamily="34" charset="-122"/>
                <a:sym typeface="+mn-ea"/>
              </a:rPr>
              <a:t>智慧灯杆管理</a:t>
            </a:r>
            <a:endParaRPr lang="en-US" altLang="zh-CN" sz="2000" b="1" kern="5000" dirty="0">
              <a:solidFill>
                <a:schemeClr val="bg1"/>
              </a:solidFill>
              <a:latin typeface="微软雅黑" panose="020B0503020204020204" pitchFamily="34" charset="-122"/>
              <a:ea typeface="微软雅黑" panose="020B0503020204020204" pitchFamily="34" charset="-122"/>
              <a:sym typeface="+mn-ea"/>
            </a:endParaRPr>
          </a:p>
        </p:txBody>
      </p:sp>
      <p:sp>
        <p:nvSpPr>
          <p:cNvPr id="278" name="TextBox 277"/>
          <p:cNvSpPr txBox="1"/>
          <p:nvPr/>
        </p:nvSpPr>
        <p:spPr>
          <a:xfrm>
            <a:off x="8331200" y="6337300"/>
            <a:ext cx="6197600" cy="2831544"/>
          </a:xfrm>
          <a:prstGeom prst="rect">
            <a:avLst/>
          </a:prstGeom>
          <a:noFill/>
        </p:spPr>
        <p:txBody>
          <a:bodyPr wrap="square" rtlCol="0">
            <a:spAutoFit/>
          </a:bodyPr>
          <a:lstStyle/>
          <a:p>
            <a:pPr>
              <a:lnSpc>
                <a:spcPct val="150000"/>
              </a:lnSpc>
              <a:spcAft>
                <a:spcPts val="600"/>
              </a:spcAft>
            </a:pPr>
            <a:r>
              <a:rPr lang="zh-CN" altLang="en-US" sz="1400" dirty="0" smtClean="0">
                <a:solidFill>
                  <a:srgbClr val="5F5F5F"/>
                </a:solidFill>
                <a:latin typeface="微软雅黑" panose="020B0503020204020204" pitchFamily="34" charset="-122"/>
                <a:ea typeface="微软雅黑" panose="020B0503020204020204" pitchFamily="34" charset="-122"/>
              </a:rPr>
              <a:t>智慧灯杆</a:t>
            </a:r>
            <a:r>
              <a:rPr lang="zh-CN" altLang="zh-CN" sz="1400" dirty="0" smtClean="0">
                <a:solidFill>
                  <a:srgbClr val="5F5F5F"/>
                </a:solidFill>
                <a:latin typeface="微软雅黑" panose="020B0503020204020204" pitchFamily="34" charset="-122"/>
                <a:ea typeface="微软雅黑" panose="020B0503020204020204" pitchFamily="34" charset="-122"/>
              </a:rPr>
              <a:t>管理系统包含</a:t>
            </a:r>
            <a:r>
              <a:rPr lang="zh-CN" altLang="en-US" sz="1400" dirty="0" smtClean="0">
                <a:solidFill>
                  <a:srgbClr val="5F5F5F"/>
                </a:solidFill>
                <a:latin typeface="微软雅黑" panose="020B0503020204020204" pitchFamily="34" charset="-122"/>
                <a:ea typeface="微软雅黑" panose="020B0503020204020204" pitchFamily="34" charset="-122"/>
              </a:rPr>
              <a:t>智慧灯杆</a:t>
            </a:r>
            <a:r>
              <a:rPr lang="zh-CN" altLang="zh-CN" sz="1400" dirty="0" smtClean="0">
                <a:solidFill>
                  <a:srgbClr val="5F5F5F"/>
                </a:solidFill>
                <a:latin typeface="微软雅黑" panose="020B0503020204020204" pitchFamily="34" charset="-122"/>
                <a:ea typeface="微软雅黑" panose="020B0503020204020204" pitchFamily="34" charset="-122"/>
              </a:rPr>
              <a:t>软件管理系统和华为</a:t>
            </a:r>
            <a:r>
              <a:rPr lang="en-US" altLang="zh-CN" sz="1400" dirty="0" smtClean="0">
                <a:solidFill>
                  <a:srgbClr val="5F5F5F"/>
                </a:solidFill>
                <a:latin typeface="微软雅黑" panose="020B0503020204020204" pitchFamily="34" charset="-122"/>
                <a:ea typeface="微软雅黑" panose="020B0503020204020204" pitchFamily="34" charset="-122"/>
              </a:rPr>
              <a:t>AC-EEM</a:t>
            </a:r>
            <a:r>
              <a:rPr lang="zh-CN" altLang="zh-CN" sz="1400" dirty="0" smtClean="0">
                <a:solidFill>
                  <a:srgbClr val="5F5F5F"/>
                </a:solidFill>
                <a:latin typeface="微软雅黑" panose="020B0503020204020204" pitchFamily="34" charset="-122"/>
                <a:ea typeface="微软雅黑" panose="020B0503020204020204" pitchFamily="34" charset="-122"/>
              </a:rPr>
              <a:t>。</a:t>
            </a:r>
          </a:p>
          <a:p>
            <a:pPr>
              <a:lnSpc>
                <a:spcPct val="150000"/>
              </a:lnSpc>
              <a:spcAft>
                <a:spcPts val="600"/>
              </a:spcAft>
            </a:pPr>
            <a:r>
              <a:rPr lang="zh-CN" altLang="en-US" sz="1400" dirty="0" smtClean="0">
                <a:solidFill>
                  <a:srgbClr val="5F5F5F"/>
                </a:solidFill>
                <a:latin typeface="微软雅黑" panose="020B0503020204020204" pitchFamily="34" charset="-122"/>
                <a:ea typeface="微软雅黑" panose="020B0503020204020204" pitchFamily="34" charset="-122"/>
              </a:rPr>
              <a:t>智慧灯杆</a:t>
            </a:r>
            <a:r>
              <a:rPr lang="zh-CN" altLang="zh-CN" sz="1400" dirty="0" smtClean="0">
                <a:solidFill>
                  <a:srgbClr val="5F5F5F"/>
                </a:solidFill>
                <a:latin typeface="微软雅黑" panose="020B0503020204020204" pitchFamily="34" charset="-122"/>
                <a:ea typeface="微软雅黑" panose="020B0503020204020204" pitchFamily="34" charset="-122"/>
              </a:rPr>
              <a:t>软件管理系统提供可视化界面，主要负责</a:t>
            </a:r>
            <a:r>
              <a:rPr lang="zh-CN" altLang="en-US" sz="1400" dirty="0" smtClean="0">
                <a:solidFill>
                  <a:srgbClr val="5F5F5F"/>
                </a:solidFill>
                <a:latin typeface="微软雅黑" panose="020B0503020204020204" pitchFamily="34" charset="-122"/>
                <a:ea typeface="微软雅黑" panose="020B0503020204020204" pitchFamily="34" charset="-122"/>
              </a:rPr>
              <a:t>智慧灯杆</a:t>
            </a:r>
            <a:r>
              <a:rPr lang="zh-CN" altLang="zh-CN" sz="1400" dirty="0" smtClean="0">
                <a:solidFill>
                  <a:srgbClr val="5F5F5F"/>
                </a:solidFill>
                <a:latin typeface="微软雅黑" panose="020B0503020204020204" pitchFamily="34" charset="-122"/>
                <a:ea typeface="微软雅黑" panose="020B0503020204020204" pitchFamily="34" charset="-122"/>
              </a:rPr>
              <a:t>系统中的数据汇总、分析、转换、处理及呈现等功能。同时，管理终端设备，实现对终端设备的远程数据采集、配置管理及状态监控。</a:t>
            </a:r>
            <a:endParaRPr lang="en-US" altLang="zh-CN" sz="1400" dirty="0" smtClean="0">
              <a:solidFill>
                <a:srgbClr val="5F5F5F"/>
              </a:solidFill>
              <a:latin typeface="微软雅黑" panose="020B0503020204020204" pitchFamily="34" charset="-122"/>
              <a:ea typeface="微软雅黑" panose="020B0503020204020204" pitchFamily="34" charset="-122"/>
            </a:endParaRPr>
          </a:p>
          <a:p>
            <a:pPr>
              <a:lnSpc>
                <a:spcPct val="150000"/>
              </a:lnSpc>
              <a:spcAft>
                <a:spcPts val="600"/>
              </a:spcAft>
            </a:pPr>
            <a:r>
              <a:rPr lang="en-US" altLang="zh-CN" sz="1400" dirty="0" smtClean="0">
                <a:solidFill>
                  <a:srgbClr val="5F5F5F"/>
                </a:solidFill>
                <a:latin typeface="微软雅黑" panose="020B0503020204020204" pitchFamily="34" charset="-122"/>
                <a:ea typeface="微软雅黑" panose="020B0503020204020204" pitchFamily="34" charset="-122"/>
              </a:rPr>
              <a:t>AC-EEM</a:t>
            </a:r>
            <a:r>
              <a:rPr lang="zh-CN" altLang="zh-CN" sz="1400" dirty="0" smtClean="0">
                <a:solidFill>
                  <a:srgbClr val="5F5F5F"/>
                </a:solidFill>
                <a:latin typeface="微软雅黑" panose="020B0503020204020204" pitchFamily="34" charset="-122"/>
                <a:ea typeface="微软雅黑" panose="020B0503020204020204" pitchFamily="34" charset="-122"/>
              </a:rPr>
              <a:t>属于平台层，</a:t>
            </a:r>
            <a:r>
              <a:rPr lang="en-US" altLang="zh-CN" sz="1400" dirty="0" smtClean="0">
                <a:solidFill>
                  <a:srgbClr val="5F5F5F"/>
                </a:solidFill>
                <a:latin typeface="微软雅黑" panose="020B0503020204020204" pitchFamily="34" charset="-122"/>
                <a:ea typeface="微软雅黑" panose="020B0503020204020204" pitchFamily="34" charset="-122"/>
              </a:rPr>
              <a:t>AC-EEM</a:t>
            </a:r>
            <a:r>
              <a:rPr lang="zh-CN" altLang="zh-CN" sz="1400" dirty="0" smtClean="0">
                <a:solidFill>
                  <a:srgbClr val="5F5F5F"/>
                </a:solidFill>
                <a:latin typeface="微软雅黑" panose="020B0503020204020204" pitchFamily="34" charset="-122"/>
                <a:ea typeface="微软雅黑" panose="020B0503020204020204" pitchFamily="34" charset="-122"/>
              </a:rPr>
              <a:t>组件南向提供通用服务接口管理设备，支持多种物联网关接入，北向接口对外开放，提供</a:t>
            </a:r>
            <a:r>
              <a:rPr lang="en-US" altLang="zh-CN" sz="1400" dirty="0" smtClean="0">
                <a:solidFill>
                  <a:srgbClr val="5F5F5F"/>
                </a:solidFill>
                <a:latin typeface="微软雅黑" panose="020B0503020204020204" pitchFamily="34" charset="-122"/>
                <a:ea typeface="微软雅黑" panose="020B0503020204020204" pitchFamily="34" charset="-122"/>
              </a:rPr>
              <a:t>restful</a:t>
            </a:r>
            <a:r>
              <a:rPr lang="zh-CN" altLang="zh-CN" sz="1400" dirty="0" smtClean="0">
                <a:solidFill>
                  <a:srgbClr val="5F5F5F"/>
                </a:solidFill>
                <a:latin typeface="微软雅黑" panose="020B0503020204020204" pitchFamily="34" charset="-122"/>
                <a:ea typeface="微软雅黑" panose="020B0503020204020204" pitchFamily="34" charset="-122"/>
              </a:rPr>
              <a:t>和</a:t>
            </a:r>
            <a:r>
              <a:rPr lang="en-US" altLang="zh-CN" sz="1400" dirty="0" smtClean="0">
                <a:solidFill>
                  <a:srgbClr val="5F5F5F"/>
                </a:solidFill>
                <a:latin typeface="微软雅黑" panose="020B0503020204020204" pitchFamily="34" charset="-122"/>
                <a:ea typeface="微软雅黑" panose="020B0503020204020204" pitchFamily="34" charset="-122"/>
              </a:rPr>
              <a:t>websocket</a:t>
            </a:r>
            <a:r>
              <a:rPr lang="zh-CN" altLang="zh-CN" sz="1400" dirty="0" smtClean="0">
                <a:solidFill>
                  <a:srgbClr val="5F5F5F"/>
                </a:solidFill>
                <a:latin typeface="微软雅黑" panose="020B0503020204020204" pitchFamily="34" charset="-122"/>
                <a:ea typeface="微软雅黑" panose="020B0503020204020204" pitchFamily="34" charset="-122"/>
              </a:rPr>
              <a:t>接口给第三方应用，支持与</a:t>
            </a:r>
            <a:r>
              <a:rPr lang="zh-CN" altLang="en-US" sz="1400" dirty="0" smtClean="0">
                <a:solidFill>
                  <a:srgbClr val="5F5F5F"/>
                </a:solidFill>
                <a:latin typeface="微软雅黑" panose="020B0503020204020204" pitchFamily="34" charset="-122"/>
                <a:ea typeface="微软雅黑" panose="020B0503020204020204" pitchFamily="34" charset="-122"/>
              </a:rPr>
              <a:t>智慧灯杆</a:t>
            </a:r>
            <a:r>
              <a:rPr lang="zh-CN" altLang="zh-CN" sz="1400" dirty="0" smtClean="0">
                <a:solidFill>
                  <a:srgbClr val="5F5F5F"/>
                </a:solidFill>
                <a:latin typeface="微软雅黑" panose="020B0503020204020204" pitchFamily="34" charset="-122"/>
                <a:ea typeface="微软雅黑" panose="020B0503020204020204" pitchFamily="34" charset="-122"/>
              </a:rPr>
              <a:t>软件管理系统对接。</a:t>
            </a:r>
            <a:r>
              <a:rPr lang="en-US" altLang="zh-CN" sz="1400" dirty="0" smtClean="0">
                <a:solidFill>
                  <a:srgbClr val="5F5F5F"/>
                </a:solidFill>
                <a:latin typeface="微软雅黑" panose="020B0503020204020204" pitchFamily="34" charset="-122"/>
                <a:ea typeface="微软雅黑" panose="020B0503020204020204" pitchFamily="34" charset="-122"/>
              </a:rPr>
              <a:t>AC-EEM</a:t>
            </a:r>
            <a:r>
              <a:rPr lang="zh-CN" altLang="zh-CN" sz="1400" dirty="0" smtClean="0">
                <a:solidFill>
                  <a:srgbClr val="5F5F5F"/>
                </a:solidFill>
                <a:latin typeface="微软雅黑" panose="020B0503020204020204" pitchFamily="34" charset="-122"/>
                <a:ea typeface="微软雅黑" panose="020B0503020204020204" pitchFamily="34" charset="-122"/>
              </a:rPr>
              <a:t>具有协议转换、参数下发等功能。</a:t>
            </a:r>
            <a:endParaRPr lang="zh-CN" altLang="en-US" sz="1400" dirty="0" smtClean="0">
              <a:solidFill>
                <a:srgbClr val="5F5F5F"/>
              </a:solidFill>
              <a:latin typeface="微软雅黑" panose="020B0503020204020204" pitchFamily="34" charset="-122"/>
              <a:ea typeface="微软雅黑" panose="020B0503020204020204" pitchFamily="34" charset="-122"/>
            </a:endParaRPr>
          </a:p>
        </p:txBody>
      </p:sp>
      <p:grpSp>
        <p:nvGrpSpPr>
          <p:cNvPr id="266" name="组合 265"/>
          <p:cNvGrpSpPr/>
          <p:nvPr/>
        </p:nvGrpSpPr>
        <p:grpSpPr>
          <a:xfrm>
            <a:off x="472232" y="4241055"/>
            <a:ext cx="6550868" cy="4140000"/>
            <a:chOff x="472232" y="4241055"/>
            <a:chExt cx="6550868" cy="4140000"/>
          </a:xfrm>
        </p:grpSpPr>
        <p:sp>
          <p:nvSpPr>
            <p:cNvPr id="285" name="圆角矩形 284"/>
            <p:cNvSpPr/>
            <p:nvPr/>
          </p:nvSpPr>
          <p:spPr bwMode="auto">
            <a:xfrm>
              <a:off x="472232" y="5301769"/>
              <a:ext cx="1922380" cy="3032699"/>
            </a:xfrm>
            <a:prstGeom prst="roundRect">
              <a:avLst>
                <a:gd name="adj" fmla="val 0"/>
              </a:avLst>
            </a:prstGeom>
            <a:solidFill>
              <a:schemeClr val="bg1">
                <a:lumMod val="50000"/>
              </a:schemeClr>
            </a:solidFill>
            <a:ln w="3175">
              <a:gradFill>
                <a:gsLst>
                  <a:gs pos="0">
                    <a:srgbClr val="00B0F0">
                      <a:alpha val="0"/>
                    </a:srgbClr>
                  </a:gs>
                  <a:gs pos="50000">
                    <a:srgbClr val="00B0F0">
                      <a:alpha val="25000"/>
                    </a:srgbClr>
                  </a:gs>
                  <a:gs pos="100000">
                    <a:srgbClr val="00B0F0"/>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buClr>
                  <a:schemeClr val="bg1"/>
                </a:buClr>
                <a:buSzPct val="60000"/>
                <a:defRPr/>
              </a:pPr>
              <a:endParaRPr lang="zh-CN" altLang="en-US" sz="600">
                <a:solidFill>
                  <a:srgbClr val="FFC0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86" name="圆角矩形 285"/>
            <p:cNvSpPr/>
            <p:nvPr/>
          </p:nvSpPr>
          <p:spPr bwMode="auto">
            <a:xfrm>
              <a:off x="4564377" y="4241055"/>
              <a:ext cx="2458723" cy="4094558"/>
            </a:xfrm>
            <a:prstGeom prst="roundRect">
              <a:avLst>
                <a:gd name="adj" fmla="val 0"/>
              </a:avLst>
            </a:prstGeom>
            <a:solidFill>
              <a:schemeClr val="bg1">
                <a:lumMod val="50000"/>
              </a:schemeClr>
            </a:solidFill>
            <a:ln w="3175">
              <a:gradFill>
                <a:gsLst>
                  <a:gs pos="0">
                    <a:srgbClr val="00B0F0">
                      <a:alpha val="0"/>
                    </a:srgbClr>
                  </a:gs>
                  <a:gs pos="50000">
                    <a:srgbClr val="00B0F0">
                      <a:alpha val="25000"/>
                    </a:srgbClr>
                  </a:gs>
                  <a:gs pos="100000">
                    <a:srgbClr val="00B0F0"/>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buClr>
                  <a:schemeClr val="bg1"/>
                </a:buClr>
                <a:buSzPct val="60000"/>
                <a:defRPr/>
              </a:pPr>
              <a:endParaRPr lang="zh-CN" altLang="en-US" sz="600">
                <a:solidFill>
                  <a:srgbClr val="FFC0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87" name="圆角矩形 286"/>
            <p:cNvSpPr/>
            <p:nvPr/>
          </p:nvSpPr>
          <p:spPr bwMode="auto">
            <a:xfrm>
              <a:off x="2466839" y="4250447"/>
              <a:ext cx="2022744" cy="4085166"/>
            </a:xfrm>
            <a:prstGeom prst="roundRect">
              <a:avLst>
                <a:gd name="adj" fmla="val 0"/>
              </a:avLst>
            </a:prstGeom>
            <a:solidFill>
              <a:schemeClr val="bg1">
                <a:lumMod val="50000"/>
              </a:schemeClr>
            </a:solidFill>
            <a:ln w="3175">
              <a:gradFill>
                <a:gsLst>
                  <a:gs pos="0">
                    <a:srgbClr val="00B0F0">
                      <a:alpha val="0"/>
                    </a:srgbClr>
                  </a:gs>
                  <a:gs pos="50000">
                    <a:srgbClr val="00B0F0">
                      <a:alpha val="25000"/>
                    </a:srgbClr>
                  </a:gs>
                  <a:gs pos="100000">
                    <a:srgbClr val="00B0F0"/>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buClr>
                  <a:schemeClr val="bg1"/>
                </a:buClr>
                <a:buSzPct val="60000"/>
                <a:defRPr/>
              </a:pPr>
              <a:endParaRPr lang="zh-CN" altLang="en-US" sz="600">
                <a:solidFill>
                  <a:srgbClr val="FFC0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88" name="文本框 328"/>
            <p:cNvSpPr txBox="1"/>
            <p:nvPr/>
          </p:nvSpPr>
          <p:spPr>
            <a:xfrm>
              <a:off x="4601556" y="7416151"/>
              <a:ext cx="1122590" cy="234494"/>
            </a:xfrm>
            <a:prstGeom prst="rect">
              <a:avLst/>
            </a:prstGeom>
            <a:noFill/>
          </p:spPr>
          <p:txBody>
            <a:bodyPr wrap="square" lIns="91458" tIns="45729" rIns="91458" bIns="45729" rtlCol="0">
              <a:spAutoFit/>
            </a:bodyPr>
            <a:lstStyle/>
            <a:p>
              <a:pPr algn="ctr"/>
              <a:r>
                <a:rPr lang="zh-CN" altLang="en-US" sz="700" dirty="0" smtClean="0">
                  <a:solidFill>
                    <a:schemeClr val="bg1"/>
                  </a:solidFill>
                  <a:latin typeface="微软雅黑" pitchFamily="34" charset="-122"/>
                  <a:ea typeface="微软雅黑" pitchFamily="34" charset="-122"/>
                </a:rPr>
                <a:t>气象环保信息应用系统</a:t>
              </a:r>
              <a:endParaRPr lang="zh-CN" altLang="en-US" sz="700" dirty="0">
                <a:solidFill>
                  <a:schemeClr val="bg1"/>
                </a:solidFill>
                <a:latin typeface="微软雅黑" pitchFamily="34" charset="-122"/>
                <a:ea typeface="微软雅黑" pitchFamily="34" charset="-122"/>
              </a:endParaRPr>
            </a:p>
          </p:txBody>
        </p:sp>
        <p:pic>
          <p:nvPicPr>
            <p:cNvPr id="289" name="Picture 460" descr="图片239"/>
            <p:cNvPicPr>
              <a:picLocks noChangeAspect="1" noChangeArrowheads="1"/>
            </p:cNvPicPr>
            <p:nvPr/>
          </p:nvPicPr>
          <p:blipFill>
            <a:blip r:embed="rId50" cstate="print">
              <a:extLst>
                <a:ext uri="{28A0092B-C50C-407E-A947-70E740481C1C}">
                  <a14:useLocalDpi xmlns:a14="http://schemas.microsoft.com/office/drawing/2010/main" xmlns="" val="0"/>
                </a:ext>
              </a:extLst>
            </a:blip>
            <a:srcRect/>
            <a:stretch>
              <a:fillRect/>
            </a:stretch>
          </p:blipFill>
          <p:spPr bwMode="auto">
            <a:xfrm>
              <a:off x="4966827" y="5707449"/>
              <a:ext cx="274205" cy="2850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90" name="文本框 109"/>
            <p:cNvSpPr txBox="1"/>
            <p:nvPr/>
          </p:nvSpPr>
          <p:spPr bwMode="auto">
            <a:xfrm>
              <a:off x="2560881" y="5641103"/>
              <a:ext cx="632694" cy="185254"/>
            </a:xfrm>
            <a:prstGeom prst="rect">
              <a:avLst/>
            </a:prstGeom>
            <a:noFill/>
          </p:spPr>
          <p:txBody>
            <a:bodyPr wrap="square" lIns="76782" tIns="38391" rIns="76782" bIns="38391">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defTabSz="1024233">
                <a:defRPr/>
              </a:pPr>
              <a:r>
                <a:rPr lang="en-US" altLang="zh-CN" sz="700" kern="0" dirty="0">
                  <a:solidFill>
                    <a:schemeClr val="bg1"/>
                  </a:solidFill>
                  <a:latin typeface="微软雅黑" pitchFamily="34" charset="-122"/>
                  <a:ea typeface="微软雅黑" pitchFamily="34" charset="-122"/>
                </a:rPr>
                <a:t>AR550C</a:t>
              </a:r>
              <a:endParaRPr lang="zh-CN" altLang="en-US" sz="700" kern="0" dirty="0">
                <a:solidFill>
                  <a:schemeClr val="bg1"/>
                </a:solidFill>
                <a:latin typeface="微软雅黑" pitchFamily="34" charset="-122"/>
                <a:ea typeface="微软雅黑" pitchFamily="34" charset="-122"/>
              </a:endParaRPr>
            </a:p>
          </p:txBody>
        </p:sp>
        <p:pic>
          <p:nvPicPr>
            <p:cNvPr id="291" name="Picture 459" descr="图片238"/>
            <p:cNvPicPr>
              <a:picLocks noChangeAspect="1" noChangeArrowheads="1"/>
            </p:cNvPicPr>
            <p:nvPr/>
          </p:nvPicPr>
          <p:blipFill>
            <a:blip r:embed="rId51" cstate="print">
              <a:extLst>
                <a:ext uri="{28A0092B-C50C-407E-A947-70E740481C1C}">
                  <a14:useLocalDpi xmlns:a14="http://schemas.microsoft.com/office/drawing/2010/main" xmlns="" val="0"/>
                </a:ext>
              </a:extLst>
            </a:blip>
            <a:srcRect/>
            <a:stretch>
              <a:fillRect/>
            </a:stretch>
          </p:blipFill>
          <p:spPr bwMode="auto">
            <a:xfrm>
              <a:off x="4063125" y="5845745"/>
              <a:ext cx="226809" cy="2395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92" name="文本框 177"/>
            <p:cNvSpPr txBox="1"/>
            <p:nvPr/>
          </p:nvSpPr>
          <p:spPr bwMode="auto">
            <a:xfrm>
              <a:off x="4050798" y="6164887"/>
              <a:ext cx="500783" cy="343380"/>
            </a:xfrm>
            <a:prstGeom prst="rect">
              <a:avLst/>
            </a:prstGeom>
            <a:noFill/>
          </p:spPr>
          <p:txBody>
            <a:bodyPr wrap="square" lIns="76782" tIns="38391" rIns="76782" bIns="38391">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defTabSz="1024233">
                <a:defRPr/>
              </a:pPr>
              <a:r>
                <a:rPr lang="zh-CN" altLang="en-US" sz="700" kern="0" dirty="0">
                  <a:solidFill>
                    <a:schemeClr val="bg1"/>
                  </a:solidFill>
                  <a:latin typeface="微软雅黑" pitchFamily="34" charset="-122"/>
                  <a:ea typeface="微软雅黑" pitchFamily="34" charset="-122"/>
                </a:rPr>
                <a:t>汇</a:t>
              </a:r>
              <a:r>
                <a:rPr lang="zh-CN" altLang="en-US" sz="700" kern="0" dirty="0" smtClean="0">
                  <a:solidFill>
                    <a:schemeClr val="bg1"/>
                  </a:solidFill>
                  <a:latin typeface="微软雅黑" pitchFamily="34" charset="-122"/>
                  <a:ea typeface="微软雅黑" pitchFamily="34" charset="-122"/>
                </a:rPr>
                <a:t>聚</a:t>
              </a:r>
              <a:endParaRPr lang="en-US" altLang="zh-CN" sz="700" kern="0" dirty="0">
                <a:solidFill>
                  <a:schemeClr val="bg1"/>
                </a:solidFill>
                <a:latin typeface="微软雅黑" pitchFamily="34" charset="-122"/>
                <a:ea typeface="微软雅黑" pitchFamily="34" charset="-122"/>
              </a:endParaRPr>
            </a:p>
            <a:p>
              <a:pPr algn="ctr" defTabSz="1024233">
                <a:defRPr/>
              </a:pPr>
              <a:r>
                <a:rPr lang="zh-CN" altLang="en-US" sz="700" kern="0" dirty="0">
                  <a:solidFill>
                    <a:schemeClr val="bg1"/>
                  </a:solidFill>
                  <a:latin typeface="微软雅黑" pitchFamily="34" charset="-122"/>
                  <a:ea typeface="微软雅黑" pitchFamily="34" charset="-122"/>
                </a:rPr>
                <a:t>交换机</a:t>
              </a:r>
            </a:p>
          </p:txBody>
        </p:sp>
        <p:sp>
          <p:nvSpPr>
            <p:cNvPr id="293" name="文本框 178"/>
            <p:cNvSpPr txBox="1"/>
            <p:nvPr/>
          </p:nvSpPr>
          <p:spPr bwMode="auto">
            <a:xfrm>
              <a:off x="4704224" y="5507619"/>
              <a:ext cx="758195" cy="217126"/>
            </a:xfrm>
            <a:prstGeom prst="rect">
              <a:avLst/>
            </a:prstGeom>
            <a:noFill/>
          </p:spPr>
          <p:txBody>
            <a:bodyPr lIns="76782" tIns="38391" rIns="76782" bIns="38391">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defTabSz="1024233">
                <a:defRPr/>
              </a:pPr>
              <a:r>
                <a:rPr lang="zh-CN" altLang="en-US" sz="700" kern="0" dirty="0">
                  <a:solidFill>
                    <a:schemeClr val="bg1"/>
                  </a:solidFill>
                  <a:latin typeface="微软雅黑" pitchFamily="34" charset="-122"/>
                  <a:ea typeface="微软雅黑" pitchFamily="34" charset="-122"/>
                </a:rPr>
                <a:t>核心交换机</a:t>
              </a:r>
            </a:p>
          </p:txBody>
        </p:sp>
        <p:sp>
          <p:nvSpPr>
            <p:cNvPr id="294" name="文本框 179"/>
            <p:cNvSpPr txBox="1"/>
            <p:nvPr/>
          </p:nvSpPr>
          <p:spPr bwMode="auto">
            <a:xfrm>
              <a:off x="5763720" y="6598389"/>
              <a:ext cx="600529" cy="217126"/>
            </a:xfrm>
            <a:prstGeom prst="rect">
              <a:avLst/>
            </a:prstGeom>
            <a:noFill/>
          </p:spPr>
          <p:txBody>
            <a:bodyPr lIns="76782" tIns="38391" rIns="76782" bIns="38391">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defTabSz="1024233">
                <a:defRPr/>
              </a:pPr>
              <a:r>
                <a:rPr lang="zh-CN" altLang="en-US" sz="700" kern="0" dirty="0">
                  <a:solidFill>
                    <a:schemeClr val="bg1"/>
                  </a:solidFill>
                  <a:latin typeface="微软雅黑" pitchFamily="34" charset="-122"/>
                  <a:ea typeface="微软雅黑" pitchFamily="34" charset="-122"/>
                </a:rPr>
                <a:t>防火墙</a:t>
              </a:r>
            </a:p>
          </p:txBody>
        </p:sp>
        <p:pic>
          <p:nvPicPr>
            <p:cNvPr id="295" name="Picture 455" descr="图片146"/>
            <p:cNvPicPr>
              <a:picLocks noChangeAspect="1" noChangeArrowheads="1"/>
            </p:cNvPicPr>
            <p:nvPr/>
          </p:nvPicPr>
          <p:blipFill>
            <a:blip r:embed="rId52" cstate="print">
              <a:extLst>
                <a:ext uri="{28A0092B-C50C-407E-A947-70E740481C1C}">
                  <a14:useLocalDpi xmlns:a14="http://schemas.microsoft.com/office/drawing/2010/main" xmlns="" val="0"/>
                </a:ext>
              </a:extLst>
            </a:blip>
            <a:srcRect/>
            <a:stretch>
              <a:fillRect/>
            </a:stretch>
          </p:blipFill>
          <p:spPr bwMode="auto">
            <a:xfrm>
              <a:off x="4986323" y="6258052"/>
              <a:ext cx="195826" cy="3165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6" name="Picture 455" descr="图片146"/>
            <p:cNvPicPr>
              <a:picLocks noChangeAspect="1" noChangeArrowheads="1"/>
            </p:cNvPicPr>
            <p:nvPr/>
          </p:nvPicPr>
          <p:blipFill>
            <a:blip r:embed="rId52" cstate="print">
              <a:extLst>
                <a:ext uri="{28A0092B-C50C-407E-A947-70E740481C1C}">
                  <a14:useLocalDpi xmlns:a14="http://schemas.microsoft.com/office/drawing/2010/main" xmlns="" val="0"/>
                </a:ext>
              </a:extLst>
            </a:blip>
            <a:srcRect/>
            <a:stretch>
              <a:fillRect/>
            </a:stretch>
          </p:blipFill>
          <p:spPr bwMode="auto">
            <a:xfrm>
              <a:off x="5995664" y="4710051"/>
              <a:ext cx="218370" cy="3529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97" name="文本框 99"/>
            <p:cNvSpPr txBox="1"/>
            <p:nvPr/>
          </p:nvSpPr>
          <p:spPr bwMode="auto">
            <a:xfrm>
              <a:off x="4632932" y="6583959"/>
              <a:ext cx="923978" cy="185254"/>
            </a:xfrm>
            <a:prstGeom prst="rect">
              <a:avLst/>
            </a:prstGeom>
            <a:noFill/>
          </p:spPr>
          <p:txBody>
            <a:bodyPr lIns="76782" tIns="38391" rIns="76782" bIns="38391">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defTabSz="1024233">
                <a:defRPr/>
              </a:pPr>
              <a:r>
                <a:rPr lang="zh-CN" altLang="en-US" sz="700" kern="0" dirty="0" smtClean="0">
                  <a:solidFill>
                    <a:schemeClr val="bg1"/>
                  </a:solidFill>
                  <a:latin typeface="微软雅黑" pitchFamily="34" charset="-122"/>
                  <a:ea typeface="微软雅黑" pitchFamily="34" charset="-122"/>
                </a:rPr>
                <a:t>智慧灯杆管</a:t>
              </a:r>
              <a:r>
                <a:rPr lang="zh-CN" altLang="en-US" sz="700" kern="0" dirty="0">
                  <a:solidFill>
                    <a:schemeClr val="bg1"/>
                  </a:solidFill>
                  <a:latin typeface="微软雅黑" pitchFamily="34" charset="-122"/>
                  <a:ea typeface="微软雅黑" pitchFamily="34" charset="-122"/>
                </a:rPr>
                <a:t>理平台</a:t>
              </a:r>
            </a:p>
          </p:txBody>
        </p:sp>
        <p:sp>
          <p:nvSpPr>
            <p:cNvPr id="298" name="文本框 100"/>
            <p:cNvSpPr txBox="1"/>
            <p:nvPr/>
          </p:nvSpPr>
          <p:spPr bwMode="auto">
            <a:xfrm>
              <a:off x="5773441" y="5252764"/>
              <a:ext cx="933448" cy="217126"/>
            </a:xfrm>
            <a:prstGeom prst="rect">
              <a:avLst/>
            </a:prstGeom>
            <a:noFill/>
          </p:spPr>
          <p:txBody>
            <a:bodyPr wrap="square" lIns="76782" tIns="38391" rIns="76782" bIns="38391">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defTabSz="1024233">
                <a:defRPr/>
              </a:pPr>
              <a:r>
                <a:rPr lang="zh-CN" altLang="en-US" sz="700" kern="0" dirty="0">
                  <a:solidFill>
                    <a:schemeClr val="bg1"/>
                  </a:solidFill>
                  <a:latin typeface="微软雅黑" pitchFamily="34" charset="-122"/>
                  <a:ea typeface="微软雅黑" pitchFamily="34" charset="-122"/>
                </a:rPr>
                <a:t>接入认证管理平台</a:t>
              </a:r>
            </a:p>
          </p:txBody>
        </p:sp>
        <p:sp>
          <p:nvSpPr>
            <p:cNvPr id="299" name="文本框 57"/>
            <p:cNvSpPr txBox="1"/>
            <p:nvPr/>
          </p:nvSpPr>
          <p:spPr bwMode="auto">
            <a:xfrm>
              <a:off x="5713543" y="4507294"/>
              <a:ext cx="782540" cy="217126"/>
            </a:xfrm>
            <a:prstGeom prst="rect">
              <a:avLst/>
            </a:prstGeom>
            <a:noFill/>
          </p:spPr>
          <p:txBody>
            <a:bodyPr lIns="76782" tIns="38391" rIns="76782" bIns="38391">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defTabSz="1024233">
                <a:defRPr/>
              </a:pPr>
              <a:r>
                <a:rPr lang="zh-CN" altLang="en-US" sz="700" kern="0" dirty="0">
                  <a:solidFill>
                    <a:schemeClr val="bg1"/>
                  </a:solidFill>
                  <a:latin typeface="微软雅黑" pitchFamily="34" charset="-122"/>
                  <a:ea typeface="微软雅黑" pitchFamily="34" charset="-122"/>
                </a:rPr>
                <a:t>统一运维平台</a:t>
              </a:r>
            </a:p>
          </p:txBody>
        </p:sp>
        <p:pic>
          <p:nvPicPr>
            <p:cNvPr id="300" name="Picture 15" descr="防火墙"/>
            <p:cNvPicPr>
              <a:picLocks noChangeAspect="1" noChangeArrowheads="1"/>
            </p:cNvPicPr>
            <p:nvPr/>
          </p:nvPicPr>
          <p:blipFill>
            <a:blip r:embed="rId53" cstate="print"/>
            <a:srcRect/>
            <a:stretch>
              <a:fillRect/>
            </a:stretch>
          </p:blipFill>
          <p:spPr bwMode="auto">
            <a:xfrm>
              <a:off x="5974527" y="5982510"/>
              <a:ext cx="155349" cy="523141"/>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301" name="Picture 459" descr="图片238"/>
            <p:cNvPicPr>
              <a:picLocks noChangeAspect="1" noChangeArrowheads="1"/>
            </p:cNvPicPr>
            <p:nvPr/>
          </p:nvPicPr>
          <p:blipFill>
            <a:blip r:embed="rId51" cstate="print">
              <a:extLst>
                <a:ext uri="{28A0092B-C50C-407E-A947-70E740481C1C}">
                  <a14:useLocalDpi xmlns:a14="http://schemas.microsoft.com/office/drawing/2010/main" xmlns="" val="0"/>
                </a:ext>
              </a:extLst>
            </a:blip>
            <a:srcRect/>
            <a:stretch>
              <a:fillRect/>
            </a:stretch>
          </p:blipFill>
          <p:spPr bwMode="auto">
            <a:xfrm>
              <a:off x="3981139" y="5912119"/>
              <a:ext cx="226809" cy="2395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2" name="Picture 460" descr="图片239"/>
            <p:cNvPicPr>
              <a:picLocks noChangeAspect="1" noChangeArrowheads="1"/>
            </p:cNvPicPr>
            <p:nvPr/>
          </p:nvPicPr>
          <p:blipFill>
            <a:blip r:embed="rId50" cstate="print">
              <a:extLst>
                <a:ext uri="{28A0092B-C50C-407E-A947-70E740481C1C}">
                  <a14:useLocalDpi xmlns:a14="http://schemas.microsoft.com/office/drawing/2010/main" xmlns="" val="0"/>
                </a:ext>
              </a:extLst>
            </a:blip>
            <a:srcRect/>
            <a:stretch>
              <a:fillRect/>
            </a:stretch>
          </p:blipFill>
          <p:spPr bwMode="auto">
            <a:xfrm>
              <a:off x="4872874" y="5785503"/>
              <a:ext cx="274205" cy="2850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3" name="Picture 15" descr="防火墙"/>
            <p:cNvPicPr>
              <a:picLocks noChangeAspect="1" noChangeArrowheads="1"/>
            </p:cNvPicPr>
            <p:nvPr/>
          </p:nvPicPr>
          <p:blipFill>
            <a:blip r:embed="rId53" cstate="print"/>
            <a:srcRect/>
            <a:stretch>
              <a:fillRect/>
            </a:stretch>
          </p:blipFill>
          <p:spPr bwMode="auto">
            <a:xfrm>
              <a:off x="6071222" y="6083410"/>
              <a:ext cx="155349" cy="523141"/>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304" name="Picture 528" descr="图片131"/>
            <p:cNvPicPr>
              <a:picLocks noChangeAspect="1" noChangeArrowheads="1"/>
            </p:cNvPicPr>
            <p:nvPr/>
          </p:nvPicPr>
          <p:blipFill>
            <a:blip r:embed="rId54" cstate="print">
              <a:extLst>
                <a:ext uri="{28A0092B-C50C-407E-A947-70E740481C1C}">
                  <a14:useLocalDpi xmlns:a14="http://schemas.microsoft.com/office/drawing/2010/main" xmlns="" val="0"/>
                </a:ext>
              </a:extLst>
            </a:blip>
            <a:srcRect/>
            <a:stretch>
              <a:fillRect/>
            </a:stretch>
          </p:blipFill>
          <p:spPr bwMode="auto">
            <a:xfrm>
              <a:off x="3234948" y="4672606"/>
              <a:ext cx="407423" cy="5028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5" name="Freeform 68"/>
            <p:cNvSpPr>
              <a:spLocks/>
            </p:cNvSpPr>
            <p:nvPr/>
          </p:nvSpPr>
          <p:spPr bwMode="auto">
            <a:xfrm rot="16800000" flipH="1" flipV="1">
              <a:off x="2636697" y="4184838"/>
              <a:ext cx="82440" cy="1203611"/>
            </a:xfrm>
            <a:custGeom>
              <a:avLst/>
              <a:gdLst>
                <a:gd name="T0" fmla="*/ 2147483647 w 404"/>
                <a:gd name="T1" fmla="*/ 2147483647 h 1294"/>
                <a:gd name="T2" fmla="*/ 2147483647 w 404"/>
                <a:gd name="T3" fmla="*/ 0 h 1294"/>
                <a:gd name="T4" fmla="*/ 2147483647 w 404"/>
                <a:gd name="T5" fmla="*/ 2147483647 h 1294"/>
                <a:gd name="T6" fmla="*/ 0 w 404"/>
                <a:gd name="T7" fmla="*/ 2147483647 h 1294"/>
                <a:gd name="T8" fmla="*/ 2147483647 w 404"/>
                <a:gd name="T9" fmla="*/ 2147483647 h 1294"/>
                <a:gd name="T10" fmla="*/ 2147483647 w 404"/>
                <a:gd name="T11" fmla="*/ 2147483647 h 1294"/>
                <a:gd name="T12" fmla="*/ 2147483647 w 404"/>
                <a:gd name="T13" fmla="*/ 2147483647 h 1294"/>
                <a:gd name="T14" fmla="*/ 0 60000 65536"/>
                <a:gd name="T15" fmla="*/ 0 60000 65536"/>
                <a:gd name="T16" fmla="*/ 0 60000 65536"/>
                <a:gd name="T17" fmla="*/ 0 60000 65536"/>
                <a:gd name="T18" fmla="*/ 0 60000 65536"/>
                <a:gd name="T19" fmla="*/ 0 60000 65536"/>
                <a:gd name="T20" fmla="*/ 0 60000 65536"/>
                <a:gd name="T21" fmla="*/ 0 w 404"/>
                <a:gd name="T22" fmla="*/ 0 h 1294"/>
                <a:gd name="T23" fmla="*/ 404 w 404"/>
                <a:gd name="T24" fmla="*/ 1294 h 12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4" h="1294">
                  <a:moveTo>
                    <a:pt x="404" y="771"/>
                  </a:moveTo>
                  <a:lnTo>
                    <a:pt x="87" y="0"/>
                  </a:lnTo>
                  <a:lnTo>
                    <a:pt x="224" y="574"/>
                  </a:lnTo>
                  <a:lnTo>
                    <a:pt x="0" y="466"/>
                  </a:lnTo>
                  <a:lnTo>
                    <a:pt x="301" y="1294"/>
                  </a:lnTo>
                  <a:lnTo>
                    <a:pt x="155" y="686"/>
                  </a:lnTo>
                  <a:lnTo>
                    <a:pt x="404" y="771"/>
                  </a:lnTo>
                  <a:close/>
                </a:path>
              </a:pathLst>
            </a:custGeom>
            <a:solidFill>
              <a:schemeClr val="bg1">
                <a:lumMod val="95000"/>
              </a:schemeClr>
            </a:solidFill>
            <a:ln w="9525">
              <a:noFill/>
              <a:round/>
              <a:headEnd/>
              <a:tailEnd/>
            </a:ln>
          </p:spPr>
          <p:txBody>
            <a:bodyPr wrap="none" lIns="110525" tIns="55263" rIns="110525" bIns="55263" anchor="ct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defTabSz="1024233">
                <a:defRPr/>
              </a:pPr>
              <a:endParaRPr lang="zh-CN" altLang="en-US" sz="500" kern="0" dirty="0">
                <a:solidFill>
                  <a:schemeClr val="bg1"/>
                </a:solidFill>
                <a:latin typeface="微软雅黑" pitchFamily="34" charset="-122"/>
                <a:ea typeface="微软雅黑" pitchFamily="34" charset="-122"/>
              </a:endParaRPr>
            </a:p>
          </p:txBody>
        </p:sp>
        <p:pic>
          <p:nvPicPr>
            <p:cNvPr id="306" name="Picture 20" descr="图片798"/>
            <p:cNvPicPr>
              <a:picLocks noChangeAspect="1" noChangeArrowheads="1"/>
            </p:cNvPicPr>
            <p:nvPr/>
          </p:nvPicPr>
          <p:blipFill>
            <a:blip r:embed="rId55" cstate="print">
              <a:extLst>
                <a:ext uri="{28A0092B-C50C-407E-A947-70E740481C1C}">
                  <a14:useLocalDpi xmlns:a14="http://schemas.microsoft.com/office/drawing/2010/main" xmlns="" val="0"/>
                </a:ext>
              </a:extLst>
            </a:blip>
            <a:srcRect/>
            <a:stretch>
              <a:fillRect/>
            </a:stretch>
          </p:blipFill>
          <p:spPr bwMode="auto">
            <a:xfrm>
              <a:off x="4082517" y="4944746"/>
              <a:ext cx="679870" cy="3956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 name="文本框 40"/>
            <p:cNvSpPr txBox="1"/>
            <p:nvPr/>
          </p:nvSpPr>
          <p:spPr bwMode="auto">
            <a:xfrm>
              <a:off x="4092552" y="5039671"/>
              <a:ext cx="695347" cy="185254"/>
            </a:xfrm>
            <a:prstGeom prst="rect">
              <a:avLst/>
            </a:prstGeom>
            <a:noFill/>
          </p:spPr>
          <p:txBody>
            <a:bodyPr wrap="square" lIns="76782" tIns="38391" rIns="76782" bIns="38391">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defTabSz="1024233">
                <a:defRPr/>
              </a:pPr>
              <a:r>
                <a:rPr lang="zh-CN" altLang="en-US" sz="700" kern="0" dirty="0">
                  <a:latin typeface="微软雅黑" pitchFamily="34" charset="-122"/>
                  <a:ea typeface="微软雅黑" pitchFamily="34" charset="-122"/>
                </a:rPr>
                <a:t>运营</a:t>
              </a:r>
              <a:r>
                <a:rPr lang="zh-CN" altLang="en-US" sz="700" kern="0" dirty="0" smtClean="0">
                  <a:latin typeface="微软雅黑" pitchFamily="34" charset="-122"/>
                  <a:ea typeface="微软雅黑" pitchFamily="34" charset="-122"/>
                </a:rPr>
                <a:t>商网络</a:t>
              </a:r>
              <a:endParaRPr lang="zh-CN" altLang="en-US" sz="700" kern="0" dirty="0">
                <a:latin typeface="微软雅黑" pitchFamily="34" charset="-122"/>
                <a:ea typeface="微软雅黑" pitchFamily="34" charset="-122"/>
              </a:endParaRPr>
            </a:p>
          </p:txBody>
        </p:sp>
        <p:sp>
          <p:nvSpPr>
            <p:cNvPr id="308" name="文本框 228"/>
            <p:cNvSpPr txBox="1"/>
            <p:nvPr/>
          </p:nvSpPr>
          <p:spPr bwMode="auto">
            <a:xfrm rot="240000">
              <a:off x="2448501" y="4566625"/>
              <a:ext cx="753824" cy="217126"/>
            </a:xfrm>
            <a:prstGeom prst="rect">
              <a:avLst/>
            </a:prstGeom>
            <a:noFill/>
          </p:spPr>
          <p:txBody>
            <a:bodyPr wrap="square" lIns="76782" tIns="38391" rIns="76782" bIns="38391">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defTabSz="1024233">
                <a:defRPr/>
              </a:pPr>
              <a:r>
                <a:rPr lang="en-US" altLang="zh-CN" sz="700" b="1" kern="0" dirty="0">
                  <a:solidFill>
                    <a:schemeClr val="bg1"/>
                  </a:solidFill>
                  <a:latin typeface="微软雅黑" pitchFamily="34" charset="-122"/>
                  <a:ea typeface="微软雅黑" pitchFamily="34" charset="-122"/>
                </a:rPr>
                <a:t>   </a:t>
              </a:r>
              <a:r>
                <a:rPr lang="en-US" altLang="zh-CN" sz="700" b="1" kern="0" dirty="0" smtClean="0">
                  <a:solidFill>
                    <a:schemeClr val="bg1"/>
                  </a:solidFill>
                  <a:latin typeface="微软雅黑" pitchFamily="34" charset="-122"/>
                  <a:ea typeface="微软雅黑" pitchFamily="34" charset="-122"/>
                </a:rPr>
                <a:t>3G</a:t>
              </a:r>
              <a:r>
                <a:rPr lang="zh-CN" altLang="en-US" sz="700" b="1" kern="0" dirty="0" smtClean="0">
                  <a:solidFill>
                    <a:schemeClr val="bg1"/>
                  </a:solidFill>
                  <a:latin typeface="微软雅黑" pitchFamily="34" charset="-122"/>
                  <a:ea typeface="微软雅黑" pitchFamily="34" charset="-122"/>
                </a:rPr>
                <a:t>回传</a:t>
              </a:r>
              <a:endParaRPr lang="zh-CN" altLang="en-US" sz="700" b="1" kern="0" dirty="0">
                <a:solidFill>
                  <a:schemeClr val="bg1"/>
                </a:solidFill>
                <a:latin typeface="微软雅黑" pitchFamily="34" charset="-122"/>
                <a:ea typeface="微软雅黑" pitchFamily="34" charset="-122"/>
              </a:endParaRPr>
            </a:p>
          </p:txBody>
        </p:sp>
        <p:sp>
          <p:nvSpPr>
            <p:cNvPr id="309" name="文本框 42"/>
            <p:cNvSpPr txBox="1"/>
            <p:nvPr/>
          </p:nvSpPr>
          <p:spPr bwMode="auto">
            <a:xfrm>
              <a:off x="1611905" y="6306524"/>
              <a:ext cx="498044" cy="217126"/>
            </a:xfrm>
            <a:prstGeom prst="rect">
              <a:avLst/>
            </a:prstGeom>
            <a:noFill/>
          </p:spPr>
          <p:txBody>
            <a:bodyPr wrap="square" lIns="76782" tIns="38391" rIns="76782" bIns="38391">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defTabSz="1024233">
                <a:defRPr/>
              </a:pPr>
              <a:r>
                <a:rPr lang="en-US" altLang="zh-CN" sz="700" kern="0" dirty="0">
                  <a:solidFill>
                    <a:schemeClr val="bg1"/>
                  </a:solidFill>
                  <a:latin typeface="微软雅黑" pitchFamily="34" charset="-122"/>
                  <a:ea typeface="微软雅黑" pitchFamily="34" charset="-122"/>
                </a:rPr>
                <a:t>AR532</a:t>
              </a:r>
              <a:endParaRPr lang="zh-CN" altLang="en-US" sz="700" kern="0" dirty="0">
                <a:solidFill>
                  <a:schemeClr val="bg1"/>
                </a:solidFill>
                <a:latin typeface="微软雅黑" pitchFamily="34" charset="-122"/>
                <a:ea typeface="微软雅黑" pitchFamily="34" charset="-122"/>
              </a:endParaRPr>
            </a:p>
          </p:txBody>
        </p:sp>
        <p:sp>
          <p:nvSpPr>
            <p:cNvPr id="311" name="矩形 310"/>
            <p:cNvSpPr/>
            <p:nvPr/>
          </p:nvSpPr>
          <p:spPr>
            <a:xfrm>
              <a:off x="3378613" y="6707645"/>
              <a:ext cx="711354" cy="186170"/>
            </a:xfrm>
            <a:prstGeom prst="rect">
              <a:avLst/>
            </a:prstGeom>
          </p:spPr>
          <p:txBody>
            <a:bodyPr lIns="77687" tIns="38845" rIns="77687" bIns="38845">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defTabSz="1024233">
                <a:buClr>
                  <a:srgbClr val="990000"/>
                </a:buClr>
                <a:buSzPct val="60000"/>
                <a:defRPr/>
              </a:pPr>
              <a:r>
                <a:rPr lang="en-US" altLang="zh-CN" sz="700" dirty="0" smtClean="0">
                  <a:solidFill>
                    <a:schemeClr val="bg1"/>
                  </a:solidFill>
                  <a:latin typeface="微软雅黑" pitchFamily="34" charset="-122"/>
                  <a:ea typeface="微软雅黑" pitchFamily="34" charset="-122"/>
                </a:rPr>
                <a:t>RTN510 AP</a:t>
              </a:r>
              <a:endParaRPr lang="en-US" altLang="zh-CN" sz="700" kern="0" dirty="0">
                <a:solidFill>
                  <a:schemeClr val="bg1"/>
                </a:solidFill>
                <a:latin typeface="微软雅黑" pitchFamily="34" charset="-122"/>
                <a:ea typeface="微软雅黑" pitchFamily="34" charset="-122"/>
                <a:cs typeface="Arial" pitchFamily="34" charset="0"/>
              </a:endParaRPr>
            </a:p>
          </p:txBody>
        </p:sp>
        <p:pic>
          <p:nvPicPr>
            <p:cNvPr id="312" name="图片 311"/>
            <p:cNvPicPr>
              <a:picLocks noChangeAspect="1"/>
            </p:cNvPicPr>
            <p:nvPr/>
          </p:nvPicPr>
          <p:blipFill>
            <a:blip r:embed="rId56" cstate="print">
              <a:extLst>
                <a:ext uri="{28A0092B-C50C-407E-A947-70E740481C1C}">
                  <a14:useLocalDpi xmlns:a14="http://schemas.microsoft.com/office/drawing/2010/main" xmlns="" val="0"/>
                </a:ext>
              </a:extLst>
            </a:blip>
            <a:srcRect/>
            <a:stretch>
              <a:fillRect/>
            </a:stretch>
          </p:blipFill>
          <p:spPr bwMode="auto">
            <a:xfrm>
              <a:off x="2759061" y="6410636"/>
              <a:ext cx="218632" cy="2767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13" name="矩形 312"/>
            <p:cNvSpPr/>
            <p:nvPr/>
          </p:nvSpPr>
          <p:spPr>
            <a:xfrm>
              <a:off x="2514456" y="6714552"/>
              <a:ext cx="710287" cy="186170"/>
            </a:xfrm>
            <a:prstGeom prst="rect">
              <a:avLst/>
            </a:prstGeom>
          </p:spPr>
          <p:txBody>
            <a:bodyPr lIns="77687" tIns="38845" rIns="77687" bIns="38845">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defTabSz="1024233">
                <a:buClr>
                  <a:srgbClr val="990000"/>
                </a:buClr>
                <a:buSzPct val="60000"/>
                <a:defRPr/>
              </a:pPr>
              <a:r>
                <a:rPr lang="en-US" altLang="zh-CN" sz="700" dirty="0" smtClean="0">
                  <a:solidFill>
                    <a:schemeClr val="bg1"/>
                  </a:solidFill>
                  <a:latin typeface="微软雅黑" pitchFamily="34" charset="-122"/>
                  <a:ea typeface="微软雅黑" pitchFamily="34" charset="-122"/>
                </a:rPr>
                <a:t>RTN510 RT</a:t>
              </a:r>
              <a:endParaRPr lang="en-US" altLang="zh-CN" sz="700" kern="0" dirty="0">
                <a:solidFill>
                  <a:schemeClr val="bg1"/>
                </a:solidFill>
                <a:latin typeface="微软雅黑" pitchFamily="34" charset="-122"/>
                <a:ea typeface="微软雅黑" pitchFamily="34" charset="-122"/>
                <a:cs typeface="Arial" pitchFamily="34" charset="0"/>
              </a:endParaRPr>
            </a:p>
          </p:txBody>
        </p:sp>
        <p:pic>
          <p:nvPicPr>
            <p:cNvPr id="314" name="Picture 455" descr="图片146"/>
            <p:cNvPicPr>
              <a:picLocks noChangeAspect="1" noChangeArrowheads="1"/>
            </p:cNvPicPr>
            <p:nvPr/>
          </p:nvPicPr>
          <p:blipFill>
            <a:blip r:embed="rId52" cstate="print">
              <a:extLst>
                <a:ext uri="{28A0092B-C50C-407E-A947-70E740481C1C}">
                  <a14:useLocalDpi xmlns:a14="http://schemas.microsoft.com/office/drawing/2010/main" xmlns="" val="0"/>
                </a:ext>
              </a:extLst>
            </a:blip>
            <a:srcRect/>
            <a:stretch>
              <a:fillRect/>
            </a:stretch>
          </p:blipFill>
          <p:spPr bwMode="auto">
            <a:xfrm>
              <a:off x="5984010" y="5409879"/>
              <a:ext cx="213698" cy="3454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15" name="文本框 942"/>
            <p:cNvSpPr txBox="1">
              <a:spLocks noChangeArrowheads="1"/>
            </p:cNvSpPr>
            <p:nvPr/>
          </p:nvSpPr>
          <p:spPr bwMode="auto">
            <a:xfrm>
              <a:off x="2994227" y="6245736"/>
              <a:ext cx="658698" cy="217126"/>
            </a:xfrm>
            <a:prstGeom prst="rect">
              <a:avLst/>
            </a:prstGeom>
            <a:noFill/>
          </p:spPr>
          <p:txBody>
            <a:bodyPr wrap="square" lIns="76782" tIns="38391" rIns="76782" bIns="38391" rtlCol="0">
              <a:spAutoFit/>
            </a:bodyPr>
            <a:lstStyle>
              <a:defPPr>
                <a:defRPr lang="zh-CN"/>
              </a:defPPr>
              <a:lvl1pPr fontAlgn="base">
                <a:spcBef>
                  <a:spcPct val="0"/>
                </a:spcBef>
                <a:spcAft>
                  <a:spcPct val="0"/>
                </a:spcAft>
                <a:defRPr sz="800" b="1">
                  <a:solidFill>
                    <a:schemeClr val="bg1"/>
                  </a:solidFill>
                  <a:latin typeface="微软雅黑" panose="020B0503020204020204" pitchFamily="34" charset="-122"/>
                  <a:ea typeface="微软雅黑" panose="020B0503020204020204" pitchFamily="34" charset="-122"/>
                </a:defRPr>
              </a:lvl1pPr>
              <a:lvl2pPr fontAlgn="base">
                <a:spcBef>
                  <a:spcPct val="0"/>
                </a:spcBef>
                <a:spcAft>
                  <a:spcPct val="0"/>
                </a:spcAft>
                <a:defRPr>
                  <a:latin typeface="Calibri" pitchFamily="34" charset="0"/>
                  <a:ea typeface="宋体" pitchFamily="2" charset="-122"/>
                </a:defRPr>
              </a:lvl2pPr>
              <a:lvl3pPr fontAlgn="base">
                <a:spcBef>
                  <a:spcPct val="0"/>
                </a:spcBef>
                <a:spcAft>
                  <a:spcPct val="0"/>
                </a:spcAft>
                <a:defRPr>
                  <a:latin typeface="Calibri" pitchFamily="34" charset="0"/>
                  <a:ea typeface="宋体" pitchFamily="2" charset="-122"/>
                </a:defRPr>
              </a:lvl3pPr>
              <a:lvl4pPr fontAlgn="base">
                <a:spcBef>
                  <a:spcPct val="0"/>
                </a:spcBef>
                <a:spcAft>
                  <a:spcPct val="0"/>
                </a:spcAft>
                <a:defRPr>
                  <a:latin typeface="Calibri" pitchFamily="34" charset="0"/>
                  <a:ea typeface="宋体" pitchFamily="2" charset="-122"/>
                </a:defRPr>
              </a:lvl4pPr>
              <a:lvl5pPr fontAlgn="base">
                <a:spcBef>
                  <a:spcPct val="0"/>
                </a:spcBef>
                <a:spcAft>
                  <a:spcPct val="0"/>
                </a:spcAft>
                <a:defRPr>
                  <a:latin typeface="Calibri" pitchFamily="34" charset="0"/>
                  <a:ea typeface="宋体" pitchFamily="2" charset="-122"/>
                </a:defRPr>
              </a:lvl5pPr>
              <a:lvl6pPr>
                <a:defRPr>
                  <a:latin typeface="Calibri" pitchFamily="34" charset="0"/>
                  <a:ea typeface="宋体" pitchFamily="2" charset="-122"/>
                </a:defRPr>
              </a:lvl6pPr>
              <a:lvl7pPr>
                <a:defRPr>
                  <a:latin typeface="Calibri" pitchFamily="34" charset="0"/>
                  <a:ea typeface="宋体" pitchFamily="2" charset="-122"/>
                </a:defRPr>
              </a:lvl7pPr>
              <a:lvl8pPr>
                <a:defRPr>
                  <a:latin typeface="Calibri" pitchFamily="34" charset="0"/>
                  <a:ea typeface="宋体" pitchFamily="2" charset="-122"/>
                </a:defRPr>
              </a:lvl8pPr>
              <a:lvl9pPr>
                <a:defRPr>
                  <a:latin typeface="Calibri" pitchFamily="34" charset="0"/>
                  <a:ea typeface="宋体" pitchFamily="2" charset="-122"/>
                </a:defRPr>
              </a:lvl9pPr>
            </a:lstStyle>
            <a:p>
              <a:pPr algn="ctr"/>
              <a:r>
                <a:rPr lang="zh-CN" altLang="en-US" sz="700" dirty="0" smtClean="0"/>
                <a:t>微</a:t>
              </a:r>
              <a:r>
                <a:rPr lang="zh-CN" altLang="en-US" sz="700" dirty="0"/>
                <a:t>波回传</a:t>
              </a:r>
            </a:p>
          </p:txBody>
        </p:sp>
        <p:sp>
          <p:nvSpPr>
            <p:cNvPr id="316" name="文本框 280"/>
            <p:cNvSpPr txBox="1"/>
            <p:nvPr/>
          </p:nvSpPr>
          <p:spPr>
            <a:xfrm>
              <a:off x="3143915" y="5839516"/>
              <a:ext cx="511737" cy="217126"/>
            </a:xfrm>
            <a:prstGeom prst="rect">
              <a:avLst/>
            </a:prstGeom>
            <a:noFill/>
          </p:spPr>
          <p:txBody>
            <a:bodyPr wrap="square" lIns="76782" tIns="38391" rIns="76782" bIns="38391" rtlCol="0">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zh-CN" altLang="en-US" sz="700" b="1" dirty="0" smtClean="0">
                  <a:solidFill>
                    <a:schemeClr val="bg1"/>
                  </a:solidFill>
                  <a:latin typeface="微软雅黑" pitchFamily="34" charset="-122"/>
                  <a:ea typeface="微软雅黑" pitchFamily="34" charset="-122"/>
                </a:rPr>
                <a:t>光纤回传</a:t>
              </a:r>
              <a:endParaRPr lang="zh-CN" altLang="en-US" sz="700" b="1" dirty="0">
                <a:solidFill>
                  <a:schemeClr val="bg1"/>
                </a:solidFill>
                <a:latin typeface="微软雅黑" pitchFamily="34" charset="-122"/>
                <a:ea typeface="微软雅黑" pitchFamily="34" charset="-122"/>
              </a:endParaRPr>
            </a:p>
          </p:txBody>
        </p:sp>
        <p:grpSp>
          <p:nvGrpSpPr>
            <p:cNvPr id="317" name="Group 86"/>
            <p:cNvGrpSpPr>
              <a:grpSpLocks noChangeAspect="1"/>
            </p:cNvGrpSpPr>
            <p:nvPr/>
          </p:nvGrpSpPr>
          <p:grpSpPr bwMode="auto">
            <a:xfrm>
              <a:off x="4003695" y="7225315"/>
              <a:ext cx="181979" cy="258770"/>
              <a:chOff x="930" y="1616"/>
              <a:chExt cx="1782" cy="2714"/>
            </a:xfrm>
          </p:grpSpPr>
          <p:sp>
            <p:nvSpPr>
              <p:cNvPr id="395" name="AutoShape 87"/>
              <p:cNvSpPr>
                <a:spLocks noChangeAspect="1" noChangeArrowheads="1" noTextEdit="1"/>
              </p:cNvSpPr>
              <p:nvPr/>
            </p:nvSpPr>
            <p:spPr bwMode="auto">
              <a:xfrm>
                <a:off x="930" y="1616"/>
                <a:ext cx="1782" cy="2704"/>
              </a:xfrm>
              <a:prstGeom prst="rect">
                <a:avLst/>
              </a:prstGeom>
              <a:noFill/>
              <a:ln w="9525">
                <a:noFill/>
                <a:miter lim="800000"/>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sz="1200">
                  <a:solidFill>
                    <a:schemeClr val="bg1"/>
                  </a:solidFill>
                  <a:latin typeface="微软雅黑" pitchFamily="34" charset="-122"/>
                  <a:ea typeface="微软雅黑" pitchFamily="34" charset="-122"/>
                </a:endParaRPr>
              </a:p>
            </p:txBody>
          </p:sp>
          <p:sp>
            <p:nvSpPr>
              <p:cNvPr id="396" name="Freeform 88"/>
              <p:cNvSpPr>
                <a:spLocks noChangeAspect="1"/>
              </p:cNvSpPr>
              <p:nvPr/>
            </p:nvSpPr>
            <p:spPr bwMode="auto">
              <a:xfrm>
                <a:off x="2365" y="1854"/>
                <a:ext cx="337" cy="2476"/>
              </a:xfrm>
              <a:custGeom>
                <a:avLst/>
                <a:gdLst>
                  <a:gd name="T0" fmla="*/ 2147483647 w 34"/>
                  <a:gd name="T1" fmla="*/ 2147483647 h 250"/>
                  <a:gd name="T2" fmla="*/ 2147483647 w 34"/>
                  <a:gd name="T3" fmla="*/ 2147483647 h 250"/>
                  <a:gd name="T4" fmla="*/ 0 w 34"/>
                  <a:gd name="T5" fmla="*/ 2147483647 h 250"/>
                  <a:gd name="T6" fmla="*/ 2147483647 w 34"/>
                  <a:gd name="T7" fmla="*/ 2147483647 h 250"/>
                  <a:gd name="T8" fmla="*/ 2147483647 w 34"/>
                  <a:gd name="T9" fmla="*/ 2147483647 h 250"/>
                  <a:gd name="T10" fmla="*/ 2147483647 w 34"/>
                  <a:gd name="T11" fmla="*/ 2147483647 h 250"/>
                  <a:gd name="T12" fmla="*/ 2147483647 w 34"/>
                  <a:gd name="T13" fmla="*/ 2147483647 h 250"/>
                  <a:gd name="T14" fmla="*/ 2147483647 w 34"/>
                  <a:gd name="T15" fmla="*/ 2147483647 h 250"/>
                  <a:gd name="T16" fmla="*/ 0 60000 65536"/>
                  <a:gd name="T17" fmla="*/ 0 60000 65536"/>
                  <a:gd name="T18" fmla="*/ 0 60000 65536"/>
                  <a:gd name="T19" fmla="*/ 0 60000 65536"/>
                  <a:gd name="T20" fmla="*/ 0 60000 65536"/>
                  <a:gd name="T21" fmla="*/ 0 60000 65536"/>
                  <a:gd name="T22" fmla="*/ 0 60000 65536"/>
                  <a:gd name="T23" fmla="*/ 0 60000 65536"/>
                  <a:gd name="T24" fmla="*/ 0 w 34"/>
                  <a:gd name="T25" fmla="*/ 0 h 250"/>
                  <a:gd name="T26" fmla="*/ 34 w 34"/>
                  <a:gd name="T27" fmla="*/ 250 h 2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 h="250">
                    <a:moveTo>
                      <a:pt x="33" y="5"/>
                    </a:moveTo>
                    <a:cubicBezTo>
                      <a:pt x="30" y="0"/>
                      <a:pt x="2" y="20"/>
                      <a:pt x="2" y="20"/>
                    </a:cubicBezTo>
                    <a:cubicBezTo>
                      <a:pt x="0" y="247"/>
                      <a:pt x="0" y="247"/>
                      <a:pt x="0" y="247"/>
                    </a:cubicBezTo>
                    <a:cubicBezTo>
                      <a:pt x="0" y="247"/>
                      <a:pt x="1" y="250"/>
                      <a:pt x="7" y="244"/>
                    </a:cubicBezTo>
                    <a:cubicBezTo>
                      <a:pt x="13" y="239"/>
                      <a:pt x="27" y="224"/>
                      <a:pt x="30" y="221"/>
                    </a:cubicBezTo>
                    <a:cubicBezTo>
                      <a:pt x="32" y="218"/>
                      <a:pt x="33" y="216"/>
                      <a:pt x="34" y="209"/>
                    </a:cubicBezTo>
                    <a:cubicBezTo>
                      <a:pt x="34" y="12"/>
                      <a:pt x="34" y="12"/>
                      <a:pt x="34" y="12"/>
                    </a:cubicBezTo>
                    <a:cubicBezTo>
                      <a:pt x="34" y="5"/>
                      <a:pt x="33" y="5"/>
                      <a:pt x="33" y="5"/>
                    </a:cubicBezTo>
                    <a:close/>
                  </a:path>
                </a:pathLst>
              </a:custGeom>
              <a:solidFill>
                <a:srgbClr val="26446C"/>
              </a:solidFill>
              <a:ln w="9525">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sz="1200">
                  <a:solidFill>
                    <a:schemeClr val="bg1"/>
                  </a:solidFill>
                  <a:latin typeface="微软雅黑" pitchFamily="34" charset="-122"/>
                  <a:ea typeface="微软雅黑" pitchFamily="34" charset="-122"/>
                </a:endParaRPr>
              </a:p>
            </p:txBody>
          </p:sp>
          <p:sp>
            <p:nvSpPr>
              <p:cNvPr id="397" name="Freeform 89"/>
              <p:cNvSpPr>
                <a:spLocks noChangeAspect="1"/>
              </p:cNvSpPr>
              <p:nvPr/>
            </p:nvSpPr>
            <p:spPr bwMode="auto">
              <a:xfrm>
                <a:off x="940" y="1626"/>
                <a:ext cx="1732" cy="436"/>
              </a:xfrm>
              <a:custGeom>
                <a:avLst/>
                <a:gdLst>
                  <a:gd name="T0" fmla="*/ 2147483647 w 175"/>
                  <a:gd name="T1" fmla="*/ 2147483647 h 44"/>
                  <a:gd name="T2" fmla="*/ 2147483647 w 175"/>
                  <a:gd name="T3" fmla="*/ 2147483647 h 44"/>
                  <a:gd name="T4" fmla="*/ 2147483647 w 175"/>
                  <a:gd name="T5" fmla="*/ 2147483647 h 44"/>
                  <a:gd name="T6" fmla="*/ 2147483647 w 175"/>
                  <a:gd name="T7" fmla="*/ 2147483647 h 44"/>
                  <a:gd name="T8" fmla="*/ 2147483647 w 175"/>
                  <a:gd name="T9" fmla="*/ 2147483647 h 44"/>
                  <a:gd name="T10" fmla="*/ 2147483647 w 175"/>
                  <a:gd name="T11" fmla="*/ 2147483647 h 44"/>
                  <a:gd name="T12" fmla="*/ 2147483647 w 175"/>
                  <a:gd name="T13" fmla="*/ 0 h 44"/>
                  <a:gd name="T14" fmla="*/ 2147483647 w 175"/>
                  <a:gd name="T15" fmla="*/ 2147483647 h 44"/>
                  <a:gd name="T16" fmla="*/ 2147483647 w 175"/>
                  <a:gd name="T17" fmla="*/ 2147483647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5"/>
                  <a:gd name="T28" fmla="*/ 0 h 44"/>
                  <a:gd name="T29" fmla="*/ 175 w 175"/>
                  <a:gd name="T30" fmla="*/ 44 h 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5" h="44">
                    <a:moveTo>
                      <a:pt x="175" y="25"/>
                    </a:moveTo>
                    <a:cubicBezTo>
                      <a:pt x="149" y="44"/>
                      <a:pt x="149" y="44"/>
                      <a:pt x="149" y="44"/>
                    </a:cubicBezTo>
                    <a:cubicBezTo>
                      <a:pt x="64" y="29"/>
                      <a:pt x="12" y="19"/>
                      <a:pt x="5" y="18"/>
                    </a:cubicBezTo>
                    <a:cubicBezTo>
                      <a:pt x="1" y="17"/>
                      <a:pt x="1" y="21"/>
                      <a:pt x="1" y="21"/>
                    </a:cubicBezTo>
                    <a:cubicBezTo>
                      <a:pt x="1" y="21"/>
                      <a:pt x="0" y="17"/>
                      <a:pt x="3" y="15"/>
                    </a:cubicBezTo>
                    <a:cubicBezTo>
                      <a:pt x="5" y="13"/>
                      <a:pt x="20" y="4"/>
                      <a:pt x="25" y="1"/>
                    </a:cubicBezTo>
                    <a:cubicBezTo>
                      <a:pt x="27" y="0"/>
                      <a:pt x="28" y="0"/>
                      <a:pt x="28" y="0"/>
                    </a:cubicBezTo>
                    <a:cubicBezTo>
                      <a:pt x="28" y="0"/>
                      <a:pt x="168" y="23"/>
                      <a:pt x="170" y="24"/>
                    </a:cubicBezTo>
                    <a:cubicBezTo>
                      <a:pt x="175" y="25"/>
                      <a:pt x="175" y="25"/>
                      <a:pt x="175" y="25"/>
                    </a:cubicBezTo>
                    <a:close/>
                  </a:path>
                </a:pathLst>
              </a:custGeom>
              <a:solidFill>
                <a:srgbClr val="4F6A8C"/>
              </a:solidFill>
              <a:ln w="9525">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sz="1200">
                  <a:solidFill>
                    <a:schemeClr val="bg1"/>
                  </a:solidFill>
                  <a:latin typeface="微软雅黑" pitchFamily="34" charset="-122"/>
                  <a:ea typeface="微软雅黑" pitchFamily="34" charset="-122"/>
                </a:endParaRPr>
              </a:p>
            </p:txBody>
          </p:sp>
          <p:sp>
            <p:nvSpPr>
              <p:cNvPr id="398" name="Freeform 90"/>
              <p:cNvSpPr>
                <a:spLocks noChangeAspect="1"/>
              </p:cNvSpPr>
              <p:nvPr/>
            </p:nvSpPr>
            <p:spPr bwMode="auto">
              <a:xfrm>
                <a:off x="2345" y="1873"/>
                <a:ext cx="357" cy="248"/>
              </a:xfrm>
              <a:custGeom>
                <a:avLst/>
                <a:gdLst>
                  <a:gd name="T0" fmla="*/ 0 w 36"/>
                  <a:gd name="T1" fmla="*/ 2147483647 h 25"/>
                  <a:gd name="T2" fmla="*/ 2147483647 w 36"/>
                  <a:gd name="T3" fmla="*/ 0 h 25"/>
                  <a:gd name="T4" fmla="*/ 2147483647 w 36"/>
                  <a:gd name="T5" fmla="*/ 2147483647 h 25"/>
                  <a:gd name="T6" fmla="*/ 2147483647 w 36"/>
                  <a:gd name="T7" fmla="*/ 2147483647 h 25"/>
                  <a:gd name="T8" fmla="*/ 0 w 36"/>
                  <a:gd name="T9" fmla="*/ 2147483647 h 25"/>
                  <a:gd name="T10" fmla="*/ 0 60000 65536"/>
                  <a:gd name="T11" fmla="*/ 0 60000 65536"/>
                  <a:gd name="T12" fmla="*/ 0 60000 65536"/>
                  <a:gd name="T13" fmla="*/ 0 60000 65536"/>
                  <a:gd name="T14" fmla="*/ 0 60000 65536"/>
                  <a:gd name="T15" fmla="*/ 0 w 36"/>
                  <a:gd name="T16" fmla="*/ 0 h 25"/>
                  <a:gd name="T17" fmla="*/ 36 w 36"/>
                  <a:gd name="T18" fmla="*/ 25 h 25"/>
                </a:gdLst>
                <a:ahLst/>
                <a:cxnLst>
                  <a:cxn ang="T10">
                    <a:pos x="T0" y="T1"/>
                  </a:cxn>
                  <a:cxn ang="T11">
                    <a:pos x="T2" y="T3"/>
                  </a:cxn>
                  <a:cxn ang="T12">
                    <a:pos x="T4" y="T5"/>
                  </a:cxn>
                  <a:cxn ang="T13">
                    <a:pos x="T6" y="T7"/>
                  </a:cxn>
                  <a:cxn ang="T14">
                    <a:pos x="T8" y="T9"/>
                  </a:cxn>
                </a:cxnLst>
                <a:rect l="T15" t="T16" r="T17" b="T18"/>
                <a:pathLst>
                  <a:path w="36" h="25">
                    <a:moveTo>
                      <a:pt x="0" y="18"/>
                    </a:moveTo>
                    <a:cubicBezTo>
                      <a:pt x="0" y="18"/>
                      <a:pt x="28" y="2"/>
                      <a:pt x="32" y="0"/>
                    </a:cubicBezTo>
                    <a:cubicBezTo>
                      <a:pt x="35" y="1"/>
                      <a:pt x="36" y="2"/>
                      <a:pt x="36" y="5"/>
                    </a:cubicBezTo>
                    <a:cubicBezTo>
                      <a:pt x="5" y="25"/>
                      <a:pt x="5" y="25"/>
                      <a:pt x="5" y="25"/>
                    </a:cubicBezTo>
                    <a:lnTo>
                      <a:pt x="0" y="18"/>
                    </a:lnTo>
                    <a:close/>
                  </a:path>
                </a:pathLst>
              </a:custGeom>
              <a:solidFill>
                <a:srgbClr val="617996"/>
              </a:solidFill>
              <a:ln w="9525">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sz="1200">
                  <a:solidFill>
                    <a:schemeClr val="bg1"/>
                  </a:solidFill>
                  <a:latin typeface="微软雅黑" pitchFamily="34" charset="-122"/>
                  <a:ea typeface="微软雅黑" pitchFamily="34" charset="-122"/>
                </a:endParaRPr>
              </a:p>
            </p:txBody>
          </p:sp>
          <p:sp>
            <p:nvSpPr>
              <p:cNvPr id="399" name="Freeform 91"/>
              <p:cNvSpPr>
                <a:spLocks noChangeAspect="1"/>
              </p:cNvSpPr>
              <p:nvPr/>
            </p:nvSpPr>
            <p:spPr bwMode="auto">
              <a:xfrm>
                <a:off x="940" y="1784"/>
                <a:ext cx="1475" cy="2546"/>
              </a:xfrm>
              <a:custGeom>
                <a:avLst/>
                <a:gdLst>
                  <a:gd name="T0" fmla="*/ 2147483647 w 149"/>
                  <a:gd name="T1" fmla="*/ 2147483647 h 257"/>
                  <a:gd name="T2" fmla="*/ 2147483647 w 149"/>
                  <a:gd name="T3" fmla="*/ 2147483647 h 257"/>
                  <a:gd name="T4" fmla="*/ 0 w 149"/>
                  <a:gd name="T5" fmla="*/ 2147483647 h 257"/>
                  <a:gd name="T6" fmla="*/ 0 w 149"/>
                  <a:gd name="T7" fmla="*/ 2147483647 h 257"/>
                  <a:gd name="T8" fmla="*/ 2147483647 w 149"/>
                  <a:gd name="T9" fmla="*/ 2147483647 h 257"/>
                  <a:gd name="T10" fmla="*/ 2147483647 w 149"/>
                  <a:gd name="T11" fmla="*/ 2147483647 h 257"/>
                  <a:gd name="T12" fmla="*/ 2147483647 w 149"/>
                  <a:gd name="T13" fmla="*/ 2147483647 h 257"/>
                  <a:gd name="T14" fmla="*/ 2147483647 w 149"/>
                  <a:gd name="T15" fmla="*/ 2147483647 h 257"/>
                  <a:gd name="T16" fmla="*/ 2147483647 w 149"/>
                  <a:gd name="T17" fmla="*/ 2147483647 h 2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9"/>
                  <a:gd name="T28" fmla="*/ 0 h 257"/>
                  <a:gd name="T29" fmla="*/ 149 w 149"/>
                  <a:gd name="T30" fmla="*/ 257 h 2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9" h="257">
                    <a:moveTo>
                      <a:pt x="145" y="26"/>
                    </a:moveTo>
                    <a:cubicBezTo>
                      <a:pt x="65" y="12"/>
                      <a:pt x="12" y="3"/>
                      <a:pt x="5" y="1"/>
                    </a:cubicBezTo>
                    <a:cubicBezTo>
                      <a:pt x="0" y="0"/>
                      <a:pt x="0" y="4"/>
                      <a:pt x="0" y="4"/>
                    </a:cubicBezTo>
                    <a:cubicBezTo>
                      <a:pt x="0" y="4"/>
                      <a:pt x="0" y="207"/>
                      <a:pt x="0" y="215"/>
                    </a:cubicBezTo>
                    <a:cubicBezTo>
                      <a:pt x="0" y="224"/>
                      <a:pt x="2" y="224"/>
                      <a:pt x="5" y="225"/>
                    </a:cubicBezTo>
                    <a:cubicBezTo>
                      <a:pt x="7" y="226"/>
                      <a:pt x="115" y="249"/>
                      <a:pt x="140" y="254"/>
                    </a:cubicBezTo>
                    <a:cubicBezTo>
                      <a:pt x="149" y="257"/>
                      <a:pt x="148" y="251"/>
                      <a:pt x="148" y="248"/>
                    </a:cubicBezTo>
                    <a:cubicBezTo>
                      <a:pt x="148" y="248"/>
                      <a:pt x="148" y="38"/>
                      <a:pt x="148" y="33"/>
                    </a:cubicBezTo>
                    <a:cubicBezTo>
                      <a:pt x="148" y="30"/>
                      <a:pt x="146" y="27"/>
                      <a:pt x="145" y="26"/>
                    </a:cubicBezTo>
                    <a:close/>
                  </a:path>
                </a:pathLst>
              </a:custGeom>
              <a:solidFill>
                <a:srgbClr val="84A2B9"/>
              </a:solidFill>
              <a:ln w="9525">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sz="1200">
                  <a:solidFill>
                    <a:schemeClr val="bg1"/>
                  </a:solidFill>
                  <a:latin typeface="微软雅黑" pitchFamily="34" charset="-122"/>
                  <a:ea typeface="微软雅黑" pitchFamily="34" charset="-122"/>
                </a:endParaRPr>
              </a:p>
            </p:txBody>
          </p:sp>
          <p:sp>
            <p:nvSpPr>
              <p:cNvPr id="400" name="Freeform 92"/>
              <p:cNvSpPr>
                <a:spLocks noChangeAspect="1"/>
              </p:cNvSpPr>
              <p:nvPr/>
            </p:nvSpPr>
            <p:spPr bwMode="auto">
              <a:xfrm>
                <a:off x="989" y="1834"/>
                <a:ext cx="1376" cy="2427"/>
              </a:xfrm>
              <a:custGeom>
                <a:avLst/>
                <a:gdLst>
                  <a:gd name="T0" fmla="*/ 2147483647 w 139"/>
                  <a:gd name="T1" fmla="*/ 2147483647 h 245"/>
                  <a:gd name="T2" fmla="*/ 2147483647 w 139"/>
                  <a:gd name="T3" fmla="*/ 2147483647 h 245"/>
                  <a:gd name="T4" fmla="*/ 0 w 139"/>
                  <a:gd name="T5" fmla="*/ 2147483647 h 245"/>
                  <a:gd name="T6" fmla="*/ 0 w 139"/>
                  <a:gd name="T7" fmla="*/ 2147483647 h 245"/>
                  <a:gd name="T8" fmla="*/ 2147483647 w 139"/>
                  <a:gd name="T9" fmla="*/ 2147483647 h 245"/>
                  <a:gd name="T10" fmla="*/ 2147483647 w 139"/>
                  <a:gd name="T11" fmla="*/ 2147483647 h 245"/>
                  <a:gd name="T12" fmla="*/ 2147483647 w 139"/>
                  <a:gd name="T13" fmla="*/ 2147483647 h 245"/>
                  <a:gd name="T14" fmla="*/ 2147483647 w 139"/>
                  <a:gd name="T15" fmla="*/ 2147483647 h 245"/>
                  <a:gd name="T16" fmla="*/ 2147483647 w 139"/>
                  <a:gd name="T17" fmla="*/ 2147483647 h 2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9"/>
                  <a:gd name="T28" fmla="*/ 0 h 245"/>
                  <a:gd name="T29" fmla="*/ 139 w 139"/>
                  <a:gd name="T30" fmla="*/ 245 h 2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9" h="245">
                    <a:moveTo>
                      <a:pt x="134" y="25"/>
                    </a:moveTo>
                    <a:cubicBezTo>
                      <a:pt x="60" y="11"/>
                      <a:pt x="11" y="2"/>
                      <a:pt x="4" y="1"/>
                    </a:cubicBezTo>
                    <a:cubicBezTo>
                      <a:pt x="0" y="0"/>
                      <a:pt x="0" y="4"/>
                      <a:pt x="0" y="4"/>
                    </a:cubicBezTo>
                    <a:cubicBezTo>
                      <a:pt x="0" y="4"/>
                      <a:pt x="0" y="198"/>
                      <a:pt x="0" y="206"/>
                    </a:cubicBezTo>
                    <a:cubicBezTo>
                      <a:pt x="0" y="214"/>
                      <a:pt x="1" y="214"/>
                      <a:pt x="4" y="215"/>
                    </a:cubicBezTo>
                    <a:cubicBezTo>
                      <a:pt x="6" y="216"/>
                      <a:pt x="108" y="238"/>
                      <a:pt x="131" y="243"/>
                    </a:cubicBezTo>
                    <a:cubicBezTo>
                      <a:pt x="139" y="245"/>
                      <a:pt x="137" y="240"/>
                      <a:pt x="138" y="237"/>
                    </a:cubicBezTo>
                    <a:cubicBezTo>
                      <a:pt x="138" y="237"/>
                      <a:pt x="138" y="35"/>
                      <a:pt x="138" y="31"/>
                    </a:cubicBezTo>
                    <a:cubicBezTo>
                      <a:pt x="138" y="28"/>
                      <a:pt x="137" y="25"/>
                      <a:pt x="134" y="25"/>
                    </a:cubicBezTo>
                    <a:close/>
                  </a:path>
                </a:pathLst>
              </a:custGeom>
              <a:solidFill>
                <a:srgbClr val="617996"/>
              </a:solidFill>
              <a:ln w="9525">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sz="1200">
                  <a:solidFill>
                    <a:schemeClr val="bg1"/>
                  </a:solidFill>
                  <a:latin typeface="微软雅黑" pitchFamily="34" charset="-122"/>
                  <a:ea typeface="微软雅黑" pitchFamily="34" charset="-122"/>
                </a:endParaRPr>
              </a:p>
            </p:txBody>
          </p:sp>
          <p:sp>
            <p:nvSpPr>
              <p:cNvPr id="401" name="Freeform 93"/>
              <p:cNvSpPr>
                <a:spLocks noChangeAspect="1" noEditPoints="1"/>
              </p:cNvSpPr>
              <p:nvPr/>
            </p:nvSpPr>
            <p:spPr bwMode="auto">
              <a:xfrm>
                <a:off x="979" y="1834"/>
                <a:ext cx="1386" cy="2417"/>
              </a:xfrm>
              <a:custGeom>
                <a:avLst/>
                <a:gdLst>
                  <a:gd name="T0" fmla="*/ 2147483647 w 140"/>
                  <a:gd name="T1" fmla="*/ 2147483647 h 244"/>
                  <a:gd name="T2" fmla="*/ 0 w 140"/>
                  <a:gd name="T3" fmla="*/ 2147483647 h 244"/>
                  <a:gd name="T4" fmla="*/ 0 w 140"/>
                  <a:gd name="T5" fmla="*/ 2147483647 h 244"/>
                  <a:gd name="T6" fmla="*/ 2147483647 w 140"/>
                  <a:gd name="T7" fmla="*/ 2147483647 h 244"/>
                  <a:gd name="T8" fmla="*/ 2147483647 w 140"/>
                  <a:gd name="T9" fmla="*/ 2147483647 h 244"/>
                  <a:gd name="T10" fmla="*/ 2147483647 w 140"/>
                  <a:gd name="T11" fmla="*/ 2147483647 h 244"/>
                  <a:gd name="T12" fmla="*/ 2147483647 w 140"/>
                  <a:gd name="T13" fmla="*/ 2147483647 h 244"/>
                  <a:gd name="T14" fmla="*/ 2147483647 w 140"/>
                  <a:gd name="T15" fmla="*/ 2147483647 h 244"/>
                  <a:gd name="T16" fmla="*/ 2147483647 w 140"/>
                  <a:gd name="T17" fmla="*/ 2147483647 h 244"/>
                  <a:gd name="T18" fmla="*/ 2147483647 w 140"/>
                  <a:gd name="T19" fmla="*/ 2147483647 h 244"/>
                  <a:gd name="T20" fmla="*/ 2147483647 w 140"/>
                  <a:gd name="T21" fmla="*/ 2147483647 h 244"/>
                  <a:gd name="T22" fmla="*/ 2147483647 w 140"/>
                  <a:gd name="T23" fmla="*/ 0 h 244"/>
                  <a:gd name="T24" fmla="*/ 2147483647 w 140"/>
                  <a:gd name="T25" fmla="*/ 2147483647 h 244"/>
                  <a:gd name="T26" fmla="*/ 2147483647 w 140"/>
                  <a:gd name="T27" fmla="*/ 2147483647 h 244"/>
                  <a:gd name="T28" fmla="*/ 2147483647 w 140"/>
                  <a:gd name="T29" fmla="*/ 2147483647 h 244"/>
                  <a:gd name="T30" fmla="*/ 2147483647 w 140"/>
                  <a:gd name="T31" fmla="*/ 2147483647 h 244"/>
                  <a:gd name="T32" fmla="*/ 2147483647 w 140"/>
                  <a:gd name="T33" fmla="*/ 2147483647 h 244"/>
                  <a:gd name="T34" fmla="*/ 2147483647 w 140"/>
                  <a:gd name="T35" fmla="*/ 2147483647 h 244"/>
                  <a:gd name="T36" fmla="*/ 2147483647 w 140"/>
                  <a:gd name="T37" fmla="*/ 2147483647 h 244"/>
                  <a:gd name="T38" fmla="*/ 2147483647 w 140"/>
                  <a:gd name="T39" fmla="*/ 2147483647 h 244"/>
                  <a:gd name="T40" fmla="*/ 2147483647 w 140"/>
                  <a:gd name="T41" fmla="*/ 2147483647 h 244"/>
                  <a:gd name="T42" fmla="*/ 2147483647 w 140"/>
                  <a:gd name="T43" fmla="*/ 2147483647 h 244"/>
                  <a:gd name="T44" fmla="*/ 2147483647 w 140"/>
                  <a:gd name="T45" fmla="*/ 2147483647 h 244"/>
                  <a:gd name="T46" fmla="*/ 2147483647 w 140"/>
                  <a:gd name="T47" fmla="*/ 2147483647 h 244"/>
                  <a:gd name="T48" fmla="*/ 2147483647 w 140"/>
                  <a:gd name="T49" fmla="*/ 2147483647 h 2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40"/>
                  <a:gd name="T76" fmla="*/ 0 h 244"/>
                  <a:gd name="T77" fmla="*/ 140 w 140"/>
                  <a:gd name="T78" fmla="*/ 244 h 2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40" h="244">
                    <a:moveTo>
                      <a:pt x="2" y="1"/>
                    </a:moveTo>
                    <a:cubicBezTo>
                      <a:pt x="0" y="2"/>
                      <a:pt x="0" y="4"/>
                      <a:pt x="0" y="4"/>
                    </a:cubicBezTo>
                    <a:cubicBezTo>
                      <a:pt x="0" y="4"/>
                      <a:pt x="0" y="206"/>
                      <a:pt x="0" y="206"/>
                    </a:cubicBezTo>
                    <a:cubicBezTo>
                      <a:pt x="0" y="214"/>
                      <a:pt x="1" y="215"/>
                      <a:pt x="5" y="216"/>
                    </a:cubicBezTo>
                    <a:cubicBezTo>
                      <a:pt x="6" y="216"/>
                      <a:pt x="23" y="220"/>
                      <a:pt x="51" y="226"/>
                    </a:cubicBezTo>
                    <a:cubicBezTo>
                      <a:pt x="132" y="244"/>
                      <a:pt x="132" y="244"/>
                      <a:pt x="132" y="244"/>
                    </a:cubicBezTo>
                    <a:cubicBezTo>
                      <a:pt x="133" y="244"/>
                      <a:pt x="136" y="244"/>
                      <a:pt x="137" y="243"/>
                    </a:cubicBezTo>
                    <a:cubicBezTo>
                      <a:pt x="140" y="242"/>
                      <a:pt x="139" y="238"/>
                      <a:pt x="139" y="238"/>
                    </a:cubicBezTo>
                    <a:cubicBezTo>
                      <a:pt x="139" y="237"/>
                      <a:pt x="139" y="31"/>
                      <a:pt x="139" y="31"/>
                    </a:cubicBezTo>
                    <a:cubicBezTo>
                      <a:pt x="139" y="28"/>
                      <a:pt x="139" y="25"/>
                      <a:pt x="135" y="24"/>
                    </a:cubicBezTo>
                    <a:cubicBezTo>
                      <a:pt x="135" y="24"/>
                      <a:pt x="135" y="24"/>
                      <a:pt x="135" y="24"/>
                    </a:cubicBezTo>
                    <a:cubicBezTo>
                      <a:pt x="6" y="0"/>
                      <a:pt x="6" y="0"/>
                      <a:pt x="6" y="0"/>
                    </a:cubicBezTo>
                    <a:cubicBezTo>
                      <a:pt x="4" y="0"/>
                      <a:pt x="3" y="0"/>
                      <a:pt x="2" y="1"/>
                    </a:cubicBezTo>
                    <a:close/>
                    <a:moveTo>
                      <a:pt x="132" y="243"/>
                    </a:moveTo>
                    <a:cubicBezTo>
                      <a:pt x="132" y="243"/>
                      <a:pt x="52" y="225"/>
                      <a:pt x="52" y="225"/>
                    </a:cubicBezTo>
                    <a:cubicBezTo>
                      <a:pt x="27" y="220"/>
                      <a:pt x="6" y="215"/>
                      <a:pt x="6" y="215"/>
                    </a:cubicBezTo>
                    <a:cubicBezTo>
                      <a:pt x="2" y="214"/>
                      <a:pt x="1" y="213"/>
                      <a:pt x="1" y="206"/>
                    </a:cubicBezTo>
                    <a:cubicBezTo>
                      <a:pt x="1" y="4"/>
                      <a:pt x="1" y="4"/>
                      <a:pt x="1" y="4"/>
                    </a:cubicBezTo>
                    <a:cubicBezTo>
                      <a:pt x="1" y="4"/>
                      <a:pt x="1" y="3"/>
                      <a:pt x="2" y="2"/>
                    </a:cubicBezTo>
                    <a:cubicBezTo>
                      <a:pt x="3" y="1"/>
                      <a:pt x="4" y="1"/>
                      <a:pt x="5" y="2"/>
                    </a:cubicBezTo>
                    <a:cubicBezTo>
                      <a:pt x="135" y="25"/>
                      <a:pt x="135" y="25"/>
                      <a:pt x="135" y="25"/>
                    </a:cubicBezTo>
                    <a:cubicBezTo>
                      <a:pt x="138" y="25"/>
                      <a:pt x="138" y="27"/>
                      <a:pt x="138" y="31"/>
                    </a:cubicBezTo>
                    <a:cubicBezTo>
                      <a:pt x="138" y="237"/>
                      <a:pt x="138" y="237"/>
                      <a:pt x="138" y="237"/>
                    </a:cubicBezTo>
                    <a:cubicBezTo>
                      <a:pt x="138" y="237"/>
                      <a:pt x="138" y="241"/>
                      <a:pt x="137" y="243"/>
                    </a:cubicBezTo>
                    <a:cubicBezTo>
                      <a:pt x="136" y="243"/>
                      <a:pt x="133" y="243"/>
                      <a:pt x="132" y="243"/>
                    </a:cubicBezTo>
                    <a:close/>
                  </a:path>
                </a:pathLst>
              </a:custGeom>
              <a:solidFill>
                <a:srgbClr val="26446C"/>
              </a:solidFill>
              <a:ln w="9525">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sz="1200">
                  <a:solidFill>
                    <a:schemeClr val="bg1"/>
                  </a:solidFill>
                  <a:latin typeface="微软雅黑" pitchFamily="34" charset="-122"/>
                  <a:ea typeface="微软雅黑" pitchFamily="34" charset="-122"/>
                </a:endParaRPr>
              </a:p>
            </p:txBody>
          </p:sp>
          <p:sp>
            <p:nvSpPr>
              <p:cNvPr id="402" name="Freeform 94"/>
              <p:cNvSpPr>
                <a:spLocks noChangeAspect="1"/>
              </p:cNvSpPr>
              <p:nvPr/>
            </p:nvSpPr>
            <p:spPr bwMode="auto">
              <a:xfrm>
                <a:off x="989" y="2815"/>
                <a:ext cx="1356" cy="327"/>
              </a:xfrm>
              <a:custGeom>
                <a:avLst/>
                <a:gdLst>
                  <a:gd name="T0" fmla="*/ 1356 w 1356"/>
                  <a:gd name="T1" fmla="*/ 327 h 327"/>
                  <a:gd name="T2" fmla="*/ 0 w 1356"/>
                  <a:gd name="T3" fmla="*/ 59 h 327"/>
                  <a:gd name="T4" fmla="*/ 0 w 1356"/>
                  <a:gd name="T5" fmla="*/ 0 h 327"/>
                  <a:gd name="T6" fmla="*/ 1356 w 1356"/>
                  <a:gd name="T7" fmla="*/ 277 h 327"/>
                  <a:gd name="T8" fmla="*/ 1356 w 1356"/>
                  <a:gd name="T9" fmla="*/ 327 h 327"/>
                  <a:gd name="T10" fmla="*/ 0 60000 65536"/>
                  <a:gd name="T11" fmla="*/ 0 60000 65536"/>
                  <a:gd name="T12" fmla="*/ 0 60000 65536"/>
                  <a:gd name="T13" fmla="*/ 0 60000 65536"/>
                  <a:gd name="T14" fmla="*/ 0 60000 65536"/>
                  <a:gd name="T15" fmla="*/ 0 w 1356"/>
                  <a:gd name="T16" fmla="*/ 0 h 327"/>
                  <a:gd name="T17" fmla="*/ 1356 w 1356"/>
                  <a:gd name="T18" fmla="*/ 327 h 327"/>
                </a:gdLst>
                <a:ahLst/>
                <a:cxnLst>
                  <a:cxn ang="T10">
                    <a:pos x="T0" y="T1"/>
                  </a:cxn>
                  <a:cxn ang="T11">
                    <a:pos x="T2" y="T3"/>
                  </a:cxn>
                  <a:cxn ang="T12">
                    <a:pos x="T4" y="T5"/>
                  </a:cxn>
                  <a:cxn ang="T13">
                    <a:pos x="T6" y="T7"/>
                  </a:cxn>
                  <a:cxn ang="T14">
                    <a:pos x="T8" y="T9"/>
                  </a:cxn>
                </a:cxnLst>
                <a:rect l="T15" t="T16" r="T17" b="T18"/>
                <a:pathLst>
                  <a:path w="1356" h="327">
                    <a:moveTo>
                      <a:pt x="1356" y="327"/>
                    </a:moveTo>
                    <a:lnTo>
                      <a:pt x="0" y="59"/>
                    </a:lnTo>
                    <a:lnTo>
                      <a:pt x="0" y="0"/>
                    </a:lnTo>
                    <a:lnTo>
                      <a:pt x="1356" y="277"/>
                    </a:lnTo>
                    <a:lnTo>
                      <a:pt x="1356" y="327"/>
                    </a:lnTo>
                    <a:close/>
                  </a:path>
                </a:pathLst>
              </a:custGeom>
              <a:solidFill>
                <a:srgbClr val="84A2B9"/>
              </a:solidFill>
              <a:ln w="9525">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sz="1200">
                  <a:solidFill>
                    <a:schemeClr val="bg1"/>
                  </a:solidFill>
                  <a:latin typeface="微软雅黑" pitchFamily="34" charset="-122"/>
                  <a:ea typeface="微软雅黑" pitchFamily="34" charset="-122"/>
                </a:endParaRPr>
              </a:p>
            </p:txBody>
          </p:sp>
          <p:sp>
            <p:nvSpPr>
              <p:cNvPr id="403" name="Freeform 95"/>
              <p:cNvSpPr>
                <a:spLocks noChangeAspect="1"/>
              </p:cNvSpPr>
              <p:nvPr/>
            </p:nvSpPr>
            <p:spPr bwMode="auto">
              <a:xfrm>
                <a:off x="989" y="2785"/>
                <a:ext cx="1356" cy="317"/>
              </a:xfrm>
              <a:custGeom>
                <a:avLst/>
                <a:gdLst>
                  <a:gd name="T0" fmla="*/ 1356 w 1356"/>
                  <a:gd name="T1" fmla="*/ 317 h 317"/>
                  <a:gd name="T2" fmla="*/ 0 w 1356"/>
                  <a:gd name="T3" fmla="*/ 39 h 317"/>
                  <a:gd name="T4" fmla="*/ 0 w 1356"/>
                  <a:gd name="T5" fmla="*/ 0 h 317"/>
                  <a:gd name="T6" fmla="*/ 1356 w 1356"/>
                  <a:gd name="T7" fmla="*/ 267 h 317"/>
                  <a:gd name="T8" fmla="*/ 1356 w 1356"/>
                  <a:gd name="T9" fmla="*/ 317 h 317"/>
                  <a:gd name="T10" fmla="*/ 0 60000 65536"/>
                  <a:gd name="T11" fmla="*/ 0 60000 65536"/>
                  <a:gd name="T12" fmla="*/ 0 60000 65536"/>
                  <a:gd name="T13" fmla="*/ 0 60000 65536"/>
                  <a:gd name="T14" fmla="*/ 0 60000 65536"/>
                  <a:gd name="T15" fmla="*/ 0 w 1356"/>
                  <a:gd name="T16" fmla="*/ 0 h 317"/>
                  <a:gd name="T17" fmla="*/ 1356 w 1356"/>
                  <a:gd name="T18" fmla="*/ 317 h 317"/>
                </a:gdLst>
                <a:ahLst/>
                <a:cxnLst>
                  <a:cxn ang="T10">
                    <a:pos x="T0" y="T1"/>
                  </a:cxn>
                  <a:cxn ang="T11">
                    <a:pos x="T2" y="T3"/>
                  </a:cxn>
                  <a:cxn ang="T12">
                    <a:pos x="T4" y="T5"/>
                  </a:cxn>
                  <a:cxn ang="T13">
                    <a:pos x="T6" y="T7"/>
                  </a:cxn>
                  <a:cxn ang="T14">
                    <a:pos x="T8" y="T9"/>
                  </a:cxn>
                </a:cxnLst>
                <a:rect l="T15" t="T16" r="T17" b="T18"/>
                <a:pathLst>
                  <a:path w="1356" h="317">
                    <a:moveTo>
                      <a:pt x="1356" y="317"/>
                    </a:moveTo>
                    <a:lnTo>
                      <a:pt x="0" y="39"/>
                    </a:lnTo>
                    <a:lnTo>
                      <a:pt x="0" y="0"/>
                    </a:lnTo>
                    <a:lnTo>
                      <a:pt x="1356" y="267"/>
                    </a:lnTo>
                    <a:lnTo>
                      <a:pt x="1356" y="317"/>
                    </a:lnTo>
                    <a:close/>
                  </a:path>
                </a:pathLst>
              </a:custGeom>
              <a:solidFill>
                <a:srgbClr val="26446C"/>
              </a:solidFill>
              <a:ln w="9525">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sz="1200">
                  <a:solidFill>
                    <a:schemeClr val="bg1"/>
                  </a:solidFill>
                  <a:latin typeface="微软雅黑" pitchFamily="34" charset="-122"/>
                  <a:ea typeface="微软雅黑" pitchFamily="34" charset="-122"/>
                </a:endParaRPr>
              </a:p>
            </p:txBody>
          </p:sp>
          <p:sp>
            <p:nvSpPr>
              <p:cNvPr id="404" name="Freeform 96"/>
              <p:cNvSpPr>
                <a:spLocks noChangeAspect="1" noEditPoints="1"/>
              </p:cNvSpPr>
              <p:nvPr/>
            </p:nvSpPr>
            <p:spPr bwMode="auto">
              <a:xfrm>
                <a:off x="1098" y="2289"/>
                <a:ext cx="1168" cy="625"/>
              </a:xfrm>
              <a:custGeom>
                <a:avLst/>
                <a:gdLst>
                  <a:gd name="T0" fmla="*/ 2147483647 w 118"/>
                  <a:gd name="T1" fmla="*/ 2147483647 h 63"/>
                  <a:gd name="T2" fmla="*/ 2147483647 w 118"/>
                  <a:gd name="T3" fmla="*/ 2147483647 h 63"/>
                  <a:gd name="T4" fmla="*/ 2147483647 w 118"/>
                  <a:gd name="T5" fmla="*/ 2147483647 h 63"/>
                  <a:gd name="T6" fmla="*/ 2147483647 w 118"/>
                  <a:gd name="T7" fmla="*/ 2147483647 h 63"/>
                  <a:gd name="T8" fmla="*/ 2147483647 w 118"/>
                  <a:gd name="T9" fmla="*/ 2147483647 h 63"/>
                  <a:gd name="T10" fmla="*/ 2147483647 w 118"/>
                  <a:gd name="T11" fmla="*/ 2147483647 h 63"/>
                  <a:gd name="T12" fmla="*/ 2147483647 w 118"/>
                  <a:gd name="T13" fmla="*/ 2147483647 h 63"/>
                  <a:gd name="T14" fmla="*/ 2147483647 w 118"/>
                  <a:gd name="T15" fmla="*/ 0 h 63"/>
                  <a:gd name="T16" fmla="*/ 2147483647 w 118"/>
                  <a:gd name="T17" fmla="*/ 2147483647 h 63"/>
                  <a:gd name="T18" fmla="*/ 2147483647 w 118"/>
                  <a:gd name="T19" fmla="*/ 2147483647 h 63"/>
                  <a:gd name="T20" fmla="*/ 2147483647 w 118"/>
                  <a:gd name="T21" fmla="*/ 2147483647 h 63"/>
                  <a:gd name="T22" fmla="*/ 2147483647 w 118"/>
                  <a:gd name="T23" fmla="*/ 2147483647 h 63"/>
                  <a:gd name="T24" fmla="*/ 2147483647 w 118"/>
                  <a:gd name="T25" fmla="*/ 2147483647 h 63"/>
                  <a:gd name="T26" fmla="*/ 2147483647 w 118"/>
                  <a:gd name="T27" fmla="*/ 2147483647 h 63"/>
                  <a:gd name="T28" fmla="*/ 2147483647 w 118"/>
                  <a:gd name="T29" fmla="*/ 2147483647 h 63"/>
                  <a:gd name="T30" fmla="*/ 2147483647 w 118"/>
                  <a:gd name="T31" fmla="*/ 2147483647 h 63"/>
                  <a:gd name="T32" fmla="*/ 2147483647 w 118"/>
                  <a:gd name="T33" fmla="*/ 2147483647 h 63"/>
                  <a:gd name="T34" fmla="*/ 2147483647 w 118"/>
                  <a:gd name="T35" fmla="*/ 2147483647 h 63"/>
                  <a:gd name="T36" fmla="*/ 2147483647 w 118"/>
                  <a:gd name="T37" fmla="*/ 2147483647 h 63"/>
                  <a:gd name="T38" fmla="*/ 2147483647 w 118"/>
                  <a:gd name="T39" fmla="*/ 2147483647 h 63"/>
                  <a:gd name="T40" fmla="*/ 2147483647 w 118"/>
                  <a:gd name="T41" fmla="*/ 2147483647 h 63"/>
                  <a:gd name="T42" fmla="*/ 2147483647 w 118"/>
                  <a:gd name="T43" fmla="*/ 2147483647 h 63"/>
                  <a:gd name="T44" fmla="*/ 2147483647 w 118"/>
                  <a:gd name="T45" fmla="*/ 2147483647 h 63"/>
                  <a:gd name="T46" fmla="*/ 2147483647 w 118"/>
                  <a:gd name="T47" fmla="*/ 2147483647 h 63"/>
                  <a:gd name="T48" fmla="*/ 2147483647 w 118"/>
                  <a:gd name="T49" fmla="*/ 2147483647 h 63"/>
                  <a:gd name="T50" fmla="*/ 2147483647 w 118"/>
                  <a:gd name="T51" fmla="*/ 2147483647 h 63"/>
                  <a:gd name="T52" fmla="*/ 2147483647 w 118"/>
                  <a:gd name="T53" fmla="*/ 2147483647 h 63"/>
                  <a:gd name="T54" fmla="*/ 2147483647 w 118"/>
                  <a:gd name="T55" fmla="*/ 2147483647 h 63"/>
                  <a:gd name="T56" fmla="*/ 2147483647 w 118"/>
                  <a:gd name="T57" fmla="*/ 2147483647 h 63"/>
                  <a:gd name="T58" fmla="*/ 2147483647 w 118"/>
                  <a:gd name="T59" fmla="*/ 2147483647 h 63"/>
                  <a:gd name="T60" fmla="*/ 0 w 118"/>
                  <a:gd name="T61" fmla="*/ 2147483647 h 63"/>
                  <a:gd name="T62" fmla="*/ 0 w 118"/>
                  <a:gd name="T63" fmla="*/ 2147483647 h 63"/>
                  <a:gd name="T64" fmla="*/ 2147483647 w 118"/>
                  <a:gd name="T65" fmla="*/ 2147483647 h 63"/>
                  <a:gd name="T66" fmla="*/ 2147483647 w 118"/>
                  <a:gd name="T67" fmla="*/ 2147483647 h 63"/>
                  <a:gd name="T68" fmla="*/ 2147483647 w 118"/>
                  <a:gd name="T69" fmla="*/ 2147483647 h 63"/>
                  <a:gd name="T70" fmla="*/ 2147483647 w 118"/>
                  <a:gd name="T71" fmla="*/ 2147483647 h 63"/>
                  <a:gd name="T72" fmla="*/ 2147483647 w 118"/>
                  <a:gd name="T73" fmla="*/ 2147483647 h 6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8"/>
                  <a:gd name="T112" fmla="*/ 0 h 63"/>
                  <a:gd name="T113" fmla="*/ 118 w 118"/>
                  <a:gd name="T114" fmla="*/ 63 h 6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8" h="63">
                    <a:moveTo>
                      <a:pt x="58" y="9"/>
                    </a:moveTo>
                    <a:cubicBezTo>
                      <a:pt x="50" y="7"/>
                      <a:pt x="42" y="13"/>
                      <a:pt x="42" y="20"/>
                    </a:cubicBezTo>
                    <a:cubicBezTo>
                      <a:pt x="42" y="29"/>
                      <a:pt x="50" y="38"/>
                      <a:pt x="58" y="40"/>
                    </a:cubicBezTo>
                    <a:cubicBezTo>
                      <a:pt x="66" y="41"/>
                      <a:pt x="74" y="35"/>
                      <a:pt x="74" y="27"/>
                    </a:cubicBezTo>
                    <a:cubicBezTo>
                      <a:pt x="74" y="19"/>
                      <a:pt x="66" y="10"/>
                      <a:pt x="58" y="9"/>
                    </a:cubicBezTo>
                    <a:close/>
                    <a:moveTo>
                      <a:pt x="104" y="17"/>
                    </a:moveTo>
                    <a:cubicBezTo>
                      <a:pt x="111" y="5"/>
                      <a:pt x="111" y="5"/>
                      <a:pt x="111" y="5"/>
                    </a:cubicBezTo>
                    <a:cubicBezTo>
                      <a:pt x="96" y="0"/>
                      <a:pt x="96" y="0"/>
                      <a:pt x="96" y="0"/>
                    </a:cubicBezTo>
                    <a:cubicBezTo>
                      <a:pt x="98" y="4"/>
                      <a:pt x="98" y="4"/>
                      <a:pt x="98" y="4"/>
                    </a:cubicBezTo>
                    <a:cubicBezTo>
                      <a:pt x="73" y="14"/>
                      <a:pt x="73" y="14"/>
                      <a:pt x="73" y="14"/>
                    </a:cubicBezTo>
                    <a:cubicBezTo>
                      <a:pt x="78" y="22"/>
                      <a:pt x="78" y="22"/>
                      <a:pt x="78" y="22"/>
                    </a:cubicBezTo>
                    <a:cubicBezTo>
                      <a:pt x="102" y="13"/>
                      <a:pt x="102" y="13"/>
                      <a:pt x="102" y="13"/>
                    </a:cubicBezTo>
                    <a:lnTo>
                      <a:pt x="104" y="17"/>
                    </a:lnTo>
                    <a:close/>
                    <a:moveTo>
                      <a:pt x="107" y="41"/>
                    </a:moveTo>
                    <a:cubicBezTo>
                      <a:pt x="118" y="35"/>
                      <a:pt x="118" y="35"/>
                      <a:pt x="118" y="35"/>
                    </a:cubicBezTo>
                    <a:cubicBezTo>
                      <a:pt x="107" y="24"/>
                      <a:pt x="107" y="24"/>
                      <a:pt x="107" y="24"/>
                    </a:cubicBezTo>
                    <a:cubicBezTo>
                      <a:pt x="107" y="29"/>
                      <a:pt x="107" y="29"/>
                      <a:pt x="107" y="29"/>
                    </a:cubicBezTo>
                    <a:cubicBezTo>
                      <a:pt x="78" y="22"/>
                      <a:pt x="78" y="22"/>
                      <a:pt x="78" y="22"/>
                    </a:cubicBezTo>
                    <a:cubicBezTo>
                      <a:pt x="78" y="31"/>
                      <a:pt x="78" y="31"/>
                      <a:pt x="78" y="31"/>
                    </a:cubicBezTo>
                    <a:cubicBezTo>
                      <a:pt x="107" y="37"/>
                      <a:pt x="107" y="37"/>
                      <a:pt x="107" y="37"/>
                    </a:cubicBezTo>
                    <a:lnTo>
                      <a:pt x="107" y="41"/>
                    </a:lnTo>
                    <a:close/>
                    <a:moveTo>
                      <a:pt x="102" y="51"/>
                    </a:moveTo>
                    <a:cubicBezTo>
                      <a:pt x="78" y="31"/>
                      <a:pt x="78" y="31"/>
                      <a:pt x="78" y="31"/>
                    </a:cubicBezTo>
                    <a:cubicBezTo>
                      <a:pt x="73" y="39"/>
                      <a:pt x="73" y="39"/>
                      <a:pt x="73" y="39"/>
                    </a:cubicBezTo>
                    <a:cubicBezTo>
                      <a:pt x="98" y="58"/>
                      <a:pt x="98" y="58"/>
                      <a:pt x="98" y="58"/>
                    </a:cubicBezTo>
                    <a:cubicBezTo>
                      <a:pt x="96" y="61"/>
                      <a:pt x="96" y="61"/>
                      <a:pt x="96" y="61"/>
                    </a:cubicBezTo>
                    <a:cubicBezTo>
                      <a:pt x="111" y="63"/>
                      <a:pt x="111" y="63"/>
                      <a:pt x="111" y="63"/>
                    </a:cubicBezTo>
                    <a:cubicBezTo>
                      <a:pt x="104" y="48"/>
                      <a:pt x="104" y="48"/>
                      <a:pt x="104" y="48"/>
                    </a:cubicBezTo>
                    <a:lnTo>
                      <a:pt x="102" y="51"/>
                    </a:lnTo>
                    <a:close/>
                    <a:moveTo>
                      <a:pt x="29" y="10"/>
                    </a:moveTo>
                    <a:cubicBezTo>
                      <a:pt x="0" y="4"/>
                      <a:pt x="0" y="4"/>
                      <a:pt x="0" y="4"/>
                    </a:cubicBezTo>
                    <a:cubicBezTo>
                      <a:pt x="0" y="15"/>
                      <a:pt x="0" y="15"/>
                      <a:pt x="0" y="15"/>
                    </a:cubicBezTo>
                    <a:cubicBezTo>
                      <a:pt x="29" y="21"/>
                      <a:pt x="29" y="21"/>
                      <a:pt x="29" y="21"/>
                    </a:cubicBezTo>
                    <a:cubicBezTo>
                      <a:pt x="29" y="25"/>
                      <a:pt x="29" y="25"/>
                      <a:pt x="29" y="25"/>
                    </a:cubicBezTo>
                    <a:cubicBezTo>
                      <a:pt x="39" y="17"/>
                      <a:pt x="39" y="17"/>
                      <a:pt x="39" y="17"/>
                    </a:cubicBezTo>
                    <a:cubicBezTo>
                      <a:pt x="29" y="5"/>
                      <a:pt x="29" y="5"/>
                      <a:pt x="29" y="5"/>
                    </a:cubicBezTo>
                    <a:lnTo>
                      <a:pt x="29" y="10"/>
                    </a:lnTo>
                    <a:close/>
                  </a:path>
                </a:pathLst>
              </a:custGeom>
              <a:solidFill>
                <a:srgbClr val="26446C"/>
              </a:solidFill>
              <a:ln w="9525">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sz="1200">
                  <a:solidFill>
                    <a:schemeClr val="bg1"/>
                  </a:solidFill>
                  <a:latin typeface="微软雅黑" pitchFamily="34" charset="-122"/>
                  <a:ea typeface="微软雅黑" pitchFamily="34" charset="-122"/>
                </a:endParaRPr>
              </a:p>
            </p:txBody>
          </p:sp>
          <p:sp>
            <p:nvSpPr>
              <p:cNvPr id="405" name="Freeform 97"/>
              <p:cNvSpPr>
                <a:spLocks noChangeAspect="1" noEditPoints="1"/>
              </p:cNvSpPr>
              <p:nvPr/>
            </p:nvSpPr>
            <p:spPr bwMode="auto">
              <a:xfrm>
                <a:off x="1494" y="3191"/>
                <a:ext cx="574" cy="723"/>
              </a:xfrm>
              <a:custGeom>
                <a:avLst/>
                <a:gdLst>
                  <a:gd name="T0" fmla="*/ 2147483647 w 58"/>
                  <a:gd name="T1" fmla="*/ 2147483647 h 73"/>
                  <a:gd name="T2" fmla="*/ 2147483647 w 58"/>
                  <a:gd name="T3" fmla="*/ 2147483647 h 73"/>
                  <a:gd name="T4" fmla="*/ 0 w 58"/>
                  <a:gd name="T5" fmla="*/ 0 h 73"/>
                  <a:gd name="T6" fmla="*/ 0 w 58"/>
                  <a:gd name="T7" fmla="*/ 2147483647 h 73"/>
                  <a:gd name="T8" fmla="*/ 2147483647 w 58"/>
                  <a:gd name="T9" fmla="*/ 2147483647 h 73"/>
                  <a:gd name="T10" fmla="*/ 2147483647 w 58"/>
                  <a:gd name="T11" fmla="*/ 2147483647 h 73"/>
                  <a:gd name="T12" fmla="*/ 0 w 58"/>
                  <a:gd name="T13" fmla="*/ 2147483647 h 73"/>
                  <a:gd name="T14" fmla="*/ 0 w 58"/>
                  <a:gd name="T15" fmla="*/ 2147483647 h 73"/>
                  <a:gd name="T16" fmla="*/ 2147483647 w 58"/>
                  <a:gd name="T17" fmla="*/ 2147483647 h 73"/>
                  <a:gd name="T18" fmla="*/ 2147483647 w 58"/>
                  <a:gd name="T19" fmla="*/ 2147483647 h 73"/>
                  <a:gd name="T20" fmla="*/ 2147483647 w 58"/>
                  <a:gd name="T21" fmla="*/ 2147483647 h 73"/>
                  <a:gd name="T22" fmla="*/ 2147483647 w 58"/>
                  <a:gd name="T23" fmla="*/ 2147483647 h 73"/>
                  <a:gd name="T24" fmla="*/ 2147483647 w 58"/>
                  <a:gd name="T25" fmla="*/ 2147483647 h 73"/>
                  <a:gd name="T26" fmla="*/ 2147483647 w 58"/>
                  <a:gd name="T27" fmla="*/ 2147483647 h 73"/>
                  <a:gd name="T28" fmla="*/ 2147483647 w 58"/>
                  <a:gd name="T29" fmla="*/ 2147483647 h 73"/>
                  <a:gd name="T30" fmla="*/ 2147483647 w 58"/>
                  <a:gd name="T31" fmla="*/ 2147483647 h 73"/>
                  <a:gd name="T32" fmla="*/ 2147483647 w 58"/>
                  <a:gd name="T33" fmla="*/ 2147483647 h 73"/>
                  <a:gd name="T34" fmla="*/ 2147483647 w 58"/>
                  <a:gd name="T35" fmla="*/ 2147483647 h 73"/>
                  <a:gd name="T36" fmla="*/ 2147483647 w 58"/>
                  <a:gd name="T37" fmla="*/ 2147483647 h 73"/>
                  <a:gd name="T38" fmla="*/ 2147483647 w 58"/>
                  <a:gd name="T39" fmla="*/ 2147483647 h 73"/>
                  <a:gd name="T40" fmla="*/ 2147483647 w 58"/>
                  <a:gd name="T41" fmla="*/ 2147483647 h 73"/>
                  <a:gd name="T42" fmla="*/ 2147483647 w 58"/>
                  <a:gd name="T43" fmla="*/ 2147483647 h 7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8"/>
                  <a:gd name="T67" fmla="*/ 0 h 73"/>
                  <a:gd name="T68" fmla="*/ 58 w 58"/>
                  <a:gd name="T69" fmla="*/ 73 h 7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8" h="73">
                    <a:moveTo>
                      <a:pt x="58" y="54"/>
                    </a:moveTo>
                    <a:cubicBezTo>
                      <a:pt x="58" y="11"/>
                      <a:pt x="58" y="11"/>
                      <a:pt x="58" y="11"/>
                    </a:cubicBezTo>
                    <a:cubicBezTo>
                      <a:pt x="0" y="0"/>
                      <a:pt x="0" y="0"/>
                      <a:pt x="0" y="0"/>
                    </a:cubicBezTo>
                    <a:cubicBezTo>
                      <a:pt x="0" y="42"/>
                      <a:pt x="0" y="42"/>
                      <a:pt x="0" y="42"/>
                    </a:cubicBezTo>
                    <a:cubicBezTo>
                      <a:pt x="4" y="43"/>
                      <a:pt x="4" y="43"/>
                      <a:pt x="4" y="43"/>
                    </a:cubicBezTo>
                    <a:cubicBezTo>
                      <a:pt x="4" y="48"/>
                      <a:pt x="4" y="48"/>
                      <a:pt x="4" y="48"/>
                    </a:cubicBezTo>
                    <a:cubicBezTo>
                      <a:pt x="0" y="52"/>
                      <a:pt x="0" y="52"/>
                      <a:pt x="0" y="52"/>
                    </a:cubicBezTo>
                    <a:cubicBezTo>
                      <a:pt x="0" y="61"/>
                      <a:pt x="0" y="61"/>
                      <a:pt x="0" y="61"/>
                    </a:cubicBezTo>
                    <a:cubicBezTo>
                      <a:pt x="58" y="73"/>
                      <a:pt x="58" y="73"/>
                      <a:pt x="58" y="73"/>
                    </a:cubicBezTo>
                    <a:cubicBezTo>
                      <a:pt x="58" y="64"/>
                      <a:pt x="58" y="64"/>
                      <a:pt x="58" y="64"/>
                    </a:cubicBezTo>
                    <a:cubicBezTo>
                      <a:pt x="52" y="57"/>
                      <a:pt x="52" y="57"/>
                      <a:pt x="52" y="57"/>
                    </a:cubicBezTo>
                    <a:cubicBezTo>
                      <a:pt x="52" y="53"/>
                      <a:pt x="52" y="53"/>
                      <a:pt x="52" y="53"/>
                    </a:cubicBezTo>
                    <a:lnTo>
                      <a:pt x="58" y="54"/>
                    </a:lnTo>
                    <a:close/>
                    <a:moveTo>
                      <a:pt x="50" y="43"/>
                    </a:moveTo>
                    <a:cubicBezTo>
                      <a:pt x="50" y="44"/>
                      <a:pt x="49" y="44"/>
                      <a:pt x="49" y="44"/>
                    </a:cubicBezTo>
                    <a:cubicBezTo>
                      <a:pt x="9" y="36"/>
                      <a:pt x="9" y="36"/>
                      <a:pt x="9" y="36"/>
                    </a:cubicBezTo>
                    <a:cubicBezTo>
                      <a:pt x="7" y="35"/>
                      <a:pt x="7" y="35"/>
                      <a:pt x="7" y="34"/>
                    </a:cubicBezTo>
                    <a:cubicBezTo>
                      <a:pt x="7" y="8"/>
                      <a:pt x="7" y="8"/>
                      <a:pt x="7" y="8"/>
                    </a:cubicBezTo>
                    <a:cubicBezTo>
                      <a:pt x="7" y="7"/>
                      <a:pt x="7" y="7"/>
                      <a:pt x="9" y="7"/>
                    </a:cubicBezTo>
                    <a:cubicBezTo>
                      <a:pt x="49" y="15"/>
                      <a:pt x="49" y="15"/>
                      <a:pt x="49" y="15"/>
                    </a:cubicBezTo>
                    <a:cubicBezTo>
                      <a:pt x="49" y="15"/>
                      <a:pt x="50" y="16"/>
                      <a:pt x="50" y="17"/>
                    </a:cubicBezTo>
                    <a:lnTo>
                      <a:pt x="50" y="43"/>
                    </a:lnTo>
                    <a:close/>
                  </a:path>
                </a:pathLst>
              </a:custGeom>
              <a:solidFill>
                <a:srgbClr val="26446C"/>
              </a:solidFill>
              <a:ln w="9525">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sz="1200">
                  <a:solidFill>
                    <a:schemeClr val="bg1"/>
                  </a:solidFill>
                  <a:latin typeface="微软雅黑" pitchFamily="34" charset="-122"/>
                  <a:ea typeface="微软雅黑" pitchFamily="34" charset="-122"/>
                </a:endParaRPr>
              </a:p>
            </p:txBody>
          </p:sp>
          <p:sp>
            <p:nvSpPr>
              <p:cNvPr id="406" name="Freeform 98"/>
              <p:cNvSpPr>
                <a:spLocks noChangeAspect="1"/>
              </p:cNvSpPr>
              <p:nvPr/>
            </p:nvSpPr>
            <p:spPr bwMode="auto">
              <a:xfrm>
                <a:off x="1266" y="3142"/>
                <a:ext cx="159" cy="644"/>
              </a:xfrm>
              <a:custGeom>
                <a:avLst/>
                <a:gdLst>
                  <a:gd name="T0" fmla="*/ 2147483647 w 16"/>
                  <a:gd name="T1" fmla="*/ 2147483647 h 65"/>
                  <a:gd name="T2" fmla="*/ 2147483647 w 16"/>
                  <a:gd name="T3" fmla="*/ 2147483647 h 65"/>
                  <a:gd name="T4" fmla="*/ 2147483647 w 16"/>
                  <a:gd name="T5" fmla="*/ 2147483647 h 65"/>
                  <a:gd name="T6" fmla="*/ 2147483647 w 16"/>
                  <a:gd name="T7" fmla="*/ 2147483647 h 65"/>
                  <a:gd name="T8" fmla="*/ 2147483647 w 16"/>
                  <a:gd name="T9" fmla="*/ 2147483647 h 65"/>
                  <a:gd name="T10" fmla="*/ 2147483647 w 16"/>
                  <a:gd name="T11" fmla="*/ 2147483647 h 65"/>
                  <a:gd name="T12" fmla="*/ 2147483647 w 16"/>
                  <a:gd name="T13" fmla="*/ 2147483647 h 65"/>
                  <a:gd name="T14" fmla="*/ 2147483647 w 16"/>
                  <a:gd name="T15" fmla="*/ 2147483647 h 65"/>
                  <a:gd name="T16" fmla="*/ 2147483647 w 16"/>
                  <a:gd name="T17" fmla="*/ 2147483647 h 65"/>
                  <a:gd name="T18" fmla="*/ 0 w 16"/>
                  <a:gd name="T19" fmla="*/ 2147483647 h 65"/>
                  <a:gd name="T20" fmla="*/ 0 w 16"/>
                  <a:gd name="T21" fmla="*/ 2147483647 h 65"/>
                  <a:gd name="T22" fmla="*/ 2147483647 w 16"/>
                  <a:gd name="T23" fmla="*/ 2147483647 h 6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65"/>
                  <a:gd name="T38" fmla="*/ 16 w 16"/>
                  <a:gd name="T39" fmla="*/ 65 h 6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65">
                    <a:moveTo>
                      <a:pt x="6" y="1"/>
                    </a:moveTo>
                    <a:cubicBezTo>
                      <a:pt x="6" y="1"/>
                      <a:pt x="14" y="3"/>
                      <a:pt x="16" y="3"/>
                    </a:cubicBezTo>
                    <a:cubicBezTo>
                      <a:pt x="16" y="14"/>
                      <a:pt x="16" y="14"/>
                      <a:pt x="16" y="14"/>
                    </a:cubicBezTo>
                    <a:cubicBezTo>
                      <a:pt x="15" y="14"/>
                      <a:pt x="7" y="12"/>
                      <a:pt x="7" y="12"/>
                    </a:cubicBezTo>
                    <a:cubicBezTo>
                      <a:pt x="7" y="52"/>
                      <a:pt x="7" y="52"/>
                      <a:pt x="7" y="52"/>
                    </a:cubicBezTo>
                    <a:cubicBezTo>
                      <a:pt x="7" y="52"/>
                      <a:pt x="14" y="54"/>
                      <a:pt x="16" y="54"/>
                    </a:cubicBezTo>
                    <a:cubicBezTo>
                      <a:pt x="16" y="65"/>
                      <a:pt x="16" y="65"/>
                      <a:pt x="16" y="65"/>
                    </a:cubicBezTo>
                    <a:cubicBezTo>
                      <a:pt x="15" y="64"/>
                      <a:pt x="6" y="62"/>
                      <a:pt x="6" y="62"/>
                    </a:cubicBezTo>
                    <a:cubicBezTo>
                      <a:pt x="4" y="62"/>
                      <a:pt x="3" y="61"/>
                      <a:pt x="2" y="60"/>
                    </a:cubicBezTo>
                    <a:cubicBezTo>
                      <a:pt x="1" y="59"/>
                      <a:pt x="0" y="57"/>
                      <a:pt x="0" y="56"/>
                    </a:cubicBezTo>
                    <a:cubicBezTo>
                      <a:pt x="0" y="6"/>
                      <a:pt x="0" y="6"/>
                      <a:pt x="0" y="6"/>
                    </a:cubicBezTo>
                    <a:cubicBezTo>
                      <a:pt x="0" y="3"/>
                      <a:pt x="3" y="0"/>
                      <a:pt x="6" y="1"/>
                    </a:cubicBezTo>
                  </a:path>
                </a:pathLst>
              </a:custGeom>
              <a:solidFill>
                <a:srgbClr val="26446C"/>
              </a:solidFill>
              <a:ln w="9525">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sz="1200">
                  <a:solidFill>
                    <a:schemeClr val="bg1"/>
                  </a:solidFill>
                  <a:latin typeface="微软雅黑" pitchFamily="34" charset="-122"/>
                  <a:ea typeface="微软雅黑" pitchFamily="34" charset="-122"/>
                </a:endParaRPr>
              </a:p>
            </p:txBody>
          </p:sp>
          <p:sp>
            <p:nvSpPr>
              <p:cNvPr id="407" name="Freeform 99"/>
              <p:cNvSpPr>
                <a:spLocks noChangeAspect="1" noEditPoints="1"/>
              </p:cNvSpPr>
              <p:nvPr/>
            </p:nvSpPr>
            <p:spPr bwMode="auto">
              <a:xfrm>
                <a:off x="1068" y="2260"/>
                <a:ext cx="1178" cy="624"/>
              </a:xfrm>
              <a:custGeom>
                <a:avLst/>
                <a:gdLst>
                  <a:gd name="T0" fmla="*/ 2147483647 w 119"/>
                  <a:gd name="T1" fmla="*/ 2147483647 h 63"/>
                  <a:gd name="T2" fmla="*/ 2147483647 w 119"/>
                  <a:gd name="T3" fmla="*/ 2147483647 h 63"/>
                  <a:gd name="T4" fmla="*/ 2147483647 w 119"/>
                  <a:gd name="T5" fmla="*/ 2147483647 h 63"/>
                  <a:gd name="T6" fmla="*/ 2147483647 w 119"/>
                  <a:gd name="T7" fmla="*/ 2147483647 h 63"/>
                  <a:gd name="T8" fmla="*/ 2147483647 w 119"/>
                  <a:gd name="T9" fmla="*/ 2147483647 h 63"/>
                  <a:gd name="T10" fmla="*/ 2147483647 w 119"/>
                  <a:gd name="T11" fmla="*/ 2147483647 h 63"/>
                  <a:gd name="T12" fmla="*/ 2147483647 w 119"/>
                  <a:gd name="T13" fmla="*/ 2147483647 h 63"/>
                  <a:gd name="T14" fmla="*/ 2147483647 w 119"/>
                  <a:gd name="T15" fmla="*/ 0 h 63"/>
                  <a:gd name="T16" fmla="*/ 2147483647 w 119"/>
                  <a:gd name="T17" fmla="*/ 2147483647 h 63"/>
                  <a:gd name="T18" fmla="*/ 2147483647 w 119"/>
                  <a:gd name="T19" fmla="*/ 2147483647 h 63"/>
                  <a:gd name="T20" fmla="*/ 2147483647 w 119"/>
                  <a:gd name="T21" fmla="*/ 2147483647 h 63"/>
                  <a:gd name="T22" fmla="*/ 2147483647 w 119"/>
                  <a:gd name="T23" fmla="*/ 2147483647 h 63"/>
                  <a:gd name="T24" fmla="*/ 2147483647 w 119"/>
                  <a:gd name="T25" fmla="*/ 2147483647 h 63"/>
                  <a:gd name="T26" fmla="*/ 2147483647 w 119"/>
                  <a:gd name="T27" fmla="*/ 2147483647 h 63"/>
                  <a:gd name="T28" fmla="*/ 2147483647 w 119"/>
                  <a:gd name="T29" fmla="*/ 2147483647 h 63"/>
                  <a:gd name="T30" fmla="*/ 2147483647 w 119"/>
                  <a:gd name="T31" fmla="*/ 2147483647 h 63"/>
                  <a:gd name="T32" fmla="*/ 2147483647 w 119"/>
                  <a:gd name="T33" fmla="*/ 2147483647 h 63"/>
                  <a:gd name="T34" fmla="*/ 2147483647 w 119"/>
                  <a:gd name="T35" fmla="*/ 2147483647 h 63"/>
                  <a:gd name="T36" fmla="*/ 2147483647 w 119"/>
                  <a:gd name="T37" fmla="*/ 2147483647 h 63"/>
                  <a:gd name="T38" fmla="*/ 2147483647 w 119"/>
                  <a:gd name="T39" fmla="*/ 2147483647 h 63"/>
                  <a:gd name="T40" fmla="*/ 2147483647 w 119"/>
                  <a:gd name="T41" fmla="*/ 2147483647 h 63"/>
                  <a:gd name="T42" fmla="*/ 2147483647 w 119"/>
                  <a:gd name="T43" fmla="*/ 2147483647 h 63"/>
                  <a:gd name="T44" fmla="*/ 2147483647 w 119"/>
                  <a:gd name="T45" fmla="*/ 2147483647 h 63"/>
                  <a:gd name="T46" fmla="*/ 2147483647 w 119"/>
                  <a:gd name="T47" fmla="*/ 2147483647 h 63"/>
                  <a:gd name="T48" fmla="*/ 2147483647 w 119"/>
                  <a:gd name="T49" fmla="*/ 2147483647 h 63"/>
                  <a:gd name="T50" fmla="*/ 2147483647 w 119"/>
                  <a:gd name="T51" fmla="*/ 2147483647 h 63"/>
                  <a:gd name="T52" fmla="*/ 2147483647 w 119"/>
                  <a:gd name="T53" fmla="*/ 2147483647 h 63"/>
                  <a:gd name="T54" fmla="*/ 2147483647 w 119"/>
                  <a:gd name="T55" fmla="*/ 2147483647 h 63"/>
                  <a:gd name="T56" fmla="*/ 2147483647 w 119"/>
                  <a:gd name="T57" fmla="*/ 2147483647 h 63"/>
                  <a:gd name="T58" fmla="*/ 2147483647 w 119"/>
                  <a:gd name="T59" fmla="*/ 2147483647 h 63"/>
                  <a:gd name="T60" fmla="*/ 0 w 119"/>
                  <a:gd name="T61" fmla="*/ 2147483647 h 63"/>
                  <a:gd name="T62" fmla="*/ 0 w 119"/>
                  <a:gd name="T63" fmla="*/ 2147483647 h 63"/>
                  <a:gd name="T64" fmla="*/ 2147483647 w 119"/>
                  <a:gd name="T65" fmla="*/ 2147483647 h 63"/>
                  <a:gd name="T66" fmla="*/ 2147483647 w 119"/>
                  <a:gd name="T67" fmla="*/ 2147483647 h 63"/>
                  <a:gd name="T68" fmla="*/ 2147483647 w 119"/>
                  <a:gd name="T69" fmla="*/ 2147483647 h 63"/>
                  <a:gd name="T70" fmla="*/ 2147483647 w 119"/>
                  <a:gd name="T71" fmla="*/ 2147483647 h 63"/>
                  <a:gd name="T72" fmla="*/ 2147483647 w 119"/>
                  <a:gd name="T73" fmla="*/ 2147483647 h 6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9"/>
                  <a:gd name="T112" fmla="*/ 0 h 63"/>
                  <a:gd name="T113" fmla="*/ 119 w 119"/>
                  <a:gd name="T114" fmla="*/ 63 h 6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9" h="63">
                    <a:moveTo>
                      <a:pt x="59" y="9"/>
                    </a:moveTo>
                    <a:cubicBezTo>
                      <a:pt x="50" y="7"/>
                      <a:pt x="42" y="13"/>
                      <a:pt x="42" y="20"/>
                    </a:cubicBezTo>
                    <a:cubicBezTo>
                      <a:pt x="42" y="29"/>
                      <a:pt x="50" y="38"/>
                      <a:pt x="59" y="40"/>
                    </a:cubicBezTo>
                    <a:cubicBezTo>
                      <a:pt x="66" y="41"/>
                      <a:pt x="74" y="36"/>
                      <a:pt x="74" y="27"/>
                    </a:cubicBezTo>
                    <a:cubicBezTo>
                      <a:pt x="74" y="19"/>
                      <a:pt x="66" y="10"/>
                      <a:pt x="59" y="9"/>
                    </a:cubicBezTo>
                    <a:close/>
                    <a:moveTo>
                      <a:pt x="105" y="17"/>
                    </a:moveTo>
                    <a:cubicBezTo>
                      <a:pt x="111" y="5"/>
                      <a:pt x="111" y="5"/>
                      <a:pt x="111" y="5"/>
                    </a:cubicBezTo>
                    <a:cubicBezTo>
                      <a:pt x="96" y="0"/>
                      <a:pt x="96" y="0"/>
                      <a:pt x="96" y="0"/>
                    </a:cubicBezTo>
                    <a:cubicBezTo>
                      <a:pt x="98" y="5"/>
                      <a:pt x="98" y="5"/>
                      <a:pt x="98" y="5"/>
                    </a:cubicBezTo>
                    <a:cubicBezTo>
                      <a:pt x="73" y="14"/>
                      <a:pt x="73" y="14"/>
                      <a:pt x="73" y="14"/>
                    </a:cubicBezTo>
                    <a:cubicBezTo>
                      <a:pt x="78" y="23"/>
                      <a:pt x="78" y="23"/>
                      <a:pt x="78" y="23"/>
                    </a:cubicBezTo>
                    <a:cubicBezTo>
                      <a:pt x="102" y="13"/>
                      <a:pt x="102" y="13"/>
                      <a:pt x="102" y="13"/>
                    </a:cubicBezTo>
                    <a:lnTo>
                      <a:pt x="105" y="17"/>
                    </a:lnTo>
                    <a:close/>
                    <a:moveTo>
                      <a:pt x="107" y="41"/>
                    </a:moveTo>
                    <a:cubicBezTo>
                      <a:pt x="119" y="35"/>
                      <a:pt x="119" y="35"/>
                      <a:pt x="119" y="35"/>
                    </a:cubicBezTo>
                    <a:cubicBezTo>
                      <a:pt x="107" y="24"/>
                      <a:pt x="107" y="24"/>
                      <a:pt x="107" y="24"/>
                    </a:cubicBezTo>
                    <a:cubicBezTo>
                      <a:pt x="107" y="29"/>
                      <a:pt x="107" y="29"/>
                      <a:pt x="107" y="29"/>
                    </a:cubicBezTo>
                    <a:cubicBezTo>
                      <a:pt x="78" y="23"/>
                      <a:pt x="78" y="23"/>
                      <a:pt x="78" y="23"/>
                    </a:cubicBezTo>
                    <a:cubicBezTo>
                      <a:pt x="78" y="31"/>
                      <a:pt x="78" y="31"/>
                      <a:pt x="78" y="31"/>
                    </a:cubicBezTo>
                    <a:cubicBezTo>
                      <a:pt x="107" y="38"/>
                      <a:pt x="107" y="38"/>
                      <a:pt x="107" y="38"/>
                    </a:cubicBezTo>
                    <a:lnTo>
                      <a:pt x="107" y="41"/>
                    </a:lnTo>
                    <a:close/>
                    <a:moveTo>
                      <a:pt x="102" y="51"/>
                    </a:moveTo>
                    <a:cubicBezTo>
                      <a:pt x="78" y="31"/>
                      <a:pt x="78" y="31"/>
                      <a:pt x="78" y="31"/>
                    </a:cubicBezTo>
                    <a:cubicBezTo>
                      <a:pt x="73" y="39"/>
                      <a:pt x="73" y="39"/>
                      <a:pt x="73" y="39"/>
                    </a:cubicBezTo>
                    <a:cubicBezTo>
                      <a:pt x="98" y="58"/>
                      <a:pt x="98" y="58"/>
                      <a:pt x="98" y="58"/>
                    </a:cubicBezTo>
                    <a:cubicBezTo>
                      <a:pt x="96" y="61"/>
                      <a:pt x="96" y="61"/>
                      <a:pt x="96" y="61"/>
                    </a:cubicBezTo>
                    <a:cubicBezTo>
                      <a:pt x="111" y="63"/>
                      <a:pt x="111" y="63"/>
                      <a:pt x="111" y="63"/>
                    </a:cubicBezTo>
                    <a:cubicBezTo>
                      <a:pt x="105" y="48"/>
                      <a:pt x="105" y="48"/>
                      <a:pt x="105" y="48"/>
                    </a:cubicBezTo>
                    <a:lnTo>
                      <a:pt x="102" y="51"/>
                    </a:lnTo>
                    <a:close/>
                    <a:moveTo>
                      <a:pt x="29" y="11"/>
                    </a:moveTo>
                    <a:cubicBezTo>
                      <a:pt x="0" y="5"/>
                      <a:pt x="0" y="5"/>
                      <a:pt x="0" y="5"/>
                    </a:cubicBezTo>
                    <a:cubicBezTo>
                      <a:pt x="0" y="15"/>
                      <a:pt x="0" y="15"/>
                      <a:pt x="0" y="15"/>
                    </a:cubicBezTo>
                    <a:cubicBezTo>
                      <a:pt x="29" y="21"/>
                      <a:pt x="29" y="21"/>
                      <a:pt x="29" y="21"/>
                    </a:cubicBezTo>
                    <a:cubicBezTo>
                      <a:pt x="29" y="26"/>
                      <a:pt x="29" y="26"/>
                      <a:pt x="29" y="26"/>
                    </a:cubicBezTo>
                    <a:cubicBezTo>
                      <a:pt x="40" y="18"/>
                      <a:pt x="40" y="18"/>
                      <a:pt x="40" y="18"/>
                    </a:cubicBezTo>
                    <a:cubicBezTo>
                      <a:pt x="29" y="5"/>
                      <a:pt x="29" y="5"/>
                      <a:pt x="29" y="5"/>
                    </a:cubicBezTo>
                    <a:lnTo>
                      <a:pt x="29" y="11"/>
                    </a:lnTo>
                    <a:close/>
                  </a:path>
                </a:pathLst>
              </a:custGeom>
              <a:solidFill>
                <a:srgbClr val="FFFFFF"/>
              </a:solidFill>
              <a:ln w="9525">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sz="1200">
                  <a:solidFill>
                    <a:schemeClr val="bg1"/>
                  </a:solidFill>
                  <a:latin typeface="微软雅黑" pitchFamily="34" charset="-122"/>
                  <a:ea typeface="微软雅黑" pitchFamily="34" charset="-122"/>
                </a:endParaRPr>
              </a:p>
            </p:txBody>
          </p:sp>
          <p:sp>
            <p:nvSpPr>
              <p:cNvPr id="408" name="Freeform 100"/>
              <p:cNvSpPr>
                <a:spLocks noChangeAspect="1" noEditPoints="1"/>
              </p:cNvSpPr>
              <p:nvPr/>
            </p:nvSpPr>
            <p:spPr bwMode="auto">
              <a:xfrm>
                <a:off x="1464" y="3161"/>
                <a:ext cx="575" cy="724"/>
              </a:xfrm>
              <a:custGeom>
                <a:avLst/>
                <a:gdLst>
                  <a:gd name="T0" fmla="*/ 2147483647 w 58"/>
                  <a:gd name="T1" fmla="*/ 2147483647 h 73"/>
                  <a:gd name="T2" fmla="*/ 2147483647 w 58"/>
                  <a:gd name="T3" fmla="*/ 2147483647 h 73"/>
                  <a:gd name="T4" fmla="*/ 0 w 58"/>
                  <a:gd name="T5" fmla="*/ 0 h 73"/>
                  <a:gd name="T6" fmla="*/ 0 w 58"/>
                  <a:gd name="T7" fmla="*/ 2147483647 h 73"/>
                  <a:gd name="T8" fmla="*/ 2147483647 w 58"/>
                  <a:gd name="T9" fmla="*/ 2147483647 h 73"/>
                  <a:gd name="T10" fmla="*/ 2147483647 w 58"/>
                  <a:gd name="T11" fmla="*/ 2147483647 h 73"/>
                  <a:gd name="T12" fmla="*/ 0 w 58"/>
                  <a:gd name="T13" fmla="*/ 2147483647 h 73"/>
                  <a:gd name="T14" fmla="*/ 0 w 58"/>
                  <a:gd name="T15" fmla="*/ 2147483647 h 73"/>
                  <a:gd name="T16" fmla="*/ 2147483647 w 58"/>
                  <a:gd name="T17" fmla="*/ 2147483647 h 73"/>
                  <a:gd name="T18" fmla="*/ 2147483647 w 58"/>
                  <a:gd name="T19" fmla="*/ 2147483647 h 73"/>
                  <a:gd name="T20" fmla="*/ 2147483647 w 58"/>
                  <a:gd name="T21" fmla="*/ 2147483647 h 73"/>
                  <a:gd name="T22" fmla="*/ 2147483647 w 58"/>
                  <a:gd name="T23" fmla="*/ 2147483647 h 73"/>
                  <a:gd name="T24" fmla="*/ 2147483647 w 58"/>
                  <a:gd name="T25" fmla="*/ 2147483647 h 73"/>
                  <a:gd name="T26" fmla="*/ 2147483647 w 58"/>
                  <a:gd name="T27" fmla="*/ 2147483647 h 73"/>
                  <a:gd name="T28" fmla="*/ 2147483647 w 58"/>
                  <a:gd name="T29" fmla="*/ 2147483647 h 73"/>
                  <a:gd name="T30" fmla="*/ 2147483647 w 58"/>
                  <a:gd name="T31" fmla="*/ 2147483647 h 73"/>
                  <a:gd name="T32" fmla="*/ 2147483647 w 58"/>
                  <a:gd name="T33" fmla="*/ 2147483647 h 73"/>
                  <a:gd name="T34" fmla="*/ 2147483647 w 58"/>
                  <a:gd name="T35" fmla="*/ 2147483647 h 73"/>
                  <a:gd name="T36" fmla="*/ 2147483647 w 58"/>
                  <a:gd name="T37" fmla="*/ 2147483647 h 73"/>
                  <a:gd name="T38" fmla="*/ 2147483647 w 58"/>
                  <a:gd name="T39" fmla="*/ 2147483647 h 73"/>
                  <a:gd name="T40" fmla="*/ 2147483647 w 58"/>
                  <a:gd name="T41" fmla="*/ 2147483647 h 73"/>
                  <a:gd name="T42" fmla="*/ 2147483647 w 58"/>
                  <a:gd name="T43" fmla="*/ 2147483647 h 7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8"/>
                  <a:gd name="T67" fmla="*/ 0 h 73"/>
                  <a:gd name="T68" fmla="*/ 58 w 58"/>
                  <a:gd name="T69" fmla="*/ 73 h 7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8" h="73">
                    <a:moveTo>
                      <a:pt x="58" y="55"/>
                    </a:moveTo>
                    <a:cubicBezTo>
                      <a:pt x="58" y="12"/>
                      <a:pt x="58" y="12"/>
                      <a:pt x="58" y="12"/>
                    </a:cubicBezTo>
                    <a:cubicBezTo>
                      <a:pt x="0" y="0"/>
                      <a:pt x="0" y="0"/>
                      <a:pt x="0" y="0"/>
                    </a:cubicBezTo>
                    <a:cubicBezTo>
                      <a:pt x="0" y="43"/>
                      <a:pt x="0" y="43"/>
                      <a:pt x="0" y="43"/>
                    </a:cubicBezTo>
                    <a:cubicBezTo>
                      <a:pt x="4" y="44"/>
                      <a:pt x="4" y="44"/>
                      <a:pt x="4" y="44"/>
                    </a:cubicBezTo>
                    <a:cubicBezTo>
                      <a:pt x="4" y="48"/>
                      <a:pt x="4" y="48"/>
                      <a:pt x="4" y="48"/>
                    </a:cubicBezTo>
                    <a:cubicBezTo>
                      <a:pt x="0" y="53"/>
                      <a:pt x="0" y="53"/>
                      <a:pt x="0" y="53"/>
                    </a:cubicBezTo>
                    <a:cubicBezTo>
                      <a:pt x="0" y="61"/>
                      <a:pt x="0" y="61"/>
                      <a:pt x="0" y="61"/>
                    </a:cubicBezTo>
                    <a:cubicBezTo>
                      <a:pt x="58" y="73"/>
                      <a:pt x="58" y="73"/>
                      <a:pt x="58" y="73"/>
                    </a:cubicBezTo>
                    <a:cubicBezTo>
                      <a:pt x="58" y="65"/>
                      <a:pt x="58" y="65"/>
                      <a:pt x="58" y="65"/>
                    </a:cubicBezTo>
                    <a:cubicBezTo>
                      <a:pt x="52" y="58"/>
                      <a:pt x="52" y="58"/>
                      <a:pt x="52" y="58"/>
                    </a:cubicBezTo>
                    <a:cubicBezTo>
                      <a:pt x="52" y="53"/>
                      <a:pt x="52" y="53"/>
                      <a:pt x="52" y="53"/>
                    </a:cubicBezTo>
                    <a:lnTo>
                      <a:pt x="58" y="55"/>
                    </a:lnTo>
                    <a:close/>
                    <a:moveTo>
                      <a:pt x="51" y="43"/>
                    </a:moveTo>
                    <a:cubicBezTo>
                      <a:pt x="51" y="45"/>
                      <a:pt x="49" y="44"/>
                      <a:pt x="49" y="44"/>
                    </a:cubicBezTo>
                    <a:cubicBezTo>
                      <a:pt x="9" y="36"/>
                      <a:pt x="9" y="36"/>
                      <a:pt x="9" y="36"/>
                    </a:cubicBezTo>
                    <a:cubicBezTo>
                      <a:pt x="7" y="36"/>
                      <a:pt x="7" y="36"/>
                      <a:pt x="7" y="34"/>
                    </a:cubicBezTo>
                    <a:cubicBezTo>
                      <a:pt x="7" y="9"/>
                      <a:pt x="7" y="9"/>
                      <a:pt x="7" y="9"/>
                    </a:cubicBezTo>
                    <a:cubicBezTo>
                      <a:pt x="7" y="7"/>
                      <a:pt x="7" y="7"/>
                      <a:pt x="9" y="7"/>
                    </a:cubicBezTo>
                    <a:cubicBezTo>
                      <a:pt x="49" y="16"/>
                      <a:pt x="49" y="16"/>
                      <a:pt x="49" y="16"/>
                    </a:cubicBezTo>
                    <a:cubicBezTo>
                      <a:pt x="49" y="16"/>
                      <a:pt x="51" y="16"/>
                      <a:pt x="51" y="17"/>
                    </a:cubicBezTo>
                    <a:lnTo>
                      <a:pt x="51" y="43"/>
                    </a:lnTo>
                    <a:close/>
                  </a:path>
                </a:pathLst>
              </a:custGeom>
              <a:solidFill>
                <a:srgbClr val="FFFFFF"/>
              </a:solidFill>
              <a:ln w="9525">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sz="1200">
                  <a:solidFill>
                    <a:schemeClr val="bg1"/>
                  </a:solidFill>
                  <a:latin typeface="微软雅黑" pitchFamily="34" charset="-122"/>
                  <a:ea typeface="微软雅黑" pitchFamily="34" charset="-122"/>
                </a:endParaRPr>
              </a:p>
            </p:txBody>
          </p:sp>
          <p:sp>
            <p:nvSpPr>
              <p:cNvPr id="409" name="Freeform 101"/>
              <p:cNvSpPr>
                <a:spLocks noChangeAspect="1"/>
              </p:cNvSpPr>
              <p:nvPr/>
            </p:nvSpPr>
            <p:spPr bwMode="auto">
              <a:xfrm>
                <a:off x="1237" y="3122"/>
                <a:ext cx="158" cy="634"/>
              </a:xfrm>
              <a:custGeom>
                <a:avLst/>
                <a:gdLst>
                  <a:gd name="T0" fmla="*/ 2147483647 w 16"/>
                  <a:gd name="T1" fmla="*/ 0 h 64"/>
                  <a:gd name="T2" fmla="*/ 2147483647 w 16"/>
                  <a:gd name="T3" fmla="*/ 2147483647 h 64"/>
                  <a:gd name="T4" fmla="*/ 2147483647 w 16"/>
                  <a:gd name="T5" fmla="*/ 2147483647 h 64"/>
                  <a:gd name="T6" fmla="*/ 2147483647 w 16"/>
                  <a:gd name="T7" fmla="*/ 2147483647 h 64"/>
                  <a:gd name="T8" fmla="*/ 2147483647 w 16"/>
                  <a:gd name="T9" fmla="*/ 2147483647 h 64"/>
                  <a:gd name="T10" fmla="*/ 2147483647 w 16"/>
                  <a:gd name="T11" fmla="*/ 2147483647 h 64"/>
                  <a:gd name="T12" fmla="*/ 2147483647 w 16"/>
                  <a:gd name="T13" fmla="*/ 2147483647 h 64"/>
                  <a:gd name="T14" fmla="*/ 2147483647 w 16"/>
                  <a:gd name="T15" fmla="*/ 2147483647 h 64"/>
                  <a:gd name="T16" fmla="*/ 2147483647 w 16"/>
                  <a:gd name="T17" fmla="*/ 2147483647 h 64"/>
                  <a:gd name="T18" fmla="*/ 0 w 16"/>
                  <a:gd name="T19" fmla="*/ 2147483647 h 64"/>
                  <a:gd name="T20" fmla="*/ 0 w 16"/>
                  <a:gd name="T21" fmla="*/ 2147483647 h 64"/>
                  <a:gd name="T22" fmla="*/ 2147483647 w 16"/>
                  <a:gd name="T23" fmla="*/ 0 h 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64"/>
                  <a:gd name="T38" fmla="*/ 16 w 16"/>
                  <a:gd name="T39" fmla="*/ 64 h 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64">
                    <a:moveTo>
                      <a:pt x="6" y="0"/>
                    </a:moveTo>
                    <a:cubicBezTo>
                      <a:pt x="6" y="0"/>
                      <a:pt x="15" y="2"/>
                      <a:pt x="16" y="3"/>
                    </a:cubicBezTo>
                    <a:cubicBezTo>
                      <a:pt x="16" y="13"/>
                      <a:pt x="16" y="13"/>
                      <a:pt x="16" y="13"/>
                    </a:cubicBezTo>
                    <a:cubicBezTo>
                      <a:pt x="15" y="13"/>
                      <a:pt x="7" y="11"/>
                      <a:pt x="7" y="11"/>
                    </a:cubicBezTo>
                    <a:cubicBezTo>
                      <a:pt x="7" y="51"/>
                      <a:pt x="7" y="51"/>
                      <a:pt x="7" y="51"/>
                    </a:cubicBezTo>
                    <a:cubicBezTo>
                      <a:pt x="7" y="51"/>
                      <a:pt x="15" y="53"/>
                      <a:pt x="16" y="53"/>
                    </a:cubicBezTo>
                    <a:cubicBezTo>
                      <a:pt x="16" y="64"/>
                      <a:pt x="16" y="64"/>
                      <a:pt x="16" y="64"/>
                    </a:cubicBezTo>
                    <a:cubicBezTo>
                      <a:pt x="15" y="64"/>
                      <a:pt x="6" y="62"/>
                      <a:pt x="6" y="62"/>
                    </a:cubicBezTo>
                    <a:cubicBezTo>
                      <a:pt x="4" y="61"/>
                      <a:pt x="3" y="60"/>
                      <a:pt x="2" y="59"/>
                    </a:cubicBezTo>
                    <a:cubicBezTo>
                      <a:pt x="1" y="58"/>
                      <a:pt x="0" y="56"/>
                      <a:pt x="0" y="55"/>
                    </a:cubicBezTo>
                    <a:cubicBezTo>
                      <a:pt x="0" y="5"/>
                      <a:pt x="0" y="5"/>
                      <a:pt x="0" y="5"/>
                    </a:cubicBezTo>
                    <a:cubicBezTo>
                      <a:pt x="0" y="2"/>
                      <a:pt x="3" y="0"/>
                      <a:pt x="6" y="0"/>
                    </a:cubicBezTo>
                  </a:path>
                </a:pathLst>
              </a:custGeom>
              <a:solidFill>
                <a:srgbClr val="FFFFFF"/>
              </a:solidFill>
              <a:ln w="9525">
                <a:noFill/>
                <a:round/>
                <a:headEnd/>
                <a:tailEnd/>
              </a:ln>
            </p:spPr>
            <p:txBody>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sz="1200">
                  <a:solidFill>
                    <a:schemeClr val="bg1"/>
                  </a:solidFill>
                  <a:latin typeface="微软雅黑" pitchFamily="34" charset="-122"/>
                  <a:ea typeface="微软雅黑" pitchFamily="34" charset="-122"/>
                </a:endParaRPr>
              </a:p>
            </p:txBody>
          </p:sp>
        </p:grpSp>
        <p:sp>
          <p:nvSpPr>
            <p:cNvPr id="318" name="矩形 317"/>
            <p:cNvSpPr/>
            <p:nvPr/>
          </p:nvSpPr>
          <p:spPr>
            <a:xfrm>
              <a:off x="3693596" y="7257312"/>
              <a:ext cx="403369" cy="218199"/>
            </a:xfrm>
            <a:prstGeom prst="rect">
              <a:avLst/>
            </a:prstGeom>
          </p:spPr>
          <p:txBody>
            <a:bodyPr wrap="square" lIns="77687" tIns="38845" rIns="77687" bIns="38845">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defTabSz="1024233">
                <a:buClr>
                  <a:srgbClr val="990000"/>
                </a:buClr>
                <a:buSzPct val="60000"/>
                <a:defRPr/>
              </a:pPr>
              <a:r>
                <a:rPr lang="en-US" altLang="zh-CN" sz="700" dirty="0" smtClean="0">
                  <a:solidFill>
                    <a:schemeClr val="bg1"/>
                  </a:solidFill>
                  <a:latin typeface="微软雅黑" pitchFamily="34" charset="-122"/>
                  <a:ea typeface="微软雅黑" pitchFamily="34" charset="-122"/>
                </a:rPr>
                <a:t>OLT</a:t>
              </a:r>
              <a:endParaRPr lang="en-US" altLang="zh-CN" sz="700" kern="0" dirty="0">
                <a:solidFill>
                  <a:schemeClr val="bg1"/>
                </a:solidFill>
                <a:latin typeface="微软雅黑" pitchFamily="34" charset="-122"/>
                <a:ea typeface="微软雅黑" pitchFamily="34" charset="-122"/>
                <a:cs typeface="Arial" pitchFamily="34" charset="0"/>
              </a:endParaRPr>
            </a:p>
          </p:txBody>
        </p:sp>
        <p:cxnSp>
          <p:nvCxnSpPr>
            <p:cNvPr id="319" name="直接连接符 318"/>
            <p:cNvCxnSpPr>
              <a:stCxn id="395" idx="0"/>
              <a:endCxn id="301" idx="2"/>
            </p:cNvCxnSpPr>
            <p:nvPr/>
          </p:nvCxnSpPr>
          <p:spPr>
            <a:xfrm flipH="1" flipV="1">
              <a:off x="4094544" y="6151624"/>
              <a:ext cx="141" cy="107369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20" name="文本框 109"/>
            <p:cNvSpPr txBox="1"/>
            <p:nvPr/>
          </p:nvSpPr>
          <p:spPr>
            <a:xfrm>
              <a:off x="2583029" y="7901013"/>
              <a:ext cx="611103" cy="217126"/>
            </a:xfrm>
            <a:prstGeom prst="rect">
              <a:avLst/>
            </a:prstGeom>
            <a:noFill/>
          </p:spPr>
          <p:txBody>
            <a:bodyPr lIns="76782" tIns="38391" rIns="76782" bIns="38391">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defTabSz="1024233">
                <a:defRPr/>
              </a:pPr>
              <a:r>
                <a:rPr lang="en-US" altLang="zh-CN" sz="700" kern="0" dirty="0" smtClean="0">
                  <a:solidFill>
                    <a:schemeClr val="bg1"/>
                  </a:solidFill>
                  <a:latin typeface="微软雅黑" pitchFamily="34" charset="-122"/>
                  <a:ea typeface="微软雅黑" pitchFamily="34" charset="-122"/>
                </a:rPr>
                <a:t>EG8084P</a:t>
              </a:r>
              <a:endParaRPr lang="zh-CN" altLang="en-US" sz="700" kern="0" dirty="0">
                <a:solidFill>
                  <a:schemeClr val="bg1"/>
                </a:solidFill>
                <a:latin typeface="微软雅黑" pitchFamily="34" charset="-122"/>
                <a:ea typeface="微软雅黑" pitchFamily="34" charset="-122"/>
              </a:endParaRPr>
            </a:p>
          </p:txBody>
        </p:sp>
        <p:pic>
          <p:nvPicPr>
            <p:cNvPr id="321" name="Picture 405" descr="图片174"/>
            <p:cNvPicPr>
              <a:picLocks noChangeAspect="1" noChangeArrowheads="1"/>
            </p:cNvPicPr>
            <p:nvPr/>
          </p:nvPicPr>
          <p:blipFill>
            <a:blip r:embed="rId57" cstate="print"/>
            <a:srcRect/>
            <a:stretch>
              <a:fillRect/>
            </a:stretch>
          </p:blipFill>
          <p:spPr bwMode="auto">
            <a:xfrm>
              <a:off x="3640728" y="7718190"/>
              <a:ext cx="158009" cy="167540"/>
            </a:xfrm>
            <a:prstGeom prst="rect">
              <a:avLst/>
            </a:prstGeom>
            <a:noFill/>
            <a:ln w="9525">
              <a:noFill/>
              <a:miter lim="800000"/>
              <a:headEnd/>
              <a:tailEnd/>
            </a:ln>
          </p:spPr>
        </p:pic>
        <p:pic>
          <p:nvPicPr>
            <p:cNvPr id="322" name="图片 321" descr="D:\00-交换机与企业通信\00-企业网关MO上市\01-IOT V2R8C00版本\TR5\临时彩页\AR532临时彩页\AR532 IMG_8968.png"/>
            <p:cNvPicPr/>
            <p:nvPr/>
          </p:nvPicPr>
          <p:blipFill>
            <a:blip r:embed="rId58" cstate="print">
              <a:extLst>
                <a:ext uri="{28A0092B-C50C-407E-A947-70E740481C1C}">
                  <a14:useLocalDpi xmlns:a14="http://schemas.microsoft.com/office/drawing/2010/main" xmlns="" val="0"/>
                </a:ext>
              </a:extLst>
            </a:blip>
            <a:srcRect/>
            <a:stretch>
              <a:fillRect/>
            </a:stretch>
          </p:blipFill>
          <p:spPr bwMode="auto">
            <a:xfrm>
              <a:off x="1788695" y="6020544"/>
              <a:ext cx="188380" cy="301982"/>
            </a:xfrm>
            <a:prstGeom prst="rect">
              <a:avLst/>
            </a:prstGeom>
            <a:noFill/>
            <a:ln>
              <a:noFill/>
            </a:ln>
          </p:spPr>
        </p:pic>
        <p:pic>
          <p:nvPicPr>
            <p:cNvPr id="323" name="图片 8" descr="01"/>
            <p:cNvPicPr>
              <a:picLocks noChangeAspect="1" noChangeArrowheads="1"/>
            </p:cNvPicPr>
            <p:nvPr/>
          </p:nvPicPr>
          <p:blipFill>
            <a:blip r:embed="rId59" cstate="print"/>
            <a:srcRect/>
            <a:stretch>
              <a:fillRect/>
            </a:stretch>
          </p:blipFill>
          <p:spPr bwMode="auto">
            <a:xfrm rot="16200000">
              <a:off x="2667277" y="5938189"/>
              <a:ext cx="369470" cy="184581"/>
            </a:xfrm>
            <a:prstGeom prst="rect">
              <a:avLst/>
            </a:prstGeom>
            <a:noFill/>
          </p:spPr>
        </p:pic>
        <p:cxnSp>
          <p:nvCxnSpPr>
            <p:cNvPr id="324" name="肘形连接符 323"/>
            <p:cNvCxnSpPr>
              <a:stCxn id="323" idx="2"/>
              <a:endCxn id="301" idx="1"/>
            </p:cNvCxnSpPr>
            <p:nvPr/>
          </p:nvCxnSpPr>
          <p:spPr>
            <a:xfrm>
              <a:off x="2944303" y="6030479"/>
              <a:ext cx="1036837" cy="1394"/>
            </a:xfrm>
            <a:prstGeom prst="bentConnector3">
              <a:avLst>
                <a:gd name="adj1" fmla="val 50000"/>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5" name="肘形连接符 324"/>
            <p:cNvCxnSpPr>
              <a:stCxn id="312" idx="3"/>
            </p:cNvCxnSpPr>
            <p:nvPr/>
          </p:nvCxnSpPr>
          <p:spPr>
            <a:xfrm flipV="1">
              <a:off x="2977692" y="6465544"/>
              <a:ext cx="737766" cy="83449"/>
            </a:xfrm>
            <a:prstGeom prst="bentConnector3">
              <a:avLst>
                <a:gd name="adj1" fmla="val 50000"/>
              </a:avLst>
            </a:prstGeom>
            <a:ln>
              <a:solidFill>
                <a:srgbClr val="00B050"/>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26" name="图片 325"/>
            <p:cNvPicPr>
              <a:picLocks noChangeAspect="1"/>
            </p:cNvPicPr>
            <p:nvPr/>
          </p:nvPicPr>
          <p:blipFill>
            <a:blip r:embed="rId60" cstate="print">
              <a:extLst>
                <a:ext uri="{28A0092B-C50C-407E-A947-70E740481C1C}">
                  <a14:useLocalDpi xmlns:a14="http://schemas.microsoft.com/office/drawing/2010/main" xmlns="" val="0"/>
                </a:ext>
              </a:extLst>
            </a:blip>
            <a:stretch>
              <a:fillRect/>
            </a:stretch>
          </p:blipFill>
          <p:spPr>
            <a:xfrm>
              <a:off x="2589256" y="7695132"/>
              <a:ext cx="581290" cy="201477"/>
            </a:xfrm>
            <a:prstGeom prst="rect">
              <a:avLst/>
            </a:prstGeom>
          </p:spPr>
        </p:pic>
        <p:pic>
          <p:nvPicPr>
            <p:cNvPr id="327" name="Picture 2"/>
            <p:cNvPicPr>
              <a:picLocks noChangeAspect="1" noChangeArrowheads="1"/>
            </p:cNvPicPr>
            <p:nvPr/>
          </p:nvPicPr>
          <p:blipFill>
            <a:blip r:embed="rId49" cstate="print">
              <a:clrChange>
                <a:clrFrom>
                  <a:srgbClr val="FFFFFF"/>
                </a:clrFrom>
                <a:clrTo>
                  <a:srgbClr val="FFFFFF">
                    <a:alpha val="0"/>
                  </a:srgbClr>
                </a:clrTo>
              </a:clrChange>
            </a:blip>
            <a:srcRect/>
            <a:stretch>
              <a:fillRect/>
            </a:stretch>
          </p:blipFill>
          <p:spPr bwMode="auto">
            <a:xfrm>
              <a:off x="1020565" y="6128260"/>
              <a:ext cx="184301" cy="102714"/>
            </a:xfrm>
            <a:prstGeom prst="rect">
              <a:avLst/>
            </a:prstGeom>
            <a:noFill/>
            <a:ln w="9525">
              <a:noFill/>
              <a:miter lim="800000"/>
              <a:headEnd/>
              <a:tailEnd/>
            </a:ln>
            <a:effectLst/>
          </p:spPr>
        </p:pic>
        <p:cxnSp>
          <p:nvCxnSpPr>
            <p:cNvPr id="328" name="直接连接符 327"/>
            <p:cNvCxnSpPr/>
            <p:nvPr/>
          </p:nvCxnSpPr>
          <p:spPr>
            <a:xfrm>
              <a:off x="1174683" y="6184991"/>
              <a:ext cx="6323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9" name="形状 328"/>
            <p:cNvCxnSpPr>
              <a:stCxn id="369" idx="2"/>
              <a:endCxn id="326" idx="1"/>
            </p:cNvCxnSpPr>
            <p:nvPr/>
          </p:nvCxnSpPr>
          <p:spPr>
            <a:xfrm rot="16200000" flipH="1">
              <a:off x="2002361" y="7208975"/>
              <a:ext cx="229431" cy="944359"/>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0" name="直接连接符 329"/>
            <p:cNvCxnSpPr/>
            <p:nvPr/>
          </p:nvCxnSpPr>
          <p:spPr>
            <a:xfrm>
              <a:off x="3157337" y="7805903"/>
              <a:ext cx="50061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1" name="形状 330"/>
            <p:cNvCxnSpPr>
              <a:stCxn id="395" idx="2"/>
              <a:endCxn id="321" idx="3"/>
            </p:cNvCxnSpPr>
            <p:nvPr/>
          </p:nvCxnSpPr>
          <p:spPr>
            <a:xfrm rot="5400000">
              <a:off x="3787296" y="7494572"/>
              <a:ext cx="318830" cy="295947"/>
            </a:xfrm>
            <a:prstGeom prst="bentConnector2">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332" name="矩形 331"/>
            <p:cNvSpPr/>
            <p:nvPr/>
          </p:nvSpPr>
          <p:spPr>
            <a:xfrm>
              <a:off x="3483038" y="7885731"/>
              <a:ext cx="504761" cy="218199"/>
            </a:xfrm>
            <a:prstGeom prst="rect">
              <a:avLst/>
            </a:prstGeom>
          </p:spPr>
          <p:txBody>
            <a:bodyPr wrap="square" lIns="77687" tIns="38845" rIns="77687" bIns="38845">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defTabSz="1024233">
                <a:buClr>
                  <a:srgbClr val="990000"/>
                </a:buClr>
                <a:buSzPct val="60000"/>
                <a:defRPr/>
              </a:pPr>
              <a:r>
                <a:rPr lang="en-US" altLang="zh-CN" sz="700" kern="0" dirty="0" smtClean="0">
                  <a:solidFill>
                    <a:schemeClr val="bg1"/>
                  </a:solidFill>
                  <a:latin typeface="微软雅黑" pitchFamily="34" charset="-122"/>
                  <a:ea typeface="微软雅黑" pitchFamily="34" charset="-122"/>
                  <a:cs typeface="Arial" pitchFamily="34" charset="0"/>
                </a:rPr>
                <a:t>Splitter</a:t>
              </a:r>
              <a:endParaRPr lang="en-US" altLang="zh-CN" sz="700" kern="0" dirty="0">
                <a:solidFill>
                  <a:schemeClr val="bg1"/>
                </a:solidFill>
                <a:latin typeface="微软雅黑" pitchFamily="34" charset="-122"/>
                <a:ea typeface="微软雅黑" pitchFamily="34" charset="-122"/>
                <a:cs typeface="Arial" pitchFamily="34" charset="0"/>
              </a:endParaRPr>
            </a:p>
          </p:txBody>
        </p:sp>
        <p:cxnSp>
          <p:nvCxnSpPr>
            <p:cNvPr id="333" name="肘形连接符 332"/>
            <p:cNvCxnSpPr>
              <a:endCxn id="306" idx="1"/>
            </p:cNvCxnSpPr>
            <p:nvPr/>
          </p:nvCxnSpPr>
          <p:spPr>
            <a:xfrm>
              <a:off x="3640728" y="5039671"/>
              <a:ext cx="441789" cy="102896"/>
            </a:xfrm>
            <a:prstGeom prst="bentConnector3">
              <a:avLst>
                <a:gd name="adj1" fmla="val 50000"/>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4" name="形状 333"/>
            <p:cNvCxnSpPr>
              <a:stCxn id="306" idx="3"/>
              <a:endCxn id="289" idx="0"/>
            </p:cNvCxnSpPr>
            <p:nvPr/>
          </p:nvCxnSpPr>
          <p:spPr>
            <a:xfrm>
              <a:off x="4762387" y="5142567"/>
              <a:ext cx="341543" cy="564882"/>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35" name="文本框 42"/>
            <p:cNvSpPr txBox="1"/>
            <p:nvPr/>
          </p:nvSpPr>
          <p:spPr bwMode="auto">
            <a:xfrm>
              <a:off x="967863" y="6209761"/>
              <a:ext cx="352937" cy="343380"/>
            </a:xfrm>
            <a:prstGeom prst="rect">
              <a:avLst/>
            </a:prstGeom>
            <a:noFill/>
          </p:spPr>
          <p:txBody>
            <a:bodyPr wrap="square" lIns="76782" tIns="38391" rIns="76782" bIns="38391">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defTabSz="1024233">
                <a:defRPr/>
              </a:pPr>
              <a:r>
                <a:rPr lang="en-US" altLang="zh-CN" sz="700" kern="0" dirty="0" smtClean="0">
                  <a:solidFill>
                    <a:schemeClr val="bg1"/>
                  </a:solidFill>
                  <a:latin typeface="微软雅黑" pitchFamily="34" charset="-122"/>
                  <a:ea typeface="微软雅黑" pitchFamily="34" charset="-122"/>
                </a:rPr>
                <a:t>PLC</a:t>
              </a:r>
              <a:r>
                <a:rPr lang="zh-CN" altLang="en-US" sz="700" kern="0" dirty="0" smtClean="0">
                  <a:solidFill>
                    <a:schemeClr val="bg1"/>
                  </a:solidFill>
                  <a:latin typeface="微软雅黑" pitchFamily="34" charset="-122"/>
                  <a:ea typeface="微软雅黑" pitchFamily="34" charset="-122"/>
                </a:rPr>
                <a:t>灯控</a:t>
              </a:r>
              <a:endParaRPr lang="zh-CN" altLang="en-US" sz="700" kern="0" dirty="0">
                <a:solidFill>
                  <a:schemeClr val="bg1"/>
                </a:solidFill>
                <a:latin typeface="微软雅黑" pitchFamily="34" charset="-122"/>
                <a:ea typeface="微软雅黑" pitchFamily="34" charset="-122"/>
              </a:endParaRPr>
            </a:p>
          </p:txBody>
        </p:sp>
        <p:sp>
          <p:nvSpPr>
            <p:cNvPr id="336" name="文本框 280"/>
            <p:cNvSpPr txBox="1"/>
            <p:nvPr/>
          </p:nvSpPr>
          <p:spPr>
            <a:xfrm>
              <a:off x="3064062" y="7594018"/>
              <a:ext cx="638830" cy="217126"/>
            </a:xfrm>
            <a:prstGeom prst="rect">
              <a:avLst/>
            </a:prstGeom>
            <a:noFill/>
          </p:spPr>
          <p:txBody>
            <a:bodyPr wrap="square" lIns="76782" tIns="38391" rIns="76782" bIns="38391" rtlCol="0">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en-US" altLang="zh-CN" sz="700" b="1" dirty="0" smtClean="0">
                  <a:solidFill>
                    <a:schemeClr val="bg1"/>
                  </a:solidFill>
                  <a:latin typeface="微软雅黑" pitchFamily="34" charset="-122"/>
                  <a:ea typeface="微软雅黑" pitchFamily="34" charset="-122"/>
                </a:rPr>
                <a:t>XPON</a:t>
              </a:r>
              <a:r>
                <a:rPr lang="zh-CN" altLang="en-US" sz="700" b="1" dirty="0" smtClean="0">
                  <a:solidFill>
                    <a:schemeClr val="bg1"/>
                  </a:solidFill>
                  <a:latin typeface="微软雅黑" pitchFamily="34" charset="-122"/>
                  <a:ea typeface="微软雅黑" pitchFamily="34" charset="-122"/>
                </a:rPr>
                <a:t>回传</a:t>
              </a:r>
              <a:endParaRPr lang="zh-CN" altLang="en-US" sz="700" b="1" dirty="0">
                <a:solidFill>
                  <a:schemeClr val="bg1"/>
                </a:solidFill>
                <a:latin typeface="微软雅黑" pitchFamily="34" charset="-122"/>
                <a:ea typeface="微软雅黑" pitchFamily="34" charset="-122"/>
              </a:endParaRPr>
            </a:p>
          </p:txBody>
        </p:sp>
        <p:sp>
          <p:nvSpPr>
            <p:cNvPr id="337" name="TextBox 336"/>
            <p:cNvSpPr txBox="1"/>
            <p:nvPr/>
          </p:nvSpPr>
          <p:spPr>
            <a:xfrm>
              <a:off x="3051881" y="4250447"/>
              <a:ext cx="846210" cy="297601"/>
            </a:xfrm>
            <a:prstGeom prst="rect">
              <a:avLst/>
            </a:prstGeom>
            <a:noFill/>
          </p:spPr>
          <p:txBody>
            <a:bodyPr wrap="square" rtlCol="0">
              <a:spAutoFit/>
            </a:bodyPr>
            <a:lstStyle/>
            <a:p>
              <a:pPr algn="ctr"/>
              <a:r>
                <a:rPr lang="zh-CN" altLang="en-US" sz="1050"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回传网络</a:t>
              </a:r>
              <a:endParaRPr lang="zh-CN" altLang="en-US" sz="105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338" name="TextBox 337"/>
            <p:cNvSpPr txBox="1"/>
            <p:nvPr/>
          </p:nvSpPr>
          <p:spPr>
            <a:xfrm>
              <a:off x="5254425" y="4254628"/>
              <a:ext cx="1136253" cy="297601"/>
            </a:xfrm>
            <a:prstGeom prst="rect">
              <a:avLst/>
            </a:prstGeom>
            <a:noFill/>
          </p:spPr>
          <p:txBody>
            <a:bodyPr wrap="square" rtlCol="0">
              <a:spAutoFit/>
            </a:bodyPr>
            <a:lstStyle/>
            <a:p>
              <a:pPr algn="ctr"/>
              <a:r>
                <a:rPr lang="zh-CN" altLang="en-US" sz="1050"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运营管理中心</a:t>
              </a:r>
              <a:endParaRPr lang="zh-CN" altLang="en-US" sz="105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cxnSp>
          <p:nvCxnSpPr>
            <p:cNvPr id="339" name="肘形连接符 338"/>
            <p:cNvCxnSpPr>
              <a:stCxn id="302" idx="2"/>
              <a:endCxn id="295" idx="0"/>
            </p:cNvCxnSpPr>
            <p:nvPr/>
          </p:nvCxnSpPr>
          <p:spPr>
            <a:xfrm rot="16200000" flipH="1">
              <a:off x="4953367" y="6127183"/>
              <a:ext cx="187479" cy="74259"/>
            </a:xfrm>
            <a:prstGeom prst="bentConnector3">
              <a:avLst>
                <a:gd name="adj1" fmla="val 50000"/>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0" name="肘形连接符 339"/>
            <p:cNvCxnSpPr>
              <a:stCxn id="289" idx="3"/>
              <a:endCxn id="296" idx="1"/>
            </p:cNvCxnSpPr>
            <p:nvPr/>
          </p:nvCxnSpPr>
          <p:spPr>
            <a:xfrm flipV="1">
              <a:off x="5241033" y="4886530"/>
              <a:ext cx="754632" cy="963455"/>
            </a:xfrm>
            <a:prstGeom prst="bentConnector3">
              <a:avLst>
                <a:gd name="adj1" fmla="val 50000"/>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1" name="肘形连接符 340"/>
            <p:cNvCxnSpPr>
              <a:stCxn id="289" idx="3"/>
              <a:endCxn id="314" idx="1"/>
            </p:cNvCxnSpPr>
            <p:nvPr/>
          </p:nvCxnSpPr>
          <p:spPr>
            <a:xfrm flipV="1">
              <a:off x="5241033" y="5582582"/>
              <a:ext cx="742977" cy="267403"/>
            </a:xfrm>
            <a:prstGeom prst="bentConnector3">
              <a:avLst>
                <a:gd name="adj1" fmla="val 50000"/>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2" name="肘形连接符 341"/>
            <p:cNvCxnSpPr>
              <a:stCxn id="289" idx="3"/>
              <a:endCxn id="300" idx="1"/>
            </p:cNvCxnSpPr>
            <p:nvPr/>
          </p:nvCxnSpPr>
          <p:spPr>
            <a:xfrm>
              <a:off x="5241033" y="5849985"/>
              <a:ext cx="733494" cy="394096"/>
            </a:xfrm>
            <a:prstGeom prst="bentConnector3">
              <a:avLst>
                <a:gd name="adj1" fmla="val 50000"/>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43" name="Picture 2"/>
            <p:cNvPicPr>
              <a:picLocks noChangeAspect="1" noChangeArrowheads="1"/>
            </p:cNvPicPr>
            <p:nvPr/>
          </p:nvPicPr>
          <p:blipFill>
            <a:blip r:embed="rId61" cstate="print"/>
            <a:srcRect/>
            <a:stretch>
              <a:fillRect/>
            </a:stretch>
          </p:blipFill>
          <p:spPr bwMode="auto">
            <a:xfrm>
              <a:off x="4651522" y="6868604"/>
              <a:ext cx="1037908" cy="492814"/>
            </a:xfrm>
            <a:prstGeom prst="rect">
              <a:avLst/>
            </a:prstGeom>
            <a:noFill/>
            <a:ln w="9525">
              <a:noFill/>
              <a:miter lim="800000"/>
              <a:headEnd/>
              <a:tailEnd/>
            </a:ln>
            <a:effectLst>
              <a:glow rad="63500">
                <a:schemeClr val="accent5">
                  <a:satMod val="175000"/>
                  <a:alpha val="40000"/>
                </a:schemeClr>
              </a:glow>
            </a:effectLst>
          </p:spPr>
        </p:pic>
        <p:pic>
          <p:nvPicPr>
            <p:cNvPr id="344" name="Picture 3"/>
            <p:cNvPicPr>
              <a:picLocks noChangeAspect="1" noChangeArrowheads="1"/>
            </p:cNvPicPr>
            <p:nvPr/>
          </p:nvPicPr>
          <p:blipFill>
            <a:blip r:embed="rId62" cstate="print"/>
            <a:srcRect/>
            <a:stretch>
              <a:fillRect/>
            </a:stretch>
          </p:blipFill>
          <p:spPr bwMode="auto">
            <a:xfrm>
              <a:off x="5823675" y="6850200"/>
              <a:ext cx="1041320" cy="511220"/>
            </a:xfrm>
            <a:prstGeom prst="rect">
              <a:avLst/>
            </a:prstGeom>
            <a:noFill/>
            <a:ln w="9525">
              <a:noFill/>
              <a:miter lim="800000"/>
              <a:headEnd/>
              <a:tailEnd/>
            </a:ln>
            <a:effectLst>
              <a:glow rad="63500">
                <a:schemeClr val="accent5">
                  <a:satMod val="175000"/>
                  <a:alpha val="40000"/>
                </a:schemeClr>
              </a:glow>
            </a:effectLst>
          </p:spPr>
        </p:pic>
        <p:sp>
          <p:nvSpPr>
            <p:cNvPr id="345" name="文本框 328"/>
            <p:cNvSpPr txBox="1"/>
            <p:nvPr/>
          </p:nvSpPr>
          <p:spPr>
            <a:xfrm>
              <a:off x="5789302" y="7413205"/>
              <a:ext cx="1122590" cy="200073"/>
            </a:xfrm>
            <a:prstGeom prst="rect">
              <a:avLst/>
            </a:prstGeom>
            <a:noFill/>
          </p:spPr>
          <p:txBody>
            <a:bodyPr wrap="square" lIns="91458" tIns="45729" rIns="91458" bIns="45729" rtlCol="0">
              <a:spAutoFit/>
            </a:bodyPr>
            <a:lstStyle/>
            <a:p>
              <a:pPr algn="ctr"/>
              <a:r>
                <a:rPr lang="zh-CN" altLang="en-US" sz="700" dirty="0" smtClean="0">
                  <a:solidFill>
                    <a:schemeClr val="bg1"/>
                  </a:solidFill>
                  <a:latin typeface="微软雅黑" pitchFamily="34" charset="-122"/>
                  <a:ea typeface="微软雅黑" pitchFamily="34" charset="-122"/>
                </a:rPr>
                <a:t>智慧灯杆管理应用系统</a:t>
              </a:r>
              <a:endParaRPr lang="zh-CN" altLang="en-US" sz="700" dirty="0">
                <a:solidFill>
                  <a:schemeClr val="bg1"/>
                </a:solidFill>
                <a:latin typeface="微软雅黑" pitchFamily="34" charset="-122"/>
                <a:ea typeface="微软雅黑" pitchFamily="34" charset="-122"/>
              </a:endParaRPr>
            </a:p>
          </p:txBody>
        </p:sp>
        <p:pic>
          <p:nvPicPr>
            <p:cNvPr id="346" name="Picture 4"/>
            <p:cNvPicPr>
              <a:picLocks noChangeAspect="1" noChangeArrowheads="1"/>
            </p:cNvPicPr>
            <p:nvPr/>
          </p:nvPicPr>
          <p:blipFill>
            <a:blip r:embed="rId63" cstate="print"/>
            <a:srcRect/>
            <a:stretch>
              <a:fillRect/>
            </a:stretch>
          </p:blipFill>
          <p:spPr bwMode="auto">
            <a:xfrm>
              <a:off x="4642227" y="7630135"/>
              <a:ext cx="1047202" cy="498013"/>
            </a:xfrm>
            <a:prstGeom prst="rect">
              <a:avLst/>
            </a:prstGeom>
            <a:noFill/>
            <a:ln w="9525">
              <a:noFill/>
              <a:miter lim="800000"/>
              <a:headEnd/>
              <a:tailEnd/>
            </a:ln>
            <a:effectLst>
              <a:glow rad="63500">
                <a:schemeClr val="accent5">
                  <a:satMod val="175000"/>
                  <a:alpha val="40000"/>
                </a:schemeClr>
              </a:glow>
            </a:effectLst>
          </p:spPr>
        </p:pic>
        <p:sp>
          <p:nvSpPr>
            <p:cNvPr id="347" name="文本框 328"/>
            <p:cNvSpPr txBox="1"/>
            <p:nvPr/>
          </p:nvSpPr>
          <p:spPr>
            <a:xfrm>
              <a:off x="4598066" y="8146561"/>
              <a:ext cx="1122590" cy="234494"/>
            </a:xfrm>
            <a:prstGeom prst="rect">
              <a:avLst/>
            </a:prstGeom>
            <a:noFill/>
          </p:spPr>
          <p:txBody>
            <a:bodyPr wrap="square" lIns="91458" tIns="45729" rIns="91458" bIns="45729" rtlCol="0">
              <a:spAutoFit/>
            </a:bodyPr>
            <a:lstStyle/>
            <a:p>
              <a:pPr algn="ctr"/>
              <a:r>
                <a:rPr lang="zh-CN" altLang="en-US" sz="700" dirty="0" smtClean="0">
                  <a:solidFill>
                    <a:schemeClr val="bg1"/>
                  </a:solidFill>
                  <a:latin typeface="微软雅黑" pitchFamily="34" charset="-122"/>
                  <a:ea typeface="微软雅黑" pitchFamily="34" charset="-122"/>
                </a:rPr>
                <a:t>公安治安管理应用系统</a:t>
              </a:r>
              <a:endParaRPr lang="zh-CN" altLang="en-US" sz="700" dirty="0">
                <a:solidFill>
                  <a:schemeClr val="bg1"/>
                </a:solidFill>
                <a:latin typeface="微软雅黑" pitchFamily="34" charset="-122"/>
                <a:ea typeface="微软雅黑" pitchFamily="34" charset="-122"/>
              </a:endParaRPr>
            </a:p>
          </p:txBody>
        </p:sp>
        <p:sp>
          <p:nvSpPr>
            <p:cNvPr id="348" name="文本框 328"/>
            <p:cNvSpPr txBox="1"/>
            <p:nvPr/>
          </p:nvSpPr>
          <p:spPr>
            <a:xfrm>
              <a:off x="5785810" y="8143614"/>
              <a:ext cx="1122590" cy="234494"/>
            </a:xfrm>
            <a:prstGeom prst="rect">
              <a:avLst/>
            </a:prstGeom>
            <a:noFill/>
          </p:spPr>
          <p:txBody>
            <a:bodyPr wrap="square" lIns="91458" tIns="45729" rIns="91458" bIns="45729" rtlCol="0">
              <a:spAutoFit/>
            </a:bodyPr>
            <a:lstStyle/>
            <a:p>
              <a:pPr algn="ctr"/>
              <a:r>
                <a:rPr lang="zh-CN" altLang="en-US" sz="700" dirty="0" smtClean="0">
                  <a:solidFill>
                    <a:schemeClr val="bg1"/>
                  </a:solidFill>
                  <a:latin typeface="微软雅黑" pitchFamily="34" charset="-122"/>
                  <a:ea typeface="微软雅黑" pitchFamily="34" charset="-122"/>
                </a:rPr>
                <a:t>城市信息发布应用系统</a:t>
              </a:r>
              <a:endParaRPr lang="zh-CN" altLang="en-US" sz="700" dirty="0">
                <a:solidFill>
                  <a:schemeClr val="bg1"/>
                </a:solidFill>
                <a:latin typeface="微软雅黑" pitchFamily="34" charset="-122"/>
                <a:ea typeface="微软雅黑" pitchFamily="34" charset="-122"/>
              </a:endParaRPr>
            </a:p>
          </p:txBody>
        </p:sp>
        <p:pic>
          <p:nvPicPr>
            <p:cNvPr id="349" name="Picture 5"/>
            <p:cNvPicPr>
              <a:picLocks noChangeAspect="1" noChangeArrowheads="1"/>
            </p:cNvPicPr>
            <p:nvPr/>
          </p:nvPicPr>
          <p:blipFill>
            <a:blip r:embed="rId64" cstate="print"/>
            <a:srcRect/>
            <a:stretch>
              <a:fillRect/>
            </a:stretch>
          </p:blipFill>
          <p:spPr bwMode="auto">
            <a:xfrm>
              <a:off x="5817792" y="7621143"/>
              <a:ext cx="1047203" cy="522472"/>
            </a:xfrm>
            <a:prstGeom prst="rect">
              <a:avLst/>
            </a:prstGeom>
            <a:noFill/>
            <a:ln w="9525">
              <a:noFill/>
              <a:miter lim="800000"/>
              <a:headEnd/>
              <a:tailEnd/>
            </a:ln>
            <a:effectLst>
              <a:glow rad="63500">
                <a:schemeClr val="accent5">
                  <a:satMod val="175000"/>
                  <a:alpha val="40000"/>
                </a:schemeClr>
              </a:glow>
            </a:effectLst>
          </p:spPr>
        </p:pic>
        <p:grpSp>
          <p:nvGrpSpPr>
            <p:cNvPr id="350" name="组合 209"/>
            <p:cNvGrpSpPr/>
            <p:nvPr/>
          </p:nvGrpSpPr>
          <p:grpSpPr>
            <a:xfrm>
              <a:off x="1183808" y="6714553"/>
              <a:ext cx="922178" cy="851887"/>
              <a:chOff x="1394865" y="4506361"/>
              <a:chExt cx="1260000" cy="1116000"/>
            </a:xfrm>
          </p:grpSpPr>
          <p:grpSp>
            <p:nvGrpSpPr>
              <p:cNvPr id="368" name="组合 207"/>
              <p:cNvGrpSpPr/>
              <p:nvPr/>
            </p:nvGrpSpPr>
            <p:grpSpPr>
              <a:xfrm>
                <a:off x="1484044" y="4581922"/>
                <a:ext cx="1112158" cy="970065"/>
                <a:chOff x="1484044" y="4687584"/>
                <a:chExt cx="1112158" cy="970065"/>
              </a:xfrm>
            </p:grpSpPr>
            <p:sp>
              <p:nvSpPr>
                <p:cNvPr id="370" name="1107454724"/>
                <p:cNvSpPr/>
                <p:nvPr/>
              </p:nvSpPr>
              <p:spPr>
                <a:xfrm>
                  <a:off x="1849898" y="4925648"/>
                  <a:ext cx="317871" cy="317145"/>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prstClr val="white"/>
                    </a:solidFill>
                    <a:latin typeface="微软雅黑" pitchFamily="34" charset="-122"/>
                    <a:ea typeface="微软雅黑" pitchFamily="34" charset="-122"/>
                  </a:endParaRPr>
                </a:p>
              </p:txBody>
            </p:sp>
            <p:sp>
              <p:nvSpPr>
                <p:cNvPr id="371" name="1107454724"/>
                <p:cNvSpPr/>
                <p:nvPr/>
              </p:nvSpPr>
              <p:spPr>
                <a:xfrm>
                  <a:off x="2219950" y="5186044"/>
                  <a:ext cx="317871" cy="317145"/>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prstClr val="white"/>
                    </a:solidFill>
                    <a:latin typeface="微软雅黑" pitchFamily="34" charset="-122"/>
                    <a:ea typeface="微软雅黑" pitchFamily="34" charset="-122"/>
                  </a:endParaRPr>
                </a:p>
              </p:txBody>
            </p:sp>
            <p:grpSp>
              <p:nvGrpSpPr>
                <p:cNvPr id="372" name="组合 386"/>
                <p:cNvGrpSpPr>
                  <a:grpSpLocks noChangeAspect="1"/>
                </p:cNvGrpSpPr>
                <p:nvPr/>
              </p:nvGrpSpPr>
              <p:grpSpPr>
                <a:xfrm>
                  <a:off x="1522939" y="4800258"/>
                  <a:ext cx="246093" cy="84449"/>
                  <a:chOff x="10074276" y="2633663"/>
                  <a:chExt cx="1089025" cy="385763"/>
                </a:xfrm>
              </p:grpSpPr>
              <p:sp>
                <p:nvSpPr>
                  <p:cNvPr id="391" name="Freeform 593"/>
                  <p:cNvSpPr>
                    <a:spLocks/>
                  </p:cNvSpPr>
                  <p:nvPr/>
                </p:nvSpPr>
                <p:spPr bwMode="auto">
                  <a:xfrm>
                    <a:off x="10074276" y="2633663"/>
                    <a:ext cx="1077913" cy="200025"/>
                  </a:xfrm>
                  <a:custGeom>
                    <a:avLst/>
                    <a:gdLst/>
                    <a:ahLst/>
                    <a:cxnLst>
                      <a:cxn ang="0">
                        <a:pos x="0" y="123"/>
                      </a:cxn>
                      <a:cxn ang="0">
                        <a:pos x="2" y="120"/>
                      </a:cxn>
                      <a:cxn ang="0">
                        <a:pos x="7" y="110"/>
                      </a:cxn>
                      <a:cxn ang="0">
                        <a:pos x="25" y="92"/>
                      </a:cxn>
                      <a:cxn ang="0">
                        <a:pos x="71" y="54"/>
                      </a:cxn>
                      <a:cxn ang="0">
                        <a:pos x="99" y="38"/>
                      </a:cxn>
                      <a:cxn ang="0">
                        <a:pos x="129" y="26"/>
                      </a:cxn>
                      <a:cxn ang="0">
                        <a:pos x="160" y="18"/>
                      </a:cxn>
                      <a:cxn ang="0">
                        <a:pos x="198" y="10"/>
                      </a:cxn>
                      <a:cxn ang="0">
                        <a:pos x="244" y="5"/>
                      </a:cxn>
                      <a:cxn ang="0">
                        <a:pos x="299" y="2"/>
                      </a:cxn>
                      <a:cxn ang="0">
                        <a:pos x="380" y="0"/>
                      </a:cxn>
                      <a:cxn ang="0">
                        <a:pos x="433" y="3"/>
                      </a:cxn>
                      <a:cxn ang="0">
                        <a:pos x="493" y="10"/>
                      </a:cxn>
                      <a:cxn ang="0">
                        <a:pos x="554" y="23"/>
                      </a:cxn>
                      <a:cxn ang="0">
                        <a:pos x="613" y="41"/>
                      </a:cxn>
                      <a:cxn ang="0">
                        <a:pos x="679" y="69"/>
                      </a:cxn>
                      <a:cxn ang="0">
                        <a:pos x="679" y="74"/>
                      </a:cxn>
                      <a:cxn ang="0">
                        <a:pos x="674" y="72"/>
                      </a:cxn>
                      <a:cxn ang="0">
                        <a:pos x="674" y="72"/>
                      </a:cxn>
                      <a:cxn ang="0">
                        <a:pos x="671" y="74"/>
                      </a:cxn>
                      <a:cxn ang="0">
                        <a:pos x="658" y="67"/>
                      </a:cxn>
                      <a:cxn ang="0">
                        <a:pos x="589" y="41"/>
                      </a:cxn>
                      <a:cxn ang="0">
                        <a:pos x="533" y="28"/>
                      </a:cxn>
                      <a:cxn ang="0">
                        <a:pos x="480" y="18"/>
                      </a:cxn>
                      <a:cxn ang="0">
                        <a:pos x="433" y="11"/>
                      </a:cxn>
                      <a:cxn ang="0">
                        <a:pos x="380" y="8"/>
                      </a:cxn>
                      <a:cxn ang="0">
                        <a:pos x="299" y="10"/>
                      </a:cxn>
                      <a:cxn ang="0">
                        <a:pos x="244" y="13"/>
                      </a:cxn>
                      <a:cxn ang="0">
                        <a:pos x="188" y="21"/>
                      </a:cxn>
                      <a:cxn ang="0">
                        <a:pos x="138" y="33"/>
                      </a:cxn>
                      <a:cxn ang="0">
                        <a:pos x="102" y="46"/>
                      </a:cxn>
                      <a:cxn ang="0">
                        <a:pos x="60" y="72"/>
                      </a:cxn>
                      <a:cxn ang="0">
                        <a:pos x="25" y="103"/>
                      </a:cxn>
                      <a:cxn ang="0">
                        <a:pos x="14" y="117"/>
                      </a:cxn>
                      <a:cxn ang="0">
                        <a:pos x="5" y="123"/>
                      </a:cxn>
                    </a:cxnLst>
                    <a:rect l="0" t="0" r="r" b="b"/>
                    <a:pathLst>
                      <a:path w="679" h="126">
                        <a:moveTo>
                          <a:pt x="2" y="126"/>
                        </a:moveTo>
                        <a:lnTo>
                          <a:pt x="0" y="123"/>
                        </a:lnTo>
                        <a:lnTo>
                          <a:pt x="0" y="123"/>
                        </a:lnTo>
                        <a:lnTo>
                          <a:pt x="2" y="120"/>
                        </a:lnTo>
                        <a:lnTo>
                          <a:pt x="5" y="113"/>
                        </a:lnTo>
                        <a:lnTo>
                          <a:pt x="7" y="110"/>
                        </a:lnTo>
                        <a:lnTo>
                          <a:pt x="7" y="110"/>
                        </a:lnTo>
                        <a:lnTo>
                          <a:pt x="25" y="92"/>
                        </a:lnTo>
                        <a:lnTo>
                          <a:pt x="46" y="72"/>
                        </a:lnTo>
                        <a:lnTo>
                          <a:pt x="71" y="54"/>
                        </a:lnTo>
                        <a:lnTo>
                          <a:pt x="86" y="44"/>
                        </a:lnTo>
                        <a:lnTo>
                          <a:pt x="99" y="38"/>
                        </a:lnTo>
                        <a:lnTo>
                          <a:pt x="115" y="31"/>
                        </a:lnTo>
                        <a:lnTo>
                          <a:pt x="129" y="26"/>
                        </a:lnTo>
                        <a:lnTo>
                          <a:pt x="143" y="21"/>
                        </a:lnTo>
                        <a:lnTo>
                          <a:pt x="160" y="18"/>
                        </a:lnTo>
                        <a:lnTo>
                          <a:pt x="178" y="15"/>
                        </a:lnTo>
                        <a:lnTo>
                          <a:pt x="198" y="10"/>
                        </a:lnTo>
                        <a:lnTo>
                          <a:pt x="219" y="8"/>
                        </a:lnTo>
                        <a:lnTo>
                          <a:pt x="244" y="5"/>
                        </a:lnTo>
                        <a:lnTo>
                          <a:pt x="270" y="3"/>
                        </a:lnTo>
                        <a:lnTo>
                          <a:pt x="299" y="2"/>
                        </a:lnTo>
                        <a:lnTo>
                          <a:pt x="349" y="0"/>
                        </a:lnTo>
                        <a:lnTo>
                          <a:pt x="380" y="0"/>
                        </a:lnTo>
                        <a:lnTo>
                          <a:pt x="408" y="2"/>
                        </a:lnTo>
                        <a:lnTo>
                          <a:pt x="433" y="3"/>
                        </a:lnTo>
                        <a:lnTo>
                          <a:pt x="469" y="6"/>
                        </a:lnTo>
                        <a:lnTo>
                          <a:pt x="493" y="10"/>
                        </a:lnTo>
                        <a:lnTo>
                          <a:pt x="525" y="16"/>
                        </a:lnTo>
                        <a:lnTo>
                          <a:pt x="554" y="23"/>
                        </a:lnTo>
                        <a:lnTo>
                          <a:pt x="582" y="31"/>
                        </a:lnTo>
                        <a:lnTo>
                          <a:pt x="613" y="41"/>
                        </a:lnTo>
                        <a:lnTo>
                          <a:pt x="651" y="54"/>
                        </a:lnTo>
                        <a:lnTo>
                          <a:pt x="679" y="69"/>
                        </a:lnTo>
                        <a:lnTo>
                          <a:pt x="679" y="72"/>
                        </a:lnTo>
                        <a:lnTo>
                          <a:pt x="679" y="74"/>
                        </a:lnTo>
                        <a:lnTo>
                          <a:pt x="677" y="75"/>
                        </a:lnTo>
                        <a:lnTo>
                          <a:pt x="674" y="72"/>
                        </a:lnTo>
                        <a:lnTo>
                          <a:pt x="672" y="74"/>
                        </a:lnTo>
                        <a:lnTo>
                          <a:pt x="674" y="72"/>
                        </a:lnTo>
                        <a:lnTo>
                          <a:pt x="672" y="72"/>
                        </a:lnTo>
                        <a:lnTo>
                          <a:pt x="671" y="74"/>
                        </a:lnTo>
                        <a:lnTo>
                          <a:pt x="668" y="71"/>
                        </a:lnTo>
                        <a:lnTo>
                          <a:pt x="658" y="67"/>
                        </a:lnTo>
                        <a:lnTo>
                          <a:pt x="625" y="54"/>
                        </a:lnTo>
                        <a:lnTo>
                          <a:pt x="589" y="41"/>
                        </a:lnTo>
                        <a:lnTo>
                          <a:pt x="562" y="34"/>
                        </a:lnTo>
                        <a:lnTo>
                          <a:pt x="533" y="28"/>
                        </a:lnTo>
                        <a:lnTo>
                          <a:pt x="513" y="23"/>
                        </a:lnTo>
                        <a:lnTo>
                          <a:pt x="480" y="18"/>
                        </a:lnTo>
                        <a:lnTo>
                          <a:pt x="457" y="15"/>
                        </a:lnTo>
                        <a:lnTo>
                          <a:pt x="433" y="11"/>
                        </a:lnTo>
                        <a:lnTo>
                          <a:pt x="406" y="10"/>
                        </a:lnTo>
                        <a:lnTo>
                          <a:pt x="380" y="8"/>
                        </a:lnTo>
                        <a:lnTo>
                          <a:pt x="349" y="8"/>
                        </a:lnTo>
                        <a:lnTo>
                          <a:pt x="299" y="10"/>
                        </a:lnTo>
                        <a:lnTo>
                          <a:pt x="272" y="11"/>
                        </a:lnTo>
                        <a:lnTo>
                          <a:pt x="244" y="13"/>
                        </a:lnTo>
                        <a:lnTo>
                          <a:pt x="209" y="18"/>
                        </a:lnTo>
                        <a:lnTo>
                          <a:pt x="188" y="21"/>
                        </a:lnTo>
                        <a:lnTo>
                          <a:pt x="161" y="26"/>
                        </a:lnTo>
                        <a:lnTo>
                          <a:pt x="138" y="33"/>
                        </a:lnTo>
                        <a:lnTo>
                          <a:pt x="119" y="39"/>
                        </a:lnTo>
                        <a:lnTo>
                          <a:pt x="102" y="46"/>
                        </a:lnTo>
                        <a:lnTo>
                          <a:pt x="86" y="54"/>
                        </a:lnTo>
                        <a:lnTo>
                          <a:pt x="60" y="72"/>
                        </a:lnTo>
                        <a:lnTo>
                          <a:pt x="30" y="98"/>
                        </a:lnTo>
                        <a:lnTo>
                          <a:pt x="25" y="103"/>
                        </a:lnTo>
                        <a:lnTo>
                          <a:pt x="28" y="103"/>
                        </a:lnTo>
                        <a:lnTo>
                          <a:pt x="14" y="117"/>
                        </a:lnTo>
                        <a:lnTo>
                          <a:pt x="10" y="123"/>
                        </a:lnTo>
                        <a:lnTo>
                          <a:pt x="5" y="123"/>
                        </a:lnTo>
                        <a:lnTo>
                          <a:pt x="2" y="126"/>
                        </a:lnTo>
                        <a:close/>
                      </a:path>
                    </a:pathLst>
                  </a:custGeom>
                  <a:solidFill>
                    <a:schemeClr val="bg1"/>
                  </a:solidFill>
                  <a:ln w="9525">
                    <a:noFill/>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sz="800">
                      <a:solidFill>
                        <a:prstClr val="black"/>
                      </a:solidFill>
                      <a:latin typeface="微软雅黑" pitchFamily="34" charset="-122"/>
                      <a:ea typeface="微软雅黑" pitchFamily="34" charset="-122"/>
                    </a:endParaRPr>
                  </a:p>
                </p:txBody>
              </p:sp>
              <p:sp>
                <p:nvSpPr>
                  <p:cNvPr id="392" name="Freeform 594"/>
                  <p:cNvSpPr>
                    <a:spLocks noEditPoints="1"/>
                  </p:cNvSpPr>
                  <p:nvPr/>
                </p:nvSpPr>
                <p:spPr bwMode="auto">
                  <a:xfrm>
                    <a:off x="10080626" y="2763838"/>
                    <a:ext cx="1082675" cy="255588"/>
                  </a:xfrm>
                  <a:custGeom>
                    <a:avLst/>
                    <a:gdLst/>
                    <a:ahLst/>
                    <a:cxnLst>
                      <a:cxn ang="0">
                        <a:pos x="353" y="156"/>
                      </a:cxn>
                      <a:cxn ang="0">
                        <a:pos x="159" y="138"/>
                      </a:cxn>
                      <a:cxn ang="0">
                        <a:pos x="156" y="59"/>
                      </a:cxn>
                      <a:cxn ang="0">
                        <a:pos x="23" y="112"/>
                      </a:cxn>
                      <a:cxn ang="0">
                        <a:pos x="21" y="110"/>
                      </a:cxn>
                      <a:cxn ang="0">
                        <a:pos x="19" y="108"/>
                      </a:cxn>
                      <a:cxn ang="0">
                        <a:pos x="18" y="107"/>
                      </a:cxn>
                      <a:cxn ang="0">
                        <a:pos x="0" y="59"/>
                      </a:cxn>
                      <a:cxn ang="0">
                        <a:pos x="6" y="49"/>
                      </a:cxn>
                      <a:cxn ang="0">
                        <a:pos x="57" y="39"/>
                      </a:cxn>
                      <a:cxn ang="0">
                        <a:pos x="143" y="33"/>
                      </a:cxn>
                      <a:cxn ang="0">
                        <a:pos x="218" y="38"/>
                      </a:cxn>
                      <a:cxn ang="0">
                        <a:pos x="340" y="64"/>
                      </a:cxn>
                      <a:cxn ang="0">
                        <a:pos x="494" y="115"/>
                      </a:cxn>
                      <a:cxn ang="0">
                        <a:pos x="494" y="112"/>
                      </a:cxn>
                      <a:cxn ang="0">
                        <a:pos x="499" y="108"/>
                      </a:cxn>
                      <a:cxn ang="0">
                        <a:pos x="534" y="66"/>
                      </a:cxn>
                      <a:cxn ang="0">
                        <a:pos x="576" y="31"/>
                      </a:cxn>
                      <a:cxn ang="0">
                        <a:pos x="654" y="3"/>
                      </a:cxn>
                      <a:cxn ang="0">
                        <a:pos x="672" y="5"/>
                      </a:cxn>
                      <a:cxn ang="0">
                        <a:pos x="680" y="8"/>
                      </a:cxn>
                      <a:cxn ang="0">
                        <a:pos x="682" y="12"/>
                      </a:cxn>
                      <a:cxn ang="0">
                        <a:pos x="654" y="69"/>
                      </a:cxn>
                      <a:cxn ang="0">
                        <a:pos x="604" y="99"/>
                      </a:cxn>
                      <a:cxn ang="0">
                        <a:pos x="481" y="156"/>
                      </a:cxn>
                      <a:cxn ang="0">
                        <a:pos x="363" y="156"/>
                      </a:cxn>
                      <a:cxn ang="0">
                        <a:pos x="410" y="148"/>
                      </a:cxn>
                      <a:cxn ang="0">
                        <a:pos x="524" y="131"/>
                      </a:cxn>
                      <a:cxn ang="0">
                        <a:pos x="655" y="51"/>
                      </a:cxn>
                      <a:cxn ang="0">
                        <a:pos x="673" y="12"/>
                      </a:cxn>
                      <a:cxn ang="0">
                        <a:pos x="670" y="10"/>
                      </a:cxn>
                      <a:cxn ang="0">
                        <a:pos x="621" y="20"/>
                      </a:cxn>
                      <a:cxn ang="0">
                        <a:pos x="576" y="41"/>
                      </a:cxn>
                      <a:cxn ang="0">
                        <a:pos x="532" y="81"/>
                      </a:cxn>
                      <a:cxn ang="0">
                        <a:pos x="496" y="115"/>
                      </a:cxn>
                      <a:cxn ang="0">
                        <a:pos x="494" y="115"/>
                      </a:cxn>
                      <a:cxn ang="0">
                        <a:pos x="493" y="120"/>
                      </a:cxn>
                      <a:cxn ang="0">
                        <a:pos x="473" y="117"/>
                      </a:cxn>
                      <a:cxn ang="0">
                        <a:pos x="276" y="58"/>
                      </a:cxn>
                      <a:cxn ang="0">
                        <a:pos x="197" y="44"/>
                      </a:cxn>
                      <a:cxn ang="0">
                        <a:pos x="116" y="41"/>
                      </a:cxn>
                      <a:cxn ang="0">
                        <a:pos x="16" y="56"/>
                      </a:cxn>
                      <a:cxn ang="0">
                        <a:pos x="5" y="56"/>
                      </a:cxn>
                      <a:cxn ang="0">
                        <a:pos x="8" y="59"/>
                      </a:cxn>
                      <a:cxn ang="0">
                        <a:pos x="24" y="102"/>
                      </a:cxn>
                      <a:cxn ang="0">
                        <a:pos x="26" y="104"/>
                      </a:cxn>
                      <a:cxn ang="0">
                        <a:pos x="148" y="59"/>
                      </a:cxn>
                      <a:cxn ang="0">
                        <a:pos x="264" y="61"/>
                      </a:cxn>
                      <a:cxn ang="0">
                        <a:pos x="340" y="87"/>
                      </a:cxn>
                      <a:cxn ang="0">
                        <a:pos x="356" y="102"/>
                      </a:cxn>
                      <a:cxn ang="0">
                        <a:pos x="363" y="148"/>
                      </a:cxn>
                      <a:cxn ang="0">
                        <a:pos x="346" y="131"/>
                      </a:cxn>
                      <a:cxn ang="0">
                        <a:pos x="325" y="85"/>
                      </a:cxn>
                      <a:cxn ang="0">
                        <a:pos x="215" y="69"/>
                      </a:cxn>
                      <a:cxn ang="0">
                        <a:pos x="167" y="127"/>
                      </a:cxn>
                      <a:cxn ang="0">
                        <a:pos x="345" y="97"/>
                      </a:cxn>
                      <a:cxn ang="0">
                        <a:pos x="325" y="120"/>
                      </a:cxn>
                    </a:cxnLst>
                    <a:rect l="0" t="0" r="r" b="b"/>
                    <a:pathLst>
                      <a:path w="682" h="161">
                        <a:moveTo>
                          <a:pt x="363" y="161"/>
                        </a:moveTo>
                        <a:lnTo>
                          <a:pt x="358" y="156"/>
                        </a:lnTo>
                        <a:lnTo>
                          <a:pt x="353" y="156"/>
                        </a:lnTo>
                        <a:lnTo>
                          <a:pt x="353" y="151"/>
                        </a:lnTo>
                        <a:lnTo>
                          <a:pt x="166" y="135"/>
                        </a:lnTo>
                        <a:lnTo>
                          <a:pt x="159" y="138"/>
                        </a:lnTo>
                        <a:lnTo>
                          <a:pt x="159" y="62"/>
                        </a:lnTo>
                        <a:lnTo>
                          <a:pt x="184" y="61"/>
                        </a:lnTo>
                        <a:lnTo>
                          <a:pt x="156" y="59"/>
                        </a:lnTo>
                        <a:lnTo>
                          <a:pt x="156" y="59"/>
                        </a:lnTo>
                        <a:lnTo>
                          <a:pt x="156" y="140"/>
                        </a:lnTo>
                        <a:lnTo>
                          <a:pt x="23" y="112"/>
                        </a:lnTo>
                        <a:lnTo>
                          <a:pt x="21" y="110"/>
                        </a:lnTo>
                        <a:lnTo>
                          <a:pt x="23" y="107"/>
                        </a:lnTo>
                        <a:lnTo>
                          <a:pt x="21" y="110"/>
                        </a:lnTo>
                        <a:lnTo>
                          <a:pt x="19" y="108"/>
                        </a:lnTo>
                        <a:lnTo>
                          <a:pt x="23" y="105"/>
                        </a:lnTo>
                        <a:lnTo>
                          <a:pt x="19" y="108"/>
                        </a:lnTo>
                        <a:lnTo>
                          <a:pt x="19" y="108"/>
                        </a:lnTo>
                        <a:lnTo>
                          <a:pt x="21" y="105"/>
                        </a:lnTo>
                        <a:lnTo>
                          <a:pt x="18" y="107"/>
                        </a:lnTo>
                        <a:lnTo>
                          <a:pt x="16" y="104"/>
                        </a:lnTo>
                        <a:lnTo>
                          <a:pt x="0" y="61"/>
                        </a:lnTo>
                        <a:lnTo>
                          <a:pt x="0" y="59"/>
                        </a:lnTo>
                        <a:lnTo>
                          <a:pt x="0" y="56"/>
                        </a:lnTo>
                        <a:lnTo>
                          <a:pt x="1" y="53"/>
                        </a:lnTo>
                        <a:lnTo>
                          <a:pt x="6" y="49"/>
                        </a:lnTo>
                        <a:lnTo>
                          <a:pt x="5" y="49"/>
                        </a:lnTo>
                        <a:lnTo>
                          <a:pt x="29" y="43"/>
                        </a:lnTo>
                        <a:lnTo>
                          <a:pt x="57" y="39"/>
                        </a:lnTo>
                        <a:lnTo>
                          <a:pt x="85" y="35"/>
                        </a:lnTo>
                        <a:lnTo>
                          <a:pt x="116" y="33"/>
                        </a:lnTo>
                        <a:lnTo>
                          <a:pt x="143" y="33"/>
                        </a:lnTo>
                        <a:lnTo>
                          <a:pt x="169" y="33"/>
                        </a:lnTo>
                        <a:lnTo>
                          <a:pt x="199" y="35"/>
                        </a:lnTo>
                        <a:lnTo>
                          <a:pt x="218" y="38"/>
                        </a:lnTo>
                        <a:lnTo>
                          <a:pt x="240" y="41"/>
                        </a:lnTo>
                        <a:lnTo>
                          <a:pt x="277" y="49"/>
                        </a:lnTo>
                        <a:lnTo>
                          <a:pt x="340" y="64"/>
                        </a:lnTo>
                        <a:lnTo>
                          <a:pt x="429" y="90"/>
                        </a:lnTo>
                        <a:lnTo>
                          <a:pt x="493" y="112"/>
                        </a:lnTo>
                        <a:lnTo>
                          <a:pt x="494" y="115"/>
                        </a:lnTo>
                        <a:lnTo>
                          <a:pt x="494" y="112"/>
                        </a:lnTo>
                        <a:lnTo>
                          <a:pt x="494" y="115"/>
                        </a:lnTo>
                        <a:lnTo>
                          <a:pt x="494" y="112"/>
                        </a:lnTo>
                        <a:lnTo>
                          <a:pt x="496" y="115"/>
                        </a:lnTo>
                        <a:lnTo>
                          <a:pt x="494" y="110"/>
                        </a:lnTo>
                        <a:lnTo>
                          <a:pt x="499" y="108"/>
                        </a:lnTo>
                        <a:lnTo>
                          <a:pt x="503" y="104"/>
                        </a:lnTo>
                        <a:lnTo>
                          <a:pt x="517" y="85"/>
                        </a:lnTo>
                        <a:lnTo>
                          <a:pt x="534" y="66"/>
                        </a:lnTo>
                        <a:lnTo>
                          <a:pt x="550" y="51"/>
                        </a:lnTo>
                        <a:lnTo>
                          <a:pt x="563" y="39"/>
                        </a:lnTo>
                        <a:lnTo>
                          <a:pt x="576" y="31"/>
                        </a:lnTo>
                        <a:lnTo>
                          <a:pt x="588" y="25"/>
                        </a:lnTo>
                        <a:lnTo>
                          <a:pt x="616" y="13"/>
                        </a:lnTo>
                        <a:lnTo>
                          <a:pt x="654" y="3"/>
                        </a:lnTo>
                        <a:lnTo>
                          <a:pt x="668" y="0"/>
                        </a:lnTo>
                        <a:lnTo>
                          <a:pt x="673" y="2"/>
                        </a:lnTo>
                        <a:lnTo>
                          <a:pt x="672" y="5"/>
                        </a:lnTo>
                        <a:lnTo>
                          <a:pt x="673" y="2"/>
                        </a:lnTo>
                        <a:lnTo>
                          <a:pt x="678" y="3"/>
                        </a:lnTo>
                        <a:lnTo>
                          <a:pt x="680" y="8"/>
                        </a:lnTo>
                        <a:lnTo>
                          <a:pt x="677" y="10"/>
                        </a:lnTo>
                        <a:lnTo>
                          <a:pt x="682" y="8"/>
                        </a:lnTo>
                        <a:lnTo>
                          <a:pt x="682" y="12"/>
                        </a:lnTo>
                        <a:lnTo>
                          <a:pt x="682" y="15"/>
                        </a:lnTo>
                        <a:lnTo>
                          <a:pt x="680" y="20"/>
                        </a:lnTo>
                        <a:lnTo>
                          <a:pt x="654" y="69"/>
                        </a:lnTo>
                        <a:lnTo>
                          <a:pt x="650" y="72"/>
                        </a:lnTo>
                        <a:lnTo>
                          <a:pt x="636" y="81"/>
                        </a:lnTo>
                        <a:lnTo>
                          <a:pt x="604" y="99"/>
                        </a:lnTo>
                        <a:lnTo>
                          <a:pt x="499" y="153"/>
                        </a:lnTo>
                        <a:lnTo>
                          <a:pt x="494" y="154"/>
                        </a:lnTo>
                        <a:lnTo>
                          <a:pt x="481" y="156"/>
                        </a:lnTo>
                        <a:lnTo>
                          <a:pt x="448" y="156"/>
                        </a:lnTo>
                        <a:lnTo>
                          <a:pt x="410" y="156"/>
                        </a:lnTo>
                        <a:lnTo>
                          <a:pt x="363" y="156"/>
                        </a:lnTo>
                        <a:lnTo>
                          <a:pt x="363" y="161"/>
                        </a:lnTo>
                        <a:close/>
                        <a:moveTo>
                          <a:pt x="363" y="148"/>
                        </a:moveTo>
                        <a:lnTo>
                          <a:pt x="410" y="148"/>
                        </a:lnTo>
                        <a:lnTo>
                          <a:pt x="498" y="145"/>
                        </a:lnTo>
                        <a:lnTo>
                          <a:pt x="503" y="143"/>
                        </a:lnTo>
                        <a:lnTo>
                          <a:pt x="524" y="131"/>
                        </a:lnTo>
                        <a:lnTo>
                          <a:pt x="586" y="99"/>
                        </a:lnTo>
                        <a:lnTo>
                          <a:pt x="647" y="62"/>
                        </a:lnTo>
                        <a:lnTo>
                          <a:pt x="655" y="51"/>
                        </a:lnTo>
                        <a:lnTo>
                          <a:pt x="673" y="16"/>
                        </a:lnTo>
                        <a:lnTo>
                          <a:pt x="673" y="15"/>
                        </a:lnTo>
                        <a:lnTo>
                          <a:pt x="673" y="12"/>
                        </a:lnTo>
                        <a:lnTo>
                          <a:pt x="673" y="12"/>
                        </a:lnTo>
                        <a:lnTo>
                          <a:pt x="672" y="10"/>
                        </a:lnTo>
                        <a:lnTo>
                          <a:pt x="670" y="10"/>
                        </a:lnTo>
                        <a:lnTo>
                          <a:pt x="668" y="10"/>
                        </a:lnTo>
                        <a:lnTo>
                          <a:pt x="647" y="13"/>
                        </a:lnTo>
                        <a:lnTo>
                          <a:pt x="621" y="20"/>
                        </a:lnTo>
                        <a:lnTo>
                          <a:pt x="601" y="28"/>
                        </a:lnTo>
                        <a:lnTo>
                          <a:pt x="588" y="35"/>
                        </a:lnTo>
                        <a:lnTo>
                          <a:pt x="576" y="41"/>
                        </a:lnTo>
                        <a:lnTo>
                          <a:pt x="562" y="53"/>
                        </a:lnTo>
                        <a:lnTo>
                          <a:pt x="549" y="62"/>
                        </a:lnTo>
                        <a:lnTo>
                          <a:pt x="532" y="81"/>
                        </a:lnTo>
                        <a:lnTo>
                          <a:pt x="501" y="117"/>
                        </a:lnTo>
                        <a:lnTo>
                          <a:pt x="496" y="120"/>
                        </a:lnTo>
                        <a:lnTo>
                          <a:pt x="496" y="115"/>
                        </a:lnTo>
                        <a:lnTo>
                          <a:pt x="496" y="120"/>
                        </a:lnTo>
                        <a:lnTo>
                          <a:pt x="494" y="120"/>
                        </a:lnTo>
                        <a:lnTo>
                          <a:pt x="494" y="115"/>
                        </a:lnTo>
                        <a:lnTo>
                          <a:pt x="494" y="120"/>
                        </a:lnTo>
                        <a:lnTo>
                          <a:pt x="493" y="115"/>
                        </a:lnTo>
                        <a:lnTo>
                          <a:pt x="493" y="120"/>
                        </a:lnTo>
                        <a:lnTo>
                          <a:pt x="493" y="120"/>
                        </a:lnTo>
                        <a:lnTo>
                          <a:pt x="483" y="118"/>
                        </a:lnTo>
                        <a:lnTo>
                          <a:pt x="473" y="117"/>
                        </a:lnTo>
                        <a:lnTo>
                          <a:pt x="406" y="94"/>
                        </a:lnTo>
                        <a:lnTo>
                          <a:pt x="338" y="72"/>
                        </a:lnTo>
                        <a:lnTo>
                          <a:pt x="276" y="58"/>
                        </a:lnTo>
                        <a:lnTo>
                          <a:pt x="238" y="49"/>
                        </a:lnTo>
                        <a:lnTo>
                          <a:pt x="217" y="46"/>
                        </a:lnTo>
                        <a:lnTo>
                          <a:pt x="197" y="44"/>
                        </a:lnTo>
                        <a:lnTo>
                          <a:pt x="169" y="41"/>
                        </a:lnTo>
                        <a:lnTo>
                          <a:pt x="143" y="41"/>
                        </a:lnTo>
                        <a:lnTo>
                          <a:pt x="116" y="41"/>
                        </a:lnTo>
                        <a:lnTo>
                          <a:pt x="85" y="44"/>
                        </a:lnTo>
                        <a:lnTo>
                          <a:pt x="52" y="48"/>
                        </a:lnTo>
                        <a:lnTo>
                          <a:pt x="16" y="56"/>
                        </a:lnTo>
                        <a:lnTo>
                          <a:pt x="10" y="58"/>
                        </a:lnTo>
                        <a:lnTo>
                          <a:pt x="8" y="59"/>
                        </a:lnTo>
                        <a:lnTo>
                          <a:pt x="5" y="56"/>
                        </a:lnTo>
                        <a:lnTo>
                          <a:pt x="8" y="59"/>
                        </a:lnTo>
                        <a:lnTo>
                          <a:pt x="5" y="59"/>
                        </a:lnTo>
                        <a:lnTo>
                          <a:pt x="8" y="59"/>
                        </a:lnTo>
                        <a:lnTo>
                          <a:pt x="24" y="100"/>
                        </a:lnTo>
                        <a:lnTo>
                          <a:pt x="21" y="104"/>
                        </a:lnTo>
                        <a:lnTo>
                          <a:pt x="24" y="102"/>
                        </a:lnTo>
                        <a:lnTo>
                          <a:pt x="26" y="102"/>
                        </a:lnTo>
                        <a:lnTo>
                          <a:pt x="24" y="107"/>
                        </a:lnTo>
                        <a:lnTo>
                          <a:pt x="26" y="104"/>
                        </a:lnTo>
                        <a:lnTo>
                          <a:pt x="31" y="105"/>
                        </a:lnTo>
                        <a:lnTo>
                          <a:pt x="148" y="130"/>
                        </a:lnTo>
                        <a:lnTo>
                          <a:pt x="148" y="59"/>
                        </a:lnTo>
                        <a:lnTo>
                          <a:pt x="148" y="51"/>
                        </a:lnTo>
                        <a:lnTo>
                          <a:pt x="220" y="54"/>
                        </a:lnTo>
                        <a:lnTo>
                          <a:pt x="264" y="61"/>
                        </a:lnTo>
                        <a:lnTo>
                          <a:pt x="284" y="64"/>
                        </a:lnTo>
                        <a:lnTo>
                          <a:pt x="341" y="81"/>
                        </a:lnTo>
                        <a:lnTo>
                          <a:pt x="340" y="87"/>
                        </a:lnTo>
                        <a:lnTo>
                          <a:pt x="351" y="92"/>
                        </a:lnTo>
                        <a:lnTo>
                          <a:pt x="353" y="94"/>
                        </a:lnTo>
                        <a:lnTo>
                          <a:pt x="356" y="102"/>
                        </a:lnTo>
                        <a:lnTo>
                          <a:pt x="361" y="143"/>
                        </a:lnTo>
                        <a:lnTo>
                          <a:pt x="363" y="143"/>
                        </a:lnTo>
                        <a:lnTo>
                          <a:pt x="363" y="148"/>
                        </a:lnTo>
                        <a:close/>
                        <a:moveTo>
                          <a:pt x="167" y="127"/>
                        </a:moveTo>
                        <a:lnTo>
                          <a:pt x="350" y="141"/>
                        </a:lnTo>
                        <a:lnTo>
                          <a:pt x="346" y="131"/>
                        </a:lnTo>
                        <a:lnTo>
                          <a:pt x="317" y="128"/>
                        </a:lnTo>
                        <a:lnTo>
                          <a:pt x="317" y="84"/>
                        </a:lnTo>
                        <a:lnTo>
                          <a:pt x="325" y="85"/>
                        </a:lnTo>
                        <a:lnTo>
                          <a:pt x="271" y="74"/>
                        </a:lnTo>
                        <a:lnTo>
                          <a:pt x="236" y="71"/>
                        </a:lnTo>
                        <a:lnTo>
                          <a:pt x="215" y="69"/>
                        </a:lnTo>
                        <a:lnTo>
                          <a:pt x="205" y="69"/>
                        </a:lnTo>
                        <a:lnTo>
                          <a:pt x="167" y="69"/>
                        </a:lnTo>
                        <a:lnTo>
                          <a:pt x="167" y="127"/>
                        </a:lnTo>
                        <a:close/>
                        <a:moveTo>
                          <a:pt x="325" y="120"/>
                        </a:moveTo>
                        <a:lnTo>
                          <a:pt x="350" y="123"/>
                        </a:lnTo>
                        <a:lnTo>
                          <a:pt x="345" y="97"/>
                        </a:lnTo>
                        <a:lnTo>
                          <a:pt x="341" y="97"/>
                        </a:lnTo>
                        <a:lnTo>
                          <a:pt x="325" y="94"/>
                        </a:lnTo>
                        <a:lnTo>
                          <a:pt x="325" y="120"/>
                        </a:lnTo>
                        <a:close/>
                      </a:path>
                    </a:pathLst>
                  </a:custGeom>
                  <a:solidFill>
                    <a:schemeClr val="bg1"/>
                  </a:solidFill>
                  <a:ln w="9525">
                    <a:noFill/>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sz="800">
                      <a:solidFill>
                        <a:prstClr val="black"/>
                      </a:solidFill>
                      <a:latin typeface="微软雅黑" pitchFamily="34" charset="-122"/>
                      <a:ea typeface="微软雅黑" pitchFamily="34" charset="-122"/>
                    </a:endParaRPr>
                  </a:p>
                </p:txBody>
              </p:sp>
              <p:sp>
                <p:nvSpPr>
                  <p:cNvPr id="393" name="Freeform 595"/>
                  <p:cNvSpPr>
                    <a:spLocks noEditPoints="1"/>
                  </p:cNvSpPr>
                  <p:nvPr/>
                </p:nvSpPr>
                <p:spPr bwMode="auto">
                  <a:xfrm>
                    <a:off x="10398126" y="2876550"/>
                    <a:ext cx="47625" cy="61913"/>
                  </a:xfrm>
                  <a:custGeom>
                    <a:avLst/>
                    <a:gdLst/>
                    <a:ahLst/>
                    <a:cxnLst>
                      <a:cxn ang="0">
                        <a:pos x="30" y="39"/>
                      </a:cxn>
                      <a:cxn ang="0">
                        <a:pos x="0" y="36"/>
                      </a:cxn>
                      <a:cxn ang="0">
                        <a:pos x="0" y="0"/>
                      </a:cxn>
                      <a:cxn ang="0">
                        <a:pos x="30" y="3"/>
                      </a:cxn>
                      <a:cxn ang="0">
                        <a:pos x="30" y="39"/>
                      </a:cxn>
                      <a:cxn ang="0">
                        <a:pos x="8" y="28"/>
                      </a:cxn>
                      <a:cxn ang="0">
                        <a:pos x="22" y="29"/>
                      </a:cxn>
                      <a:cxn ang="0">
                        <a:pos x="20" y="11"/>
                      </a:cxn>
                      <a:cxn ang="0">
                        <a:pos x="8" y="10"/>
                      </a:cxn>
                      <a:cxn ang="0">
                        <a:pos x="8" y="28"/>
                      </a:cxn>
                    </a:cxnLst>
                    <a:rect l="0" t="0" r="r" b="b"/>
                    <a:pathLst>
                      <a:path w="30" h="39">
                        <a:moveTo>
                          <a:pt x="30" y="39"/>
                        </a:moveTo>
                        <a:lnTo>
                          <a:pt x="0" y="36"/>
                        </a:lnTo>
                        <a:lnTo>
                          <a:pt x="0" y="0"/>
                        </a:lnTo>
                        <a:lnTo>
                          <a:pt x="30" y="3"/>
                        </a:lnTo>
                        <a:lnTo>
                          <a:pt x="30" y="39"/>
                        </a:lnTo>
                        <a:close/>
                        <a:moveTo>
                          <a:pt x="8" y="28"/>
                        </a:moveTo>
                        <a:lnTo>
                          <a:pt x="22" y="29"/>
                        </a:lnTo>
                        <a:lnTo>
                          <a:pt x="20" y="11"/>
                        </a:lnTo>
                        <a:lnTo>
                          <a:pt x="8" y="10"/>
                        </a:lnTo>
                        <a:lnTo>
                          <a:pt x="8" y="28"/>
                        </a:lnTo>
                        <a:close/>
                      </a:path>
                    </a:pathLst>
                  </a:custGeom>
                  <a:solidFill>
                    <a:schemeClr val="bg1"/>
                  </a:solidFill>
                  <a:ln w="9525">
                    <a:noFill/>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sz="800">
                      <a:solidFill>
                        <a:prstClr val="black"/>
                      </a:solidFill>
                      <a:latin typeface="微软雅黑" pitchFamily="34" charset="-122"/>
                      <a:ea typeface="微软雅黑" pitchFamily="34" charset="-122"/>
                    </a:endParaRPr>
                  </a:p>
                </p:txBody>
              </p:sp>
              <p:sp>
                <p:nvSpPr>
                  <p:cNvPr id="394" name="Freeform 596"/>
                  <p:cNvSpPr>
                    <a:spLocks noEditPoints="1"/>
                  </p:cNvSpPr>
                  <p:nvPr/>
                </p:nvSpPr>
                <p:spPr bwMode="auto">
                  <a:xfrm>
                    <a:off x="10490201" y="2886075"/>
                    <a:ext cx="77788" cy="76200"/>
                  </a:xfrm>
                  <a:custGeom>
                    <a:avLst/>
                    <a:gdLst/>
                    <a:ahLst/>
                    <a:cxnLst>
                      <a:cxn ang="0">
                        <a:pos x="49" y="48"/>
                      </a:cxn>
                      <a:cxn ang="0">
                        <a:pos x="0" y="43"/>
                      </a:cxn>
                      <a:cxn ang="0">
                        <a:pos x="0" y="0"/>
                      </a:cxn>
                      <a:cxn ang="0">
                        <a:pos x="49" y="5"/>
                      </a:cxn>
                      <a:cxn ang="0">
                        <a:pos x="49" y="48"/>
                      </a:cxn>
                      <a:cxn ang="0">
                        <a:pos x="10" y="35"/>
                      </a:cxn>
                      <a:cxn ang="0">
                        <a:pos x="41" y="38"/>
                      </a:cxn>
                      <a:cxn ang="0">
                        <a:pos x="41" y="13"/>
                      </a:cxn>
                      <a:cxn ang="0">
                        <a:pos x="8" y="10"/>
                      </a:cxn>
                      <a:cxn ang="0">
                        <a:pos x="10" y="35"/>
                      </a:cxn>
                    </a:cxnLst>
                    <a:rect l="0" t="0" r="r" b="b"/>
                    <a:pathLst>
                      <a:path w="49" h="48">
                        <a:moveTo>
                          <a:pt x="49" y="48"/>
                        </a:moveTo>
                        <a:lnTo>
                          <a:pt x="0" y="43"/>
                        </a:lnTo>
                        <a:lnTo>
                          <a:pt x="0" y="0"/>
                        </a:lnTo>
                        <a:lnTo>
                          <a:pt x="49" y="5"/>
                        </a:lnTo>
                        <a:lnTo>
                          <a:pt x="49" y="48"/>
                        </a:lnTo>
                        <a:close/>
                        <a:moveTo>
                          <a:pt x="10" y="35"/>
                        </a:moveTo>
                        <a:lnTo>
                          <a:pt x="41" y="38"/>
                        </a:lnTo>
                        <a:lnTo>
                          <a:pt x="41" y="13"/>
                        </a:lnTo>
                        <a:lnTo>
                          <a:pt x="8" y="10"/>
                        </a:lnTo>
                        <a:lnTo>
                          <a:pt x="10" y="35"/>
                        </a:lnTo>
                        <a:close/>
                      </a:path>
                    </a:pathLst>
                  </a:custGeom>
                  <a:solidFill>
                    <a:schemeClr val="bg1"/>
                  </a:solidFill>
                  <a:ln w="9525">
                    <a:noFill/>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sz="800">
                      <a:solidFill>
                        <a:prstClr val="black"/>
                      </a:solidFill>
                      <a:latin typeface="微软雅黑" pitchFamily="34" charset="-122"/>
                      <a:ea typeface="微软雅黑" pitchFamily="34" charset="-122"/>
                    </a:endParaRPr>
                  </a:p>
                </p:txBody>
              </p:sp>
            </p:grpSp>
            <p:grpSp>
              <p:nvGrpSpPr>
                <p:cNvPr id="373" name="组合 348"/>
                <p:cNvGrpSpPr>
                  <a:grpSpLocks noChangeAspect="1"/>
                </p:cNvGrpSpPr>
                <p:nvPr/>
              </p:nvGrpSpPr>
              <p:grpSpPr>
                <a:xfrm>
                  <a:off x="1869647" y="5037516"/>
                  <a:ext cx="246093" cy="148024"/>
                  <a:chOff x="-1708150" y="3035300"/>
                  <a:chExt cx="1457325" cy="904875"/>
                </a:xfrm>
                <a:solidFill>
                  <a:schemeClr val="bg1">
                    <a:lumMod val="95000"/>
                  </a:schemeClr>
                </a:solidFill>
              </p:grpSpPr>
              <p:sp>
                <p:nvSpPr>
                  <p:cNvPr id="385" name="Freeform 10"/>
                  <p:cNvSpPr>
                    <a:spLocks/>
                  </p:cNvSpPr>
                  <p:nvPr/>
                </p:nvSpPr>
                <p:spPr bwMode="auto">
                  <a:xfrm>
                    <a:off x="-1639888" y="3035300"/>
                    <a:ext cx="1163638" cy="241300"/>
                  </a:xfrm>
                  <a:custGeom>
                    <a:avLst/>
                    <a:gdLst/>
                    <a:ahLst/>
                    <a:cxnLst>
                      <a:cxn ang="0">
                        <a:pos x="21" y="2263"/>
                      </a:cxn>
                      <a:cxn ang="0">
                        <a:pos x="128" y="2298"/>
                      </a:cxn>
                      <a:cxn ang="0">
                        <a:pos x="245" y="2334"/>
                      </a:cxn>
                      <a:cxn ang="0">
                        <a:pos x="395" y="2378"/>
                      </a:cxn>
                      <a:cxn ang="0">
                        <a:pos x="575" y="2426"/>
                      </a:cxn>
                      <a:cxn ang="0">
                        <a:pos x="781" y="2477"/>
                      </a:cxn>
                      <a:cxn ang="0">
                        <a:pos x="1011" y="2530"/>
                      </a:cxn>
                      <a:cxn ang="0">
                        <a:pos x="1263" y="2581"/>
                      </a:cxn>
                      <a:cxn ang="0">
                        <a:pos x="1532" y="2629"/>
                      </a:cxn>
                      <a:cxn ang="0">
                        <a:pos x="1816" y="2670"/>
                      </a:cxn>
                      <a:cxn ang="0">
                        <a:pos x="2111" y="2704"/>
                      </a:cxn>
                      <a:cxn ang="0">
                        <a:pos x="2415" y="2727"/>
                      </a:cxn>
                      <a:cxn ang="0">
                        <a:pos x="2724" y="2737"/>
                      </a:cxn>
                      <a:cxn ang="0">
                        <a:pos x="3036" y="2732"/>
                      </a:cxn>
                      <a:cxn ang="0">
                        <a:pos x="3347" y="2710"/>
                      </a:cxn>
                      <a:cxn ang="0">
                        <a:pos x="3673" y="2669"/>
                      </a:cxn>
                      <a:cxn ang="0">
                        <a:pos x="4115" y="2602"/>
                      </a:cxn>
                      <a:cxn ang="0">
                        <a:pos x="4671" y="2512"/>
                      </a:cxn>
                      <a:cxn ang="0">
                        <a:pos x="5322" y="2404"/>
                      </a:cxn>
                      <a:cxn ang="0">
                        <a:pos x="6428" y="2216"/>
                      </a:cxn>
                      <a:cxn ang="0">
                        <a:pos x="8040" y="1936"/>
                      </a:cxn>
                      <a:cxn ang="0">
                        <a:pos x="9659" y="1651"/>
                      </a:cxn>
                      <a:cxn ang="0">
                        <a:pos x="11117" y="1392"/>
                      </a:cxn>
                      <a:cxn ang="0">
                        <a:pos x="12251" y="1188"/>
                      </a:cxn>
                      <a:cxn ang="0">
                        <a:pos x="12897" y="1071"/>
                      </a:cxn>
                      <a:cxn ang="0">
                        <a:pos x="12996" y="1040"/>
                      </a:cxn>
                      <a:cxn ang="0">
                        <a:pos x="13044" y="972"/>
                      </a:cxn>
                      <a:cxn ang="0">
                        <a:pos x="13086" y="903"/>
                      </a:cxn>
                      <a:cxn ang="0">
                        <a:pos x="13131" y="822"/>
                      </a:cxn>
                      <a:cxn ang="0">
                        <a:pos x="13161" y="756"/>
                      </a:cxn>
                      <a:cxn ang="0">
                        <a:pos x="13178" y="710"/>
                      </a:cxn>
                      <a:cxn ang="0">
                        <a:pos x="13192" y="664"/>
                      </a:cxn>
                      <a:cxn ang="0">
                        <a:pos x="13202" y="618"/>
                      </a:cxn>
                      <a:cxn ang="0">
                        <a:pos x="13207" y="574"/>
                      </a:cxn>
                      <a:cxn ang="0">
                        <a:pos x="13207" y="531"/>
                      </a:cxn>
                      <a:cxn ang="0">
                        <a:pos x="13200" y="489"/>
                      </a:cxn>
                      <a:cxn ang="0">
                        <a:pos x="13182" y="447"/>
                      </a:cxn>
                      <a:cxn ang="0">
                        <a:pos x="13157" y="404"/>
                      </a:cxn>
                      <a:cxn ang="0">
                        <a:pos x="13122" y="360"/>
                      </a:cxn>
                      <a:cxn ang="0">
                        <a:pos x="13083" y="316"/>
                      </a:cxn>
                      <a:cxn ang="0">
                        <a:pos x="13039" y="274"/>
                      </a:cxn>
                      <a:cxn ang="0">
                        <a:pos x="12966" y="212"/>
                      </a:cxn>
                      <a:cxn ang="0">
                        <a:pos x="12868" y="137"/>
                      </a:cxn>
                      <a:cxn ang="0">
                        <a:pos x="12776" y="74"/>
                      </a:cxn>
                      <a:cxn ang="0">
                        <a:pos x="12679" y="13"/>
                      </a:cxn>
                      <a:cxn ang="0">
                        <a:pos x="0" y="2256"/>
                      </a:cxn>
                    </a:cxnLst>
                    <a:rect l="0" t="0" r="r" b="b"/>
                    <a:pathLst>
                      <a:path w="13208" h="2737">
                        <a:moveTo>
                          <a:pt x="0" y="2256"/>
                        </a:moveTo>
                        <a:lnTo>
                          <a:pt x="21" y="2263"/>
                        </a:lnTo>
                        <a:lnTo>
                          <a:pt x="83" y="2284"/>
                        </a:lnTo>
                        <a:lnTo>
                          <a:pt x="128" y="2298"/>
                        </a:lnTo>
                        <a:lnTo>
                          <a:pt x="182" y="2315"/>
                        </a:lnTo>
                        <a:lnTo>
                          <a:pt x="245" y="2334"/>
                        </a:lnTo>
                        <a:lnTo>
                          <a:pt x="316" y="2355"/>
                        </a:lnTo>
                        <a:lnTo>
                          <a:pt x="395" y="2378"/>
                        </a:lnTo>
                        <a:lnTo>
                          <a:pt x="482" y="2401"/>
                        </a:lnTo>
                        <a:lnTo>
                          <a:pt x="575" y="2426"/>
                        </a:lnTo>
                        <a:lnTo>
                          <a:pt x="675" y="2452"/>
                        </a:lnTo>
                        <a:lnTo>
                          <a:pt x="781" y="2477"/>
                        </a:lnTo>
                        <a:lnTo>
                          <a:pt x="894" y="2504"/>
                        </a:lnTo>
                        <a:lnTo>
                          <a:pt x="1011" y="2530"/>
                        </a:lnTo>
                        <a:lnTo>
                          <a:pt x="1135" y="2556"/>
                        </a:lnTo>
                        <a:lnTo>
                          <a:pt x="1263" y="2581"/>
                        </a:lnTo>
                        <a:lnTo>
                          <a:pt x="1396" y="2606"/>
                        </a:lnTo>
                        <a:lnTo>
                          <a:pt x="1532" y="2629"/>
                        </a:lnTo>
                        <a:lnTo>
                          <a:pt x="1672" y="2651"/>
                        </a:lnTo>
                        <a:lnTo>
                          <a:pt x="1816" y="2670"/>
                        </a:lnTo>
                        <a:lnTo>
                          <a:pt x="1961" y="2688"/>
                        </a:lnTo>
                        <a:lnTo>
                          <a:pt x="2111" y="2704"/>
                        </a:lnTo>
                        <a:lnTo>
                          <a:pt x="2262" y="2716"/>
                        </a:lnTo>
                        <a:lnTo>
                          <a:pt x="2415" y="2727"/>
                        </a:lnTo>
                        <a:lnTo>
                          <a:pt x="2569" y="2733"/>
                        </a:lnTo>
                        <a:lnTo>
                          <a:pt x="2724" y="2737"/>
                        </a:lnTo>
                        <a:lnTo>
                          <a:pt x="2880" y="2736"/>
                        </a:lnTo>
                        <a:lnTo>
                          <a:pt x="3036" y="2732"/>
                        </a:lnTo>
                        <a:lnTo>
                          <a:pt x="3191" y="2724"/>
                        </a:lnTo>
                        <a:lnTo>
                          <a:pt x="3347" y="2710"/>
                        </a:lnTo>
                        <a:lnTo>
                          <a:pt x="3501" y="2693"/>
                        </a:lnTo>
                        <a:lnTo>
                          <a:pt x="3673" y="2669"/>
                        </a:lnTo>
                        <a:lnTo>
                          <a:pt x="3878" y="2638"/>
                        </a:lnTo>
                        <a:lnTo>
                          <a:pt x="4115" y="2602"/>
                        </a:lnTo>
                        <a:lnTo>
                          <a:pt x="4380" y="2560"/>
                        </a:lnTo>
                        <a:lnTo>
                          <a:pt x="4671" y="2512"/>
                        </a:lnTo>
                        <a:lnTo>
                          <a:pt x="4986" y="2461"/>
                        </a:lnTo>
                        <a:lnTo>
                          <a:pt x="5322" y="2404"/>
                        </a:lnTo>
                        <a:lnTo>
                          <a:pt x="5676" y="2345"/>
                        </a:lnTo>
                        <a:lnTo>
                          <a:pt x="6428" y="2216"/>
                        </a:lnTo>
                        <a:lnTo>
                          <a:pt x="7223" y="2079"/>
                        </a:lnTo>
                        <a:lnTo>
                          <a:pt x="8040" y="1936"/>
                        </a:lnTo>
                        <a:lnTo>
                          <a:pt x="8859" y="1792"/>
                        </a:lnTo>
                        <a:lnTo>
                          <a:pt x="9659" y="1651"/>
                        </a:lnTo>
                        <a:lnTo>
                          <a:pt x="10418" y="1516"/>
                        </a:lnTo>
                        <a:lnTo>
                          <a:pt x="11117" y="1392"/>
                        </a:lnTo>
                        <a:lnTo>
                          <a:pt x="11734" y="1280"/>
                        </a:lnTo>
                        <a:lnTo>
                          <a:pt x="12251" y="1188"/>
                        </a:lnTo>
                        <a:lnTo>
                          <a:pt x="12645" y="1117"/>
                        </a:lnTo>
                        <a:lnTo>
                          <a:pt x="12897" y="1071"/>
                        </a:lnTo>
                        <a:lnTo>
                          <a:pt x="12986" y="1055"/>
                        </a:lnTo>
                        <a:lnTo>
                          <a:pt x="12996" y="1040"/>
                        </a:lnTo>
                        <a:lnTo>
                          <a:pt x="13025" y="1000"/>
                        </a:lnTo>
                        <a:lnTo>
                          <a:pt x="13044" y="972"/>
                        </a:lnTo>
                        <a:lnTo>
                          <a:pt x="13065" y="941"/>
                        </a:lnTo>
                        <a:lnTo>
                          <a:pt x="13086" y="903"/>
                        </a:lnTo>
                        <a:lnTo>
                          <a:pt x="13109" y="864"/>
                        </a:lnTo>
                        <a:lnTo>
                          <a:pt x="13131" y="822"/>
                        </a:lnTo>
                        <a:lnTo>
                          <a:pt x="13151" y="778"/>
                        </a:lnTo>
                        <a:lnTo>
                          <a:pt x="13161" y="756"/>
                        </a:lnTo>
                        <a:lnTo>
                          <a:pt x="13170" y="733"/>
                        </a:lnTo>
                        <a:lnTo>
                          <a:pt x="13178" y="710"/>
                        </a:lnTo>
                        <a:lnTo>
                          <a:pt x="13185" y="687"/>
                        </a:lnTo>
                        <a:lnTo>
                          <a:pt x="13192" y="664"/>
                        </a:lnTo>
                        <a:lnTo>
                          <a:pt x="13198" y="641"/>
                        </a:lnTo>
                        <a:lnTo>
                          <a:pt x="13202" y="618"/>
                        </a:lnTo>
                        <a:lnTo>
                          <a:pt x="13205" y="595"/>
                        </a:lnTo>
                        <a:lnTo>
                          <a:pt x="13207" y="574"/>
                        </a:lnTo>
                        <a:lnTo>
                          <a:pt x="13208" y="552"/>
                        </a:lnTo>
                        <a:lnTo>
                          <a:pt x="13207" y="531"/>
                        </a:lnTo>
                        <a:lnTo>
                          <a:pt x="13205" y="509"/>
                        </a:lnTo>
                        <a:lnTo>
                          <a:pt x="13200" y="489"/>
                        </a:lnTo>
                        <a:lnTo>
                          <a:pt x="13192" y="468"/>
                        </a:lnTo>
                        <a:lnTo>
                          <a:pt x="13182" y="447"/>
                        </a:lnTo>
                        <a:lnTo>
                          <a:pt x="13170" y="425"/>
                        </a:lnTo>
                        <a:lnTo>
                          <a:pt x="13157" y="404"/>
                        </a:lnTo>
                        <a:lnTo>
                          <a:pt x="13140" y="382"/>
                        </a:lnTo>
                        <a:lnTo>
                          <a:pt x="13122" y="360"/>
                        </a:lnTo>
                        <a:lnTo>
                          <a:pt x="13104" y="338"/>
                        </a:lnTo>
                        <a:lnTo>
                          <a:pt x="13083" y="316"/>
                        </a:lnTo>
                        <a:lnTo>
                          <a:pt x="13061" y="295"/>
                        </a:lnTo>
                        <a:lnTo>
                          <a:pt x="13039" y="274"/>
                        </a:lnTo>
                        <a:lnTo>
                          <a:pt x="13015" y="252"/>
                        </a:lnTo>
                        <a:lnTo>
                          <a:pt x="12966" y="212"/>
                        </a:lnTo>
                        <a:lnTo>
                          <a:pt x="12917" y="173"/>
                        </a:lnTo>
                        <a:lnTo>
                          <a:pt x="12868" y="137"/>
                        </a:lnTo>
                        <a:lnTo>
                          <a:pt x="12821" y="104"/>
                        </a:lnTo>
                        <a:lnTo>
                          <a:pt x="12776" y="74"/>
                        </a:lnTo>
                        <a:lnTo>
                          <a:pt x="12737" y="49"/>
                        </a:lnTo>
                        <a:lnTo>
                          <a:pt x="12679" y="13"/>
                        </a:lnTo>
                        <a:lnTo>
                          <a:pt x="12658" y="0"/>
                        </a:lnTo>
                        <a:lnTo>
                          <a:pt x="0" y="225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100">
                      <a:latin typeface="微软雅黑" pitchFamily="34" charset="-122"/>
                      <a:ea typeface="微软雅黑" pitchFamily="34" charset="-122"/>
                    </a:endParaRPr>
                  </a:p>
                </p:txBody>
              </p:sp>
              <p:sp>
                <p:nvSpPr>
                  <p:cNvPr id="386" name="Freeform 11"/>
                  <p:cNvSpPr>
                    <a:spLocks/>
                  </p:cNvSpPr>
                  <p:nvPr/>
                </p:nvSpPr>
                <p:spPr bwMode="auto">
                  <a:xfrm>
                    <a:off x="-1357313" y="3157538"/>
                    <a:ext cx="842963" cy="327025"/>
                  </a:xfrm>
                  <a:custGeom>
                    <a:avLst/>
                    <a:gdLst/>
                    <a:ahLst/>
                    <a:cxnLst>
                      <a:cxn ang="0">
                        <a:pos x="9557" y="0"/>
                      </a:cxn>
                      <a:cxn ang="0">
                        <a:pos x="9514" y="696"/>
                      </a:cxn>
                      <a:cxn ang="0">
                        <a:pos x="9463" y="726"/>
                      </a:cxn>
                      <a:cxn ang="0">
                        <a:pos x="9370" y="783"/>
                      </a:cxn>
                      <a:cxn ang="0">
                        <a:pos x="9243" y="868"/>
                      </a:cxn>
                      <a:cxn ang="0">
                        <a:pos x="9089" y="977"/>
                      </a:cxn>
                      <a:cxn ang="0">
                        <a:pos x="8962" y="1074"/>
                      </a:cxn>
                      <a:cxn ang="0">
                        <a:pos x="8872" y="1146"/>
                      </a:cxn>
                      <a:cxn ang="0">
                        <a:pos x="8782" y="1222"/>
                      </a:cxn>
                      <a:cxn ang="0">
                        <a:pos x="8690" y="1305"/>
                      </a:cxn>
                      <a:cxn ang="0">
                        <a:pos x="8598" y="1391"/>
                      </a:cxn>
                      <a:cxn ang="0">
                        <a:pos x="8507" y="1482"/>
                      </a:cxn>
                      <a:cxn ang="0">
                        <a:pos x="8419" y="1577"/>
                      </a:cxn>
                      <a:cxn ang="0">
                        <a:pos x="8342" y="1668"/>
                      </a:cxn>
                      <a:cxn ang="0">
                        <a:pos x="8272" y="1757"/>
                      </a:cxn>
                      <a:cxn ang="0">
                        <a:pos x="8215" y="1840"/>
                      </a:cxn>
                      <a:cxn ang="0">
                        <a:pos x="8164" y="1920"/>
                      </a:cxn>
                      <a:cxn ang="0">
                        <a:pos x="8122" y="1994"/>
                      </a:cxn>
                      <a:cxn ang="0">
                        <a:pos x="8088" y="2063"/>
                      </a:cxn>
                      <a:cxn ang="0">
                        <a:pos x="8060" y="2127"/>
                      </a:cxn>
                      <a:cxn ang="0">
                        <a:pos x="8037" y="2185"/>
                      </a:cxn>
                      <a:cxn ang="0">
                        <a:pos x="8019" y="2237"/>
                      </a:cxn>
                      <a:cxn ang="0">
                        <a:pos x="8003" y="2302"/>
                      </a:cxn>
                      <a:cxn ang="0">
                        <a:pos x="7992" y="2366"/>
                      </a:cxn>
                      <a:cxn ang="0">
                        <a:pos x="7988" y="2398"/>
                      </a:cxn>
                      <a:cxn ang="0">
                        <a:pos x="182" y="3712"/>
                      </a:cxn>
                      <a:cxn ang="0">
                        <a:pos x="191" y="3678"/>
                      </a:cxn>
                      <a:cxn ang="0">
                        <a:pos x="215" y="3585"/>
                      </a:cxn>
                      <a:cxn ang="0">
                        <a:pos x="248" y="3445"/>
                      </a:cxn>
                      <a:cxn ang="0">
                        <a:pos x="283" y="3271"/>
                      </a:cxn>
                      <a:cxn ang="0">
                        <a:pos x="299" y="3174"/>
                      </a:cxn>
                      <a:cxn ang="0">
                        <a:pos x="314" y="3074"/>
                      </a:cxn>
                      <a:cxn ang="0">
                        <a:pos x="326" y="2971"/>
                      </a:cxn>
                      <a:cxn ang="0">
                        <a:pos x="336" y="2867"/>
                      </a:cxn>
                      <a:cxn ang="0">
                        <a:pos x="342" y="2764"/>
                      </a:cxn>
                      <a:cxn ang="0">
                        <a:pos x="343" y="2663"/>
                      </a:cxn>
                      <a:cxn ang="0">
                        <a:pos x="339" y="2566"/>
                      </a:cxn>
                      <a:cxn ang="0">
                        <a:pos x="329" y="2475"/>
                      </a:cxn>
                      <a:cxn ang="0">
                        <a:pos x="312" y="2388"/>
                      </a:cxn>
                      <a:cxn ang="0">
                        <a:pos x="293" y="2306"/>
                      </a:cxn>
                      <a:cxn ang="0">
                        <a:pos x="271" y="2229"/>
                      </a:cxn>
                      <a:cxn ang="0">
                        <a:pos x="246" y="2155"/>
                      </a:cxn>
                      <a:cxn ang="0">
                        <a:pos x="219" y="2088"/>
                      </a:cxn>
                      <a:cxn ang="0">
                        <a:pos x="192" y="2026"/>
                      </a:cxn>
                      <a:cxn ang="0">
                        <a:pos x="164" y="1968"/>
                      </a:cxn>
                      <a:cxn ang="0">
                        <a:pos x="136" y="1915"/>
                      </a:cxn>
                      <a:cxn ang="0">
                        <a:pos x="85" y="1828"/>
                      </a:cxn>
                      <a:cxn ang="0">
                        <a:pos x="40" y="1764"/>
                      </a:cxn>
                      <a:cxn ang="0">
                        <a:pos x="11" y="1724"/>
                      </a:cxn>
                      <a:cxn ang="0">
                        <a:pos x="0" y="1710"/>
                      </a:cxn>
                    </a:cxnLst>
                    <a:rect l="0" t="0" r="r" b="b"/>
                    <a:pathLst>
                      <a:path w="9557" h="3712">
                        <a:moveTo>
                          <a:pt x="0" y="1710"/>
                        </a:moveTo>
                        <a:lnTo>
                          <a:pt x="9557" y="0"/>
                        </a:lnTo>
                        <a:lnTo>
                          <a:pt x="9520" y="692"/>
                        </a:lnTo>
                        <a:lnTo>
                          <a:pt x="9514" y="696"/>
                        </a:lnTo>
                        <a:lnTo>
                          <a:pt x="9494" y="707"/>
                        </a:lnTo>
                        <a:lnTo>
                          <a:pt x="9463" y="726"/>
                        </a:lnTo>
                        <a:lnTo>
                          <a:pt x="9422" y="751"/>
                        </a:lnTo>
                        <a:lnTo>
                          <a:pt x="9370" y="783"/>
                        </a:lnTo>
                        <a:lnTo>
                          <a:pt x="9310" y="822"/>
                        </a:lnTo>
                        <a:lnTo>
                          <a:pt x="9243" y="868"/>
                        </a:lnTo>
                        <a:lnTo>
                          <a:pt x="9169" y="919"/>
                        </a:lnTo>
                        <a:lnTo>
                          <a:pt x="9089" y="977"/>
                        </a:lnTo>
                        <a:lnTo>
                          <a:pt x="9006" y="1041"/>
                        </a:lnTo>
                        <a:lnTo>
                          <a:pt x="8962" y="1074"/>
                        </a:lnTo>
                        <a:lnTo>
                          <a:pt x="8918" y="1109"/>
                        </a:lnTo>
                        <a:lnTo>
                          <a:pt x="8872" y="1146"/>
                        </a:lnTo>
                        <a:lnTo>
                          <a:pt x="8828" y="1183"/>
                        </a:lnTo>
                        <a:lnTo>
                          <a:pt x="8782" y="1222"/>
                        </a:lnTo>
                        <a:lnTo>
                          <a:pt x="8736" y="1262"/>
                        </a:lnTo>
                        <a:lnTo>
                          <a:pt x="8690" y="1305"/>
                        </a:lnTo>
                        <a:lnTo>
                          <a:pt x="8644" y="1347"/>
                        </a:lnTo>
                        <a:lnTo>
                          <a:pt x="8598" y="1391"/>
                        </a:lnTo>
                        <a:lnTo>
                          <a:pt x="8552" y="1435"/>
                        </a:lnTo>
                        <a:lnTo>
                          <a:pt x="8507" y="1482"/>
                        </a:lnTo>
                        <a:lnTo>
                          <a:pt x="8462" y="1529"/>
                        </a:lnTo>
                        <a:lnTo>
                          <a:pt x="8419" y="1577"/>
                        </a:lnTo>
                        <a:lnTo>
                          <a:pt x="8379" y="1623"/>
                        </a:lnTo>
                        <a:lnTo>
                          <a:pt x="8342" y="1668"/>
                        </a:lnTo>
                        <a:lnTo>
                          <a:pt x="8305" y="1712"/>
                        </a:lnTo>
                        <a:lnTo>
                          <a:pt x="8272" y="1757"/>
                        </a:lnTo>
                        <a:lnTo>
                          <a:pt x="8242" y="1799"/>
                        </a:lnTo>
                        <a:lnTo>
                          <a:pt x="8215" y="1840"/>
                        </a:lnTo>
                        <a:lnTo>
                          <a:pt x="8188" y="1880"/>
                        </a:lnTo>
                        <a:lnTo>
                          <a:pt x="8164" y="1920"/>
                        </a:lnTo>
                        <a:lnTo>
                          <a:pt x="8142" y="1958"/>
                        </a:lnTo>
                        <a:lnTo>
                          <a:pt x="8122" y="1994"/>
                        </a:lnTo>
                        <a:lnTo>
                          <a:pt x="8104" y="2029"/>
                        </a:lnTo>
                        <a:lnTo>
                          <a:pt x="8088" y="2063"/>
                        </a:lnTo>
                        <a:lnTo>
                          <a:pt x="8072" y="2096"/>
                        </a:lnTo>
                        <a:lnTo>
                          <a:pt x="8060" y="2127"/>
                        </a:lnTo>
                        <a:lnTo>
                          <a:pt x="8047" y="2156"/>
                        </a:lnTo>
                        <a:lnTo>
                          <a:pt x="8037" y="2185"/>
                        </a:lnTo>
                        <a:lnTo>
                          <a:pt x="8028" y="2211"/>
                        </a:lnTo>
                        <a:lnTo>
                          <a:pt x="8019" y="2237"/>
                        </a:lnTo>
                        <a:lnTo>
                          <a:pt x="8013" y="2259"/>
                        </a:lnTo>
                        <a:lnTo>
                          <a:pt x="8003" y="2302"/>
                        </a:lnTo>
                        <a:lnTo>
                          <a:pt x="7996" y="2337"/>
                        </a:lnTo>
                        <a:lnTo>
                          <a:pt x="7992" y="2366"/>
                        </a:lnTo>
                        <a:lnTo>
                          <a:pt x="7989" y="2385"/>
                        </a:lnTo>
                        <a:lnTo>
                          <a:pt x="7988" y="2398"/>
                        </a:lnTo>
                        <a:lnTo>
                          <a:pt x="7988" y="2402"/>
                        </a:lnTo>
                        <a:lnTo>
                          <a:pt x="182" y="3712"/>
                        </a:lnTo>
                        <a:lnTo>
                          <a:pt x="185" y="3703"/>
                        </a:lnTo>
                        <a:lnTo>
                          <a:pt x="191" y="3678"/>
                        </a:lnTo>
                        <a:lnTo>
                          <a:pt x="201" y="3638"/>
                        </a:lnTo>
                        <a:lnTo>
                          <a:pt x="215" y="3585"/>
                        </a:lnTo>
                        <a:lnTo>
                          <a:pt x="230" y="3520"/>
                        </a:lnTo>
                        <a:lnTo>
                          <a:pt x="248" y="3445"/>
                        </a:lnTo>
                        <a:lnTo>
                          <a:pt x="264" y="3362"/>
                        </a:lnTo>
                        <a:lnTo>
                          <a:pt x="283" y="3271"/>
                        </a:lnTo>
                        <a:lnTo>
                          <a:pt x="290" y="3224"/>
                        </a:lnTo>
                        <a:lnTo>
                          <a:pt x="299" y="3174"/>
                        </a:lnTo>
                        <a:lnTo>
                          <a:pt x="307" y="3125"/>
                        </a:lnTo>
                        <a:lnTo>
                          <a:pt x="314" y="3074"/>
                        </a:lnTo>
                        <a:lnTo>
                          <a:pt x="320" y="3023"/>
                        </a:lnTo>
                        <a:lnTo>
                          <a:pt x="326" y="2971"/>
                        </a:lnTo>
                        <a:lnTo>
                          <a:pt x="332" y="2920"/>
                        </a:lnTo>
                        <a:lnTo>
                          <a:pt x="336" y="2867"/>
                        </a:lnTo>
                        <a:lnTo>
                          <a:pt x="339" y="2816"/>
                        </a:lnTo>
                        <a:lnTo>
                          <a:pt x="342" y="2764"/>
                        </a:lnTo>
                        <a:lnTo>
                          <a:pt x="343" y="2714"/>
                        </a:lnTo>
                        <a:lnTo>
                          <a:pt x="343" y="2663"/>
                        </a:lnTo>
                        <a:lnTo>
                          <a:pt x="341" y="2615"/>
                        </a:lnTo>
                        <a:lnTo>
                          <a:pt x="339" y="2566"/>
                        </a:lnTo>
                        <a:lnTo>
                          <a:pt x="335" y="2520"/>
                        </a:lnTo>
                        <a:lnTo>
                          <a:pt x="329" y="2475"/>
                        </a:lnTo>
                        <a:lnTo>
                          <a:pt x="320" y="2432"/>
                        </a:lnTo>
                        <a:lnTo>
                          <a:pt x="312" y="2388"/>
                        </a:lnTo>
                        <a:lnTo>
                          <a:pt x="303" y="2347"/>
                        </a:lnTo>
                        <a:lnTo>
                          <a:pt x="293" y="2306"/>
                        </a:lnTo>
                        <a:lnTo>
                          <a:pt x="282" y="2267"/>
                        </a:lnTo>
                        <a:lnTo>
                          <a:pt x="271" y="2229"/>
                        </a:lnTo>
                        <a:lnTo>
                          <a:pt x="258" y="2191"/>
                        </a:lnTo>
                        <a:lnTo>
                          <a:pt x="246" y="2155"/>
                        </a:lnTo>
                        <a:lnTo>
                          <a:pt x="232" y="2121"/>
                        </a:lnTo>
                        <a:lnTo>
                          <a:pt x="219" y="2088"/>
                        </a:lnTo>
                        <a:lnTo>
                          <a:pt x="206" y="2057"/>
                        </a:lnTo>
                        <a:lnTo>
                          <a:pt x="192" y="2026"/>
                        </a:lnTo>
                        <a:lnTo>
                          <a:pt x="178" y="1996"/>
                        </a:lnTo>
                        <a:lnTo>
                          <a:pt x="164" y="1968"/>
                        </a:lnTo>
                        <a:lnTo>
                          <a:pt x="150" y="1941"/>
                        </a:lnTo>
                        <a:lnTo>
                          <a:pt x="136" y="1915"/>
                        </a:lnTo>
                        <a:lnTo>
                          <a:pt x="110" y="1869"/>
                        </a:lnTo>
                        <a:lnTo>
                          <a:pt x="85" y="1828"/>
                        </a:lnTo>
                        <a:lnTo>
                          <a:pt x="61" y="1793"/>
                        </a:lnTo>
                        <a:lnTo>
                          <a:pt x="40" y="1764"/>
                        </a:lnTo>
                        <a:lnTo>
                          <a:pt x="24" y="1741"/>
                        </a:lnTo>
                        <a:lnTo>
                          <a:pt x="11" y="1724"/>
                        </a:lnTo>
                        <a:lnTo>
                          <a:pt x="3" y="1715"/>
                        </a:lnTo>
                        <a:lnTo>
                          <a:pt x="0" y="171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100">
                      <a:latin typeface="微软雅黑" pitchFamily="34" charset="-122"/>
                      <a:ea typeface="微软雅黑" pitchFamily="34" charset="-122"/>
                    </a:endParaRPr>
                  </a:p>
                </p:txBody>
              </p:sp>
              <p:sp>
                <p:nvSpPr>
                  <p:cNvPr id="387" name="Freeform 12"/>
                  <p:cNvSpPr>
                    <a:spLocks/>
                  </p:cNvSpPr>
                  <p:nvPr/>
                </p:nvSpPr>
                <p:spPr bwMode="auto">
                  <a:xfrm>
                    <a:off x="-1528763" y="3314700"/>
                    <a:ext cx="158750" cy="184150"/>
                  </a:xfrm>
                  <a:custGeom>
                    <a:avLst/>
                    <a:gdLst/>
                    <a:ahLst/>
                    <a:cxnLst>
                      <a:cxn ang="0">
                        <a:pos x="911" y="80"/>
                      </a:cxn>
                      <a:cxn ang="0">
                        <a:pos x="904" y="185"/>
                      </a:cxn>
                      <a:cxn ang="0">
                        <a:pos x="904" y="342"/>
                      </a:cxn>
                      <a:cxn ang="0">
                        <a:pos x="912" y="454"/>
                      </a:cxn>
                      <a:cxn ang="0">
                        <a:pos x="926" y="575"/>
                      </a:cxn>
                      <a:cxn ang="0">
                        <a:pos x="950" y="698"/>
                      </a:cxn>
                      <a:cxn ang="0">
                        <a:pos x="986" y="817"/>
                      </a:cxn>
                      <a:cxn ang="0">
                        <a:pos x="1038" y="929"/>
                      </a:cxn>
                      <a:cxn ang="0">
                        <a:pos x="1104" y="1027"/>
                      </a:cxn>
                      <a:cxn ang="0">
                        <a:pos x="1185" y="1105"/>
                      </a:cxn>
                      <a:cxn ang="0">
                        <a:pos x="1270" y="1169"/>
                      </a:cxn>
                      <a:cxn ang="0">
                        <a:pos x="1356" y="1217"/>
                      </a:cxn>
                      <a:cxn ang="0">
                        <a:pos x="1439" y="1253"/>
                      </a:cxn>
                      <a:cxn ang="0">
                        <a:pos x="1518" y="1279"/>
                      </a:cxn>
                      <a:cxn ang="0">
                        <a:pos x="1591" y="1295"/>
                      </a:cxn>
                      <a:cxn ang="0">
                        <a:pos x="1656" y="1306"/>
                      </a:cxn>
                      <a:cxn ang="0">
                        <a:pos x="1771" y="1310"/>
                      </a:cxn>
                      <a:cxn ang="0">
                        <a:pos x="1791" y="1347"/>
                      </a:cxn>
                      <a:cxn ang="0">
                        <a:pos x="1794" y="1476"/>
                      </a:cxn>
                      <a:cxn ang="0">
                        <a:pos x="1786" y="1580"/>
                      </a:cxn>
                      <a:cxn ang="0">
                        <a:pos x="1769" y="1694"/>
                      </a:cxn>
                      <a:cxn ang="0">
                        <a:pos x="1735" y="1808"/>
                      </a:cxn>
                      <a:cxn ang="0">
                        <a:pos x="1681" y="1914"/>
                      </a:cxn>
                      <a:cxn ang="0">
                        <a:pos x="1603" y="2000"/>
                      </a:cxn>
                      <a:cxn ang="0">
                        <a:pos x="1494" y="2060"/>
                      </a:cxn>
                      <a:cxn ang="0">
                        <a:pos x="1354" y="2082"/>
                      </a:cxn>
                      <a:cxn ang="0">
                        <a:pos x="1179" y="2062"/>
                      </a:cxn>
                      <a:cxn ang="0">
                        <a:pos x="1013" y="2017"/>
                      </a:cxn>
                      <a:cxn ang="0">
                        <a:pos x="867" y="1954"/>
                      </a:cxn>
                      <a:cxn ang="0">
                        <a:pos x="740" y="1875"/>
                      </a:cxn>
                      <a:cxn ang="0">
                        <a:pos x="629" y="1785"/>
                      </a:cxn>
                      <a:cxn ang="0">
                        <a:pos x="533" y="1682"/>
                      </a:cxn>
                      <a:cxn ang="0">
                        <a:pos x="449" y="1570"/>
                      </a:cxn>
                      <a:cxn ang="0">
                        <a:pos x="376" y="1451"/>
                      </a:cxn>
                      <a:cxn ang="0">
                        <a:pos x="311" y="1325"/>
                      </a:cxn>
                      <a:cxn ang="0">
                        <a:pos x="253" y="1195"/>
                      </a:cxn>
                      <a:cxn ang="0">
                        <a:pos x="165" y="974"/>
                      </a:cxn>
                      <a:cxn ang="0">
                        <a:pos x="122" y="839"/>
                      </a:cxn>
                      <a:cxn ang="0">
                        <a:pos x="87" y="704"/>
                      </a:cxn>
                      <a:cxn ang="0">
                        <a:pos x="59" y="572"/>
                      </a:cxn>
                      <a:cxn ang="0">
                        <a:pos x="32" y="407"/>
                      </a:cxn>
                      <a:cxn ang="0">
                        <a:pos x="9" y="197"/>
                      </a:cxn>
                      <a:cxn ang="0">
                        <a:pos x="1" y="53"/>
                      </a:cxn>
                      <a:cxn ang="0">
                        <a:pos x="0" y="0"/>
                      </a:cxn>
                    </a:cxnLst>
                    <a:rect l="0" t="0" r="r" b="b"/>
                    <a:pathLst>
                      <a:path w="1794" h="2082">
                        <a:moveTo>
                          <a:pt x="0" y="0"/>
                        </a:moveTo>
                        <a:lnTo>
                          <a:pt x="912" y="72"/>
                        </a:lnTo>
                        <a:lnTo>
                          <a:pt x="911" y="80"/>
                        </a:lnTo>
                        <a:lnTo>
                          <a:pt x="909" y="103"/>
                        </a:lnTo>
                        <a:lnTo>
                          <a:pt x="907" y="138"/>
                        </a:lnTo>
                        <a:lnTo>
                          <a:pt x="904" y="185"/>
                        </a:lnTo>
                        <a:lnTo>
                          <a:pt x="903" y="242"/>
                        </a:lnTo>
                        <a:lnTo>
                          <a:pt x="903" y="307"/>
                        </a:lnTo>
                        <a:lnTo>
                          <a:pt x="904" y="342"/>
                        </a:lnTo>
                        <a:lnTo>
                          <a:pt x="907" y="378"/>
                        </a:lnTo>
                        <a:lnTo>
                          <a:pt x="909" y="416"/>
                        </a:lnTo>
                        <a:lnTo>
                          <a:pt x="912" y="454"/>
                        </a:lnTo>
                        <a:lnTo>
                          <a:pt x="916" y="494"/>
                        </a:lnTo>
                        <a:lnTo>
                          <a:pt x="920" y="534"/>
                        </a:lnTo>
                        <a:lnTo>
                          <a:pt x="926" y="575"/>
                        </a:lnTo>
                        <a:lnTo>
                          <a:pt x="932" y="616"/>
                        </a:lnTo>
                        <a:lnTo>
                          <a:pt x="941" y="657"/>
                        </a:lnTo>
                        <a:lnTo>
                          <a:pt x="950" y="698"/>
                        </a:lnTo>
                        <a:lnTo>
                          <a:pt x="960" y="738"/>
                        </a:lnTo>
                        <a:lnTo>
                          <a:pt x="973" y="778"/>
                        </a:lnTo>
                        <a:lnTo>
                          <a:pt x="986" y="817"/>
                        </a:lnTo>
                        <a:lnTo>
                          <a:pt x="1002" y="856"/>
                        </a:lnTo>
                        <a:lnTo>
                          <a:pt x="1018" y="893"/>
                        </a:lnTo>
                        <a:lnTo>
                          <a:pt x="1038" y="929"/>
                        </a:lnTo>
                        <a:lnTo>
                          <a:pt x="1057" y="963"/>
                        </a:lnTo>
                        <a:lnTo>
                          <a:pt x="1080" y="996"/>
                        </a:lnTo>
                        <a:lnTo>
                          <a:pt x="1104" y="1027"/>
                        </a:lnTo>
                        <a:lnTo>
                          <a:pt x="1131" y="1054"/>
                        </a:lnTo>
                        <a:lnTo>
                          <a:pt x="1157" y="1081"/>
                        </a:lnTo>
                        <a:lnTo>
                          <a:pt x="1185" y="1105"/>
                        </a:lnTo>
                        <a:lnTo>
                          <a:pt x="1214" y="1129"/>
                        </a:lnTo>
                        <a:lnTo>
                          <a:pt x="1242" y="1149"/>
                        </a:lnTo>
                        <a:lnTo>
                          <a:pt x="1270" y="1169"/>
                        </a:lnTo>
                        <a:lnTo>
                          <a:pt x="1299" y="1186"/>
                        </a:lnTo>
                        <a:lnTo>
                          <a:pt x="1328" y="1203"/>
                        </a:lnTo>
                        <a:lnTo>
                          <a:pt x="1356" y="1217"/>
                        </a:lnTo>
                        <a:lnTo>
                          <a:pt x="1384" y="1231"/>
                        </a:lnTo>
                        <a:lnTo>
                          <a:pt x="1412" y="1243"/>
                        </a:lnTo>
                        <a:lnTo>
                          <a:pt x="1439" y="1253"/>
                        </a:lnTo>
                        <a:lnTo>
                          <a:pt x="1466" y="1264"/>
                        </a:lnTo>
                        <a:lnTo>
                          <a:pt x="1492" y="1272"/>
                        </a:lnTo>
                        <a:lnTo>
                          <a:pt x="1518" y="1279"/>
                        </a:lnTo>
                        <a:lnTo>
                          <a:pt x="1544" y="1285"/>
                        </a:lnTo>
                        <a:lnTo>
                          <a:pt x="1569" y="1291"/>
                        </a:lnTo>
                        <a:lnTo>
                          <a:pt x="1591" y="1295"/>
                        </a:lnTo>
                        <a:lnTo>
                          <a:pt x="1614" y="1300"/>
                        </a:lnTo>
                        <a:lnTo>
                          <a:pt x="1636" y="1303"/>
                        </a:lnTo>
                        <a:lnTo>
                          <a:pt x="1656" y="1306"/>
                        </a:lnTo>
                        <a:lnTo>
                          <a:pt x="1693" y="1309"/>
                        </a:lnTo>
                        <a:lnTo>
                          <a:pt x="1726" y="1310"/>
                        </a:lnTo>
                        <a:lnTo>
                          <a:pt x="1771" y="1310"/>
                        </a:lnTo>
                        <a:lnTo>
                          <a:pt x="1787" y="1309"/>
                        </a:lnTo>
                        <a:lnTo>
                          <a:pt x="1789" y="1319"/>
                        </a:lnTo>
                        <a:lnTo>
                          <a:pt x="1791" y="1347"/>
                        </a:lnTo>
                        <a:lnTo>
                          <a:pt x="1793" y="1389"/>
                        </a:lnTo>
                        <a:lnTo>
                          <a:pt x="1794" y="1444"/>
                        </a:lnTo>
                        <a:lnTo>
                          <a:pt x="1794" y="1476"/>
                        </a:lnTo>
                        <a:lnTo>
                          <a:pt x="1793" y="1509"/>
                        </a:lnTo>
                        <a:lnTo>
                          <a:pt x="1790" y="1544"/>
                        </a:lnTo>
                        <a:lnTo>
                          <a:pt x="1786" y="1580"/>
                        </a:lnTo>
                        <a:lnTo>
                          <a:pt x="1782" y="1617"/>
                        </a:lnTo>
                        <a:lnTo>
                          <a:pt x="1776" y="1655"/>
                        </a:lnTo>
                        <a:lnTo>
                          <a:pt x="1769" y="1694"/>
                        </a:lnTo>
                        <a:lnTo>
                          <a:pt x="1760" y="1732"/>
                        </a:lnTo>
                        <a:lnTo>
                          <a:pt x="1748" y="1770"/>
                        </a:lnTo>
                        <a:lnTo>
                          <a:pt x="1735" y="1808"/>
                        </a:lnTo>
                        <a:lnTo>
                          <a:pt x="1719" y="1845"/>
                        </a:lnTo>
                        <a:lnTo>
                          <a:pt x="1701" y="1880"/>
                        </a:lnTo>
                        <a:lnTo>
                          <a:pt x="1681" y="1914"/>
                        </a:lnTo>
                        <a:lnTo>
                          <a:pt x="1657" y="1944"/>
                        </a:lnTo>
                        <a:lnTo>
                          <a:pt x="1632" y="1973"/>
                        </a:lnTo>
                        <a:lnTo>
                          <a:pt x="1603" y="2000"/>
                        </a:lnTo>
                        <a:lnTo>
                          <a:pt x="1570" y="2024"/>
                        </a:lnTo>
                        <a:lnTo>
                          <a:pt x="1534" y="2043"/>
                        </a:lnTo>
                        <a:lnTo>
                          <a:pt x="1494" y="2060"/>
                        </a:lnTo>
                        <a:lnTo>
                          <a:pt x="1452" y="2072"/>
                        </a:lnTo>
                        <a:lnTo>
                          <a:pt x="1404" y="2079"/>
                        </a:lnTo>
                        <a:lnTo>
                          <a:pt x="1354" y="2082"/>
                        </a:lnTo>
                        <a:lnTo>
                          <a:pt x="1299" y="2080"/>
                        </a:lnTo>
                        <a:lnTo>
                          <a:pt x="1240" y="2073"/>
                        </a:lnTo>
                        <a:lnTo>
                          <a:pt x="1179" y="2062"/>
                        </a:lnTo>
                        <a:lnTo>
                          <a:pt x="1121" y="2048"/>
                        </a:lnTo>
                        <a:lnTo>
                          <a:pt x="1067" y="2033"/>
                        </a:lnTo>
                        <a:lnTo>
                          <a:pt x="1013" y="2017"/>
                        </a:lnTo>
                        <a:lnTo>
                          <a:pt x="962" y="1997"/>
                        </a:lnTo>
                        <a:lnTo>
                          <a:pt x="914" y="1976"/>
                        </a:lnTo>
                        <a:lnTo>
                          <a:pt x="867" y="1954"/>
                        </a:lnTo>
                        <a:lnTo>
                          <a:pt x="823" y="1929"/>
                        </a:lnTo>
                        <a:lnTo>
                          <a:pt x="781" y="1903"/>
                        </a:lnTo>
                        <a:lnTo>
                          <a:pt x="740" y="1875"/>
                        </a:lnTo>
                        <a:lnTo>
                          <a:pt x="701" y="1847"/>
                        </a:lnTo>
                        <a:lnTo>
                          <a:pt x="665" y="1817"/>
                        </a:lnTo>
                        <a:lnTo>
                          <a:pt x="629" y="1785"/>
                        </a:lnTo>
                        <a:lnTo>
                          <a:pt x="596" y="1752"/>
                        </a:lnTo>
                        <a:lnTo>
                          <a:pt x="564" y="1718"/>
                        </a:lnTo>
                        <a:lnTo>
                          <a:pt x="533" y="1682"/>
                        </a:lnTo>
                        <a:lnTo>
                          <a:pt x="504" y="1646"/>
                        </a:lnTo>
                        <a:lnTo>
                          <a:pt x="476" y="1609"/>
                        </a:lnTo>
                        <a:lnTo>
                          <a:pt x="449" y="1570"/>
                        </a:lnTo>
                        <a:lnTo>
                          <a:pt x="423" y="1531"/>
                        </a:lnTo>
                        <a:lnTo>
                          <a:pt x="399" y="1491"/>
                        </a:lnTo>
                        <a:lnTo>
                          <a:pt x="376" y="1451"/>
                        </a:lnTo>
                        <a:lnTo>
                          <a:pt x="353" y="1410"/>
                        </a:lnTo>
                        <a:lnTo>
                          <a:pt x="332" y="1368"/>
                        </a:lnTo>
                        <a:lnTo>
                          <a:pt x="311" y="1325"/>
                        </a:lnTo>
                        <a:lnTo>
                          <a:pt x="291" y="1282"/>
                        </a:lnTo>
                        <a:lnTo>
                          <a:pt x="271" y="1239"/>
                        </a:lnTo>
                        <a:lnTo>
                          <a:pt x="253" y="1195"/>
                        </a:lnTo>
                        <a:lnTo>
                          <a:pt x="217" y="1107"/>
                        </a:lnTo>
                        <a:lnTo>
                          <a:pt x="183" y="1018"/>
                        </a:lnTo>
                        <a:lnTo>
                          <a:pt x="165" y="974"/>
                        </a:lnTo>
                        <a:lnTo>
                          <a:pt x="150" y="929"/>
                        </a:lnTo>
                        <a:lnTo>
                          <a:pt x="135" y="884"/>
                        </a:lnTo>
                        <a:lnTo>
                          <a:pt x="122" y="839"/>
                        </a:lnTo>
                        <a:lnTo>
                          <a:pt x="109" y="794"/>
                        </a:lnTo>
                        <a:lnTo>
                          <a:pt x="97" y="748"/>
                        </a:lnTo>
                        <a:lnTo>
                          <a:pt x="87" y="704"/>
                        </a:lnTo>
                        <a:lnTo>
                          <a:pt x="76" y="660"/>
                        </a:lnTo>
                        <a:lnTo>
                          <a:pt x="67" y="616"/>
                        </a:lnTo>
                        <a:lnTo>
                          <a:pt x="59" y="572"/>
                        </a:lnTo>
                        <a:lnTo>
                          <a:pt x="50" y="530"/>
                        </a:lnTo>
                        <a:lnTo>
                          <a:pt x="44" y="488"/>
                        </a:lnTo>
                        <a:lnTo>
                          <a:pt x="32" y="407"/>
                        </a:lnTo>
                        <a:lnTo>
                          <a:pt x="23" y="331"/>
                        </a:lnTo>
                        <a:lnTo>
                          <a:pt x="14" y="261"/>
                        </a:lnTo>
                        <a:lnTo>
                          <a:pt x="9" y="197"/>
                        </a:lnTo>
                        <a:lnTo>
                          <a:pt x="5" y="141"/>
                        </a:lnTo>
                        <a:lnTo>
                          <a:pt x="3" y="92"/>
                        </a:lnTo>
                        <a:lnTo>
                          <a:pt x="1" y="53"/>
                        </a:lnTo>
                        <a:lnTo>
                          <a:pt x="0" y="24"/>
                        </a:lnTo>
                        <a:lnTo>
                          <a:pt x="0" y="6"/>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100">
                      <a:latin typeface="微软雅黑" pitchFamily="34" charset="-122"/>
                      <a:ea typeface="微软雅黑" pitchFamily="34" charset="-122"/>
                    </a:endParaRPr>
                  </a:p>
                </p:txBody>
              </p:sp>
              <p:sp>
                <p:nvSpPr>
                  <p:cNvPr id="388" name="Freeform 13"/>
                  <p:cNvSpPr>
                    <a:spLocks/>
                  </p:cNvSpPr>
                  <p:nvPr/>
                </p:nvSpPr>
                <p:spPr bwMode="auto">
                  <a:xfrm>
                    <a:off x="-1708150" y="3236913"/>
                    <a:ext cx="166688" cy="173038"/>
                  </a:xfrm>
                  <a:custGeom>
                    <a:avLst/>
                    <a:gdLst/>
                    <a:ahLst/>
                    <a:cxnLst>
                      <a:cxn ang="0">
                        <a:pos x="255" y="36"/>
                      </a:cxn>
                      <a:cxn ang="0">
                        <a:pos x="296" y="84"/>
                      </a:cxn>
                      <a:cxn ang="0">
                        <a:pos x="347" y="137"/>
                      </a:cxn>
                      <a:cxn ang="0">
                        <a:pos x="419" y="200"/>
                      </a:cxn>
                      <a:cxn ang="0">
                        <a:pos x="463" y="236"/>
                      </a:cxn>
                      <a:cxn ang="0">
                        <a:pos x="511" y="271"/>
                      </a:cxn>
                      <a:cxn ang="0">
                        <a:pos x="565" y="308"/>
                      </a:cxn>
                      <a:cxn ang="0">
                        <a:pos x="625" y="344"/>
                      </a:cxn>
                      <a:cxn ang="0">
                        <a:pos x="689" y="379"/>
                      </a:cxn>
                      <a:cxn ang="0">
                        <a:pos x="758" y="413"/>
                      </a:cxn>
                      <a:cxn ang="0">
                        <a:pos x="832" y="444"/>
                      </a:cxn>
                      <a:cxn ang="0">
                        <a:pos x="912" y="473"/>
                      </a:cxn>
                      <a:cxn ang="0">
                        <a:pos x="992" y="499"/>
                      </a:cxn>
                      <a:cxn ang="0">
                        <a:pos x="1072" y="521"/>
                      </a:cxn>
                      <a:cxn ang="0">
                        <a:pos x="1148" y="541"/>
                      </a:cxn>
                      <a:cxn ang="0">
                        <a:pos x="1222" y="557"/>
                      </a:cxn>
                      <a:cxn ang="0">
                        <a:pos x="1358" y="583"/>
                      </a:cxn>
                      <a:cxn ang="0">
                        <a:pos x="1477" y="601"/>
                      </a:cxn>
                      <a:cxn ang="0">
                        <a:pos x="1576" y="611"/>
                      </a:cxn>
                      <a:cxn ang="0">
                        <a:pos x="1650" y="616"/>
                      </a:cxn>
                      <a:cxn ang="0">
                        <a:pos x="1698" y="618"/>
                      </a:cxn>
                      <a:cxn ang="0">
                        <a:pos x="1714" y="619"/>
                      </a:cxn>
                      <a:cxn ang="0">
                        <a:pos x="1711" y="639"/>
                      </a:cxn>
                      <a:cxn ang="0">
                        <a:pos x="1705" y="692"/>
                      </a:cxn>
                      <a:cxn ang="0">
                        <a:pos x="1697" y="776"/>
                      </a:cxn>
                      <a:cxn ang="0">
                        <a:pos x="1692" y="883"/>
                      </a:cxn>
                      <a:cxn ang="0">
                        <a:pos x="1692" y="1006"/>
                      </a:cxn>
                      <a:cxn ang="0">
                        <a:pos x="1694" y="1072"/>
                      </a:cxn>
                      <a:cxn ang="0">
                        <a:pos x="1699" y="1140"/>
                      </a:cxn>
                      <a:cxn ang="0">
                        <a:pos x="1706" y="1210"/>
                      </a:cxn>
                      <a:cxn ang="0">
                        <a:pos x="1717" y="1280"/>
                      </a:cxn>
                      <a:cxn ang="0">
                        <a:pos x="1732" y="1351"/>
                      </a:cxn>
                      <a:cxn ang="0">
                        <a:pos x="1751" y="1420"/>
                      </a:cxn>
                      <a:cxn ang="0">
                        <a:pos x="1820" y="1657"/>
                      </a:cxn>
                      <a:cxn ang="0">
                        <a:pos x="1865" y="1828"/>
                      </a:cxn>
                      <a:cxn ang="0">
                        <a:pos x="1889" y="1930"/>
                      </a:cxn>
                      <a:cxn ang="0">
                        <a:pos x="1897" y="1964"/>
                      </a:cxn>
                      <a:cxn ang="0">
                        <a:pos x="1858" y="1953"/>
                      </a:cxn>
                      <a:cxn ang="0">
                        <a:pos x="1754" y="1916"/>
                      </a:cxn>
                      <a:cxn ang="0">
                        <a:pos x="1681" y="1888"/>
                      </a:cxn>
                      <a:cxn ang="0">
                        <a:pos x="1599" y="1853"/>
                      </a:cxn>
                      <a:cxn ang="0">
                        <a:pos x="1507" y="1813"/>
                      </a:cxn>
                      <a:cxn ang="0">
                        <a:pos x="1409" y="1765"/>
                      </a:cxn>
                      <a:cxn ang="0">
                        <a:pos x="1305" y="1710"/>
                      </a:cxn>
                      <a:cxn ang="0">
                        <a:pos x="1200" y="1648"/>
                      </a:cxn>
                      <a:cxn ang="0">
                        <a:pos x="1094" y="1580"/>
                      </a:cxn>
                      <a:cxn ang="0">
                        <a:pos x="988" y="1504"/>
                      </a:cxn>
                      <a:cxn ang="0">
                        <a:pos x="887" y="1422"/>
                      </a:cxn>
                      <a:cxn ang="0">
                        <a:pos x="790" y="1331"/>
                      </a:cxn>
                      <a:cxn ang="0">
                        <a:pos x="700" y="1233"/>
                      </a:cxn>
                      <a:cxn ang="0">
                        <a:pos x="620" y="1128"/>
                      </a:cxn>
                      <a:cxn ang="0">
                        <a:pos x="547" y="1020"/>
                      </a:cxn>
                      <a:cxn ang="0">
                        <a:pos x="478" y="913"/>
                      </a:cxn>
                      <a:cxn ang="0">
                        <a:pos x="414" y="808"/>
                      </a:cxn>
                      <a:cxn ang="0">
                        <a:pos x="354" y="707"/>
                      </a:cxn>
                      <a:cxn ang="0">
                        <a:pos x="248" y="515"/>
                      </a:cxn>
                      <a:cxn ang="0">
                        <a:pos x="159" y="346"/>
                      </a:cxn>
                      <a:cxn ang="0">
                        <a:pos x="90" y="204"/>
                      </a:cxn>
                      <a:cxn ang="0">
                        <a:pos x="40" y="95"/>
                      </a:cxn>
                      <a:cxn ang="0">
                        <a:pos x="10" y="25"/>
                      </a:cxn>
                      <a:cxn ang="0">
                        <a:pos x="0" y="0"/>
                      </a:cxn>
                    </a:cxnLst>
                    <a:rect l="0" t="0" r="r" b="b"/>
                    <a:pathLst>
                      <a:path w="1897" h="1964">
                        <a:moveTo>
                          <a:pt x="0" y="0"/>
                        </a:moveTo>
                        <a:lnTo>
                          <a:pt x="255" y="36"/>
                        </a:lnTo>
                        <a:lnTo>
                          <a:pt x="265" y="49"/>
                        </a:lnTo>
                        <a:lnTo>
                          <a:pt x="296" y="84"/>
                        </a:lnTo>
                        <a:lnTo>
                          <a:pt x="319" y="109"/>
                        </a:lnTo>
                        <a:lnTo>
                          <a:pt x="347" y="137"/>
                        </a:lnTo>
                        <a:lnTo>
                          <a:pt x="381" y="167"/>
                        </a:lnTo>
                        <a:lnTo>
                          <a:pt x="419" y="200"/>
                        </a:lnTo>
                        <a:lnTo>
                          <a:pt x="440" y="217"/>
                        </a:lnTo>
                        <a:lnTo>
                          <a:pt x="463" y="236"/>
                        </a:lnTo>
                        <a:lnTo>
                          <a:pt x="486" y="253"/>
                        </a:lnTo>
                        <a:lnTo>
                          <a:pt x="511" y="271"/>
                        </a:lnTo>
                        <a:lnTo>
                          <a:pt x="538" y="289"/>
                        </a:lnTo>
                        <a:lnTo>
                          <a:pt x="565" y="308"/>
                        </a:lnTo>
                        <a:lnTo>
                          <a:pt x="594" y="326"/>
                        </a:lnTo>
                        <a:lnTo>
                          <a:pt x="625" y="344"/>
                        </a:lnTo>
                        <a:lnTo>
                          <a:pt x="656" y="362"/>
                        </a:lnTo>
                        <a:lnTo>
                          <a:pt x="689" y="379"/>
                        </a:lnTo>
                        <a:lnTo>
                          <a:pt x="722" y="397"/>
                        </a:lnTo>
                        <a:lnTo>
                          <a:pt x="758" y="413"/>
                        </a:lnTo>
                        <a:lnTo>
                          <a:pt x="794" y="430"/>
                        </a:lnTo>
                        <a:lnTo>
                          <a:pt x="832" y="444"/>
                        </a:lnTo>
                        <a:lnTo>
                          <a:pt x="872" y="459"/>
                        </a:lnTo>
                        <a:lnTo>
                          <a:pt x="912" y="473"/>
                        </a:lnTo>
                        <a:lnTo>
                          <a:pt x="952" y="486"/>
                        </a:lnTo>
                        <a:lnTo>
                          <a:pt x="992" y="499"/>
                        </a:lnTo>
                        <a:lnTo>
                          <a:pt x="1033" y="511"/>
                        </a:lnTo>
                        <a:lnTo>
                          <a:pt x="1072" y="521"/>
                        </a:lnTo>
                        <a:lnTo>
                          <a:pt x="1110" y="532"/>
                        </a:lnTo>
                        <a:lnTo>
                          <a:pt x="1148" y="541"/>
                        </a:lnTo>
                        <a:lnTo>
                          <a:pt x="1186" y="549"/>
                        </a:lnTo>
                        <a:lnTo>
                          <a:pt x="1222" y="557"/>
                        </a:lnTo>
                        <a:lnTo>
                          <a:pt x="1292" y="572"/>
                        </a:lnTo>
                        <a:lnTo>
                          <a:pt x="1358" y="583"/>
                        </a:lnTo>
                        <a:lnTo>
                          <a:pt x="1420" y="593"/>
                        </a:lnTo>
                        <a:lnTo>
                          <a:pt x="1477" y="601"/>
                        </a:lnTo>
                        <a:lnTo>
                          <a:pt x="1530" y="607"/>
                        </a:lnTo>
                        <a:lnTo>
                          <a:pt x="1576" y="611"/>
                        </a:lnTo>
                        <a:lnTo>
                          <a:pt x="1616" y="614"/>
                        </a:lnTo>
                        <a:lnTo>
                          <a:pt x="1650" y="616"/>
                        </a:lnTo>
                        <a:lnTo>
                          <a:pt x="1677" y="618"/>
                        </a:lnTo>
                        <a:lnTo>
                          <a:pt x="1698" y="618"/>
                        </a:lnTo>
                        <a:lnTo>
                          <a:pt x="1710" y="619"/>
                        </a:lnTo>
                        <a:lnTo>
                          <a:pt x="1714" y="619"/>
                        </a:lnTo>
                        <a:lnTo>
                          <a:pt x="1713" y="624"/>
                        </a:lnTo>
                        <a:lnTo>
                          <a:pt x="1711" y="639"/>
                        </a:lnTo>
                        <a:lnTo>
                          <a:pt x="1708" y="661"/>
                        </a:lnTo>
                        <a:lnTo>
                          <a:pt x="1705" y="692"/>
                        </a:lnTo>
                        <a:lnTo>
                          <a:pt x="1701" y="731"/>
                        </a:lnTo>
                        <a:lnTo>
                          <a:pt x="1697" y="776"/>
                        </a:lnTo>
                        <a:lnTo>
                          <a:pt x="1694" y="827"/>
                        </a:lnTo>
                        <a:lnTo>
                          <a:pt x="1692" y="883"/>
                        </a:lnTo>
                        <a:lnTo>
                          <a:pt x="1691" y="943"/>
                        </a:lnTo>
                        <a:lnTo>
                          <a:pt x="1692" y="1006"/>
                        </a:lnTo>
                        <a:lnTo>
                          <a:pt x="1692" y="1039"/>
                        </a:lnTo>
                        <a:lnTo>
                          <a:pt x="1694" y="1072"/>
                        </a:lnTo>
                        <a:lnTo>
                          <a:pt x="1696" y="1106"/>
                        </a:lnTo>
                        <a:lnTo>
                          <a:pt x="1699" y="1140"/>
                        </a:lnTo>
                        <a:lnTo>
                          <a:pt x="1702" y="1175"/>
                        </a:lnTo>
                        <a:lnTo>
                          <a:pt x="1706" y="1210"/>
                        </a:lnTo>
                        <a:lnTo>
                          <a:pt x="1711" y="1245"/>
                        </a:lnTo>
                        <a:lnTo>
                          <a:pt x="1717" y="1280"/>
                        </a:lnTo>
                        <a:lnTo>
                          <a:pt x="1725" y="1315"/>
                        </a:lnTo>
                        <a:lnTo>
                          <a:pt x="1732" y="1351"/>
                        </a:lnTo>
                        <a:lnTo>
                          <a:pt x="1741" y="1385"/>
                        </a:lnTo>
                        <a:lnTo>
                          <a:pt x="1751" y="1420"/>
                        </a:lnTo>
                        <a:lnTo>
                          <a:pt x="1789" y="1547"/>
                        </a:lnTo>
                        <a:lnTo>
                          <a:pt x="1820" y="1657"/>
                        </a:lnTo>
                        <a:lnTo>
                          <a:pt x="1844" y="1752"/>
                        </a:lnTo>
                        <a:lnTo>
                          <a:pt x="1865" y="1828"/>
                        </a:lnTo>
                        <a:lnTo>
                          <a:pt x="1880" y="1888"/>
                        </a:lnTo>
                        <a:lnTo>
                          <a:pt x="1889" y="1930"/>
                        </a:lnTo>
                        <a:lnTo>
                          <a:pt x="1895" y="1956"/>
                        </a:lnTo>
                        <a:lnTo>
                          <a:pt x="1897" y="1964"/>
                        </a:lnTo>
                        <a:lnTo>
                          <a:pt x="1887" y="1961"/>
                        </a:lnTo>
                        <a:lnTo>
                          <a:pt x="1858" y="1953"/>
                        </a:lnTo>
                        <a:lnTo>
                          <a:pt x="1814" y="1938"/>
                        </a:lnTo>
                        <a:lnTo>
                          <a:pt x="1754" y="1916"/>
                        </a:lnTo>
                        <a:lnTo>
                          <a:pt x="1718" y="1904"/>
                        </a:lnTo>
                        <a:lnTo>
                          <a:pt x="1681" y="1888"/>
                        </a:lnTo>
                        <a:lnTo>
                          <a:pt x="1641" y="1872"/>
                        </a:lnTo>
                        <a:lnTo>
                          <a:pt x="1599" y="1853"/>
                        </a:lnTo>
                        <a:lnTo>
                          <a:pt x="1553" y="1834"/>
                        </a:lnTo>
                        <a:lnTo>
                          <a:pt x="1507" y="1813"/>
                        </a:lnTo>
                        <a:lnTo>
                          <a:pt x="1458" y="1789"/>
                        </a:lnTo>
                        <a:lnTo>
                          <a:pt x="1409" y="1765"/>
                        </a:lnTo>
                        <a:lnTo>
                          <a:pt x="1358" y="1739"/>
                        </a:lnTo>
                        <a:lnTo>
                          <a:pt x="1305" y="1710"/>
                        </a:lnTo>
                        <a:lnTo>
                          <a:pt x="1253" y="1680"/>
                        </a:lnTo>
                        <a:lnTo>
                          <a:pt x="1200" y="1648"/>
                        </a:lnTo>
                        <a:lnTo>
                          <a:pt x="1146" y="1615"/>
                        </a:lnTo>
                        <a:lnTo>
                          <a:pt x="1094" y="1580"/>
                        </a:lnTo>
                        <a:lnTo>
                          <a:pt x="1041" y="1543"/>
                        </a:lnTo>
                        <a:lnTo>
                          <a:pt x="988" y="1504"/>
                        </a:lnTo>
                        <a:lnTo>
                          <a:pt x="937" y="1464"/>
                        </a:lnTo>
                        <a:lnTo>
                          <a:pt x="887" y="1422"/>
                        </a:lnTo>
                        <a:lnTo>
                          <a:pt x="838" y="1377"/>
                        </a:lnTo>
                        <a:lnTo>
                          <a:pt x="790" y="1331"/>
                        </a:lnTo>
                        <a:lnTo>
                          <a:pt x="744" y="1284"/>
                        </a:lnTo>
                        <a:lnTo>
                          <a:pt x="700" y="1233"/>
                        </a:lnTo>
                        <a:lnTo>
                          <a:pt x="659" y="1182"/>
                        </a:lnTo>
                        <a:lnTo>
                          <a:pt x="620" y="1128"/>
                        </a:lnTo>
                        <a:lnTo>
                          <a:pt x="582" y="1073"/>
                        </a:lnTo>
                        <a:lnTo>
                          <a:pt x="547" y="1020"/>
                        </a:lnTo>
                        <a:lnTo>
                          <a:pt x="512" y="966"/>
                        </a:lnTo>
                        <a:lnTo>
                          <a:pt x="478" y="913"/>
                        </a:lnTo>
                        <a:lnTo>
                          <a:pt x="445" y="860"/>
                        </a:lnTo>
                        <a:lnTo>
                          <a:pt x="414" y="808"/>
                        </a:lnTo>
                        <a:lnTo>
                          <a:pt x="383" y="757"/>
                        </a:lnTo>
                        <a:lnTo>
                          <a:pt x="354" y="707"/>
                        </a:lnTo>
                        <a:lnTo>
                          <a:pt x="298" y="609"/>
                        </a:lnTo>
                        <a:lnTo>
                          <a:pt x="248" y="515"/>
                        </a:lnTo>
                        <a:lnTo>
                          <a:pt x="201" y="428"/>
                        </a:lnTo>
                        <a:lnTo>
                          <a:pt x="159" y="346"/>
                        </a:lnTo>
                        <a:lnTo>
                          <a:pt x="122" y="271"/>
                        </a:lnTo>
                        <a:lnTo>
                          <a:pt x="90" y="204"/>
                        </a:lnTo>
                        <a:lnTo>
                          <a:pt x="63" y="144"/>
                        </a:lnTo>
                        <a:lnTo>
                          <a:pt x="40" y="95"/>
                        </a:lnTo>
                        <a:lnTo>
                          <a:pt x="23" y="55"/>
                        </a:lnTo>
                        <a:lnTo>
                          <a:pt x="10" y="25"/>
                        </a:lnTo>
                        <a:lnTo>
                          <a:pt x="2" y="6"/>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100">
                      <a:latin typeface="微软雅黑" pitchFamily="34" charset="-122"/>
                      <a:ea typeface="微软雅黑" pitchFamily="34" charset="-122"/>
                    </a:endParaRPr>
                  </a:p>
                </p:txBody>
              </p:sp>
              <p:sp>
                <p:nvSpPr>
                  <p:cNvPr id="389" name="Rectangle 14"/>
                  <p:cNvSpPr>
                    <a:spLocks noChangeArrowheads="1"/>
                  </p:cNvSpPr>
                  <p:nvPr/>
                </p:nvSpPr>
                <p:spPr bwMode="auto">
                  <a:xfrm>
                    <a:off x="-322263" y="3673475"/>
                    <a:ext cx="71438" cy="2667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sz="1100">
                      <a:latin typeface="微软雅黑" pitchFamily="34" charset="-122"/>
                      <a:ea typeface="微软雅黑" pitchFamily="34" charset="-122"/>
                    </a:endParaRPr>
                  </a:p>
                </p:txBody>
              </p:sp>
              <p:sp>
                <p:nvSpPr>
                  <p:cNvPr id="390" name="Freeform 15"/>
                  <p:cNvSpPr>
                    <a:spLocks noEditPoints="1"/>
                  </p:cNvSpPr>
                  <p:nvPr/>
                </p:nvSpPr>
                <p:spPr bwMode="auto">
                  <a:xfrm>
                    <a:off x="-1085850" y="3427413"/>
                    <a:ext cx="722313" cy="474663"/>
                  </a:xfrm>
                  <a:custGeom>
                    <a:avLst/>
                    <a:gdLst/>
                    <a:ahLst/>
                    <a:cxnLst>
                      <a:cxn ang="0">
                        <a:pos x="3075" y="1468"/>
                      </a:cxn>
                      <a:cxn ang="0">
                        <a:pos x="2973" y="1747"/>
                      </a:cxn>
                      <a:cxn ang="0">
                        <a:pos x="2863" y="1952"/>
                      </a:cxn>
                      <a:cxn ang="0">
                        <a:pos x="2710" y="2160"/>
                      </a:cxn>
                      <a:cxn ang="0">
                        <a:pos x="2511" y="2339"/>
                      </a:cxn>
                      <a:cxn ang="0">
                        <a:pos x="2320" y="2462"/>
                      </a:cxn>
                      <a:cxn ang="0">
                        <a:pos x="2154" y="2534"/>
                      </a:cxn>
                      <a:cxn ang="0">
                        <a:pos x="2007" y="2573"/>
                      </a:cxn>
                      <a:cxn ang="0">
                        <a:pos x="1958" y="2695"/>
                      </a:cxn>
                      <a:cxn ang="0">
                        <a:pos x="2096" y="3022"/>
                      </a:cxn>
                      <a:cxn ang="0">
                        <a:pos x="2290" y="3365"/>
                      </a:cxn>
                      <a:cxn ang="0">
                        <a:pos x="2554" y="3671"/>
                      </a:cxn>
                      <a:cxn ang="0">
                        <a:pos x="2881" y="3846"/>
                      </a:cxn>
                      <a:cxn ang="0">
                        <a:pos x="3448" y="3881"/>
                      </a:cxn>
                      <a:cxn ang="0">
                        <a:pos x="4430" y="3888"/>
                      </a:cxn>
                      <a:cxn ang="0">
                        <a:pos x="6438" y="3871"/>
                      </a:cxn>
                      <a:cxn ang="0">
                        <a:pos x="7321" y="3383"/>
                      </a:cxn>
                      <a:cxn ang="0">
                        <a:pos x="3362" y="4776"/>
                      </a:cxn>
                      <a:cxn ang="0">
                        <a:pos x="3091" y="4729"/>
                      </a:cxn>
                      <a:cxn ang="0">
                        <a:pos x="2684" y="4621"/>
                      </a:cxn>
                      <a:cxn ang="0">
                        <a:pos x="2225" y="4427"/>
                      </a:cxn>
                      <a:cxn ang="0">
                        <a:pos x="1818" y="4129"/>
                      </a:cxn>
                      <a:cxn ang="0">
                        <a:pos x="1562" y="3707"/>
                      </a:cxn>
                      <a:cxn ang="0">
                        <a:pos x="1416" y="3301"/>
                      </a:cxn>
                      <a:cxn ang="0">
                        <a:pos x="1307" y="2948"/>
                      </a:cxn>
                      <a:cxn ang="0">
                        <a:pos x="1233" y="2622"/>
                      </a:cxn>
                      <a:cxn ang="0">
                        <a:pos x="1128" y="2549"/>
                      </a:cxn>
                      <a:cxn ang="0">
                        <a:pos x="837" y="2426"/>
                      </a:cxn>
                      <a:cxn ang="0">
                        <a:pos x="528" y="2253"/>
                      </a:cxn>
                      <a:cxn ang="0">
                        <a:pos x="246" y="2019"/>
                      </a:cxn>
                      <a:cxn ang="0">
                        <a:pos x="73" y="1727"/>
                      </a:cxn>
                      <a:cxn ang="0">
                        <a:pos x="20" y="1406"/>
                      </a:cxn>
                      <a:cxn ang="0">
                        <a:pos x="2" y="1107"/>
                      </a:cxn>
                      <a:cxn ang="0">
                        <a:pos x="10" y="690"/>
                      </a:cxn>
                      <a:cxn ang="0">
                        <a:pos x="1647" y="909"/>
                      </a:cxn>
                      <a:cxn ang="0">
                        <a:pos x="1814" y="935"/>
                      </a:cxn>
                      <a:cxn ang="0">
                        <a:pos x="1962" y="1006"/>
                      </a:cxn>
                      <a:cxn ang="0">
                        <a:pos x="2083" y="1115"/>
                      </a:cxn>
                      <a:cxn ang="0">
                        <a:pos x="2167" y="1254"/>
                      </a:cxn>
                      <a:cxn ang="0">
                        <a:pos x="2209" y="1416"/>
                      </a:cxn>
                      <a:cxn ang="0">
                        <a:pos x="2200" y="1587"/>
                      </a:cxn>
                      <a:cxn ang="0">
                        <a:pos x="2144" y="1742"/>
                      </a:cxn>
                      <a:cxn ang="0">
                        <a:pos x="2047" y="1872"/>
                      </a:cxn>
                      <a:cxn ang="0">
                        <a:pos x="1915" y="1969"/>
                      </a:cxn>
                      <a:cxn ang="0">
                        <a:pos x="1760" y="2026"/>
                      </a:cxn>
                      <a:cxn ang="0">
                        <a:pos x="1589" y="2034"/>
                      </a:cxn>
                      <a:cxn ang="0">
                        <a:pos x="1427" y="1993"/>
                      </a:cxn>
                      <a:cxn ang="0">
                        <a:pos x="1287" y="1909"/>
                      </a:cxn>
                      <a:cxn ang="0">
                        <a:pos x="1178" y="1788"/>
                      </a:cxn>
                      <a:cxn ang="0">
                        <a:pos x="1107" y="1641"/>
                      </a:cxn>
                      <a:cxn ang="0">
                        <a:pos x="1081" y="1473"/>
                      </a:cxn>
                      <a:cxn ang="0">
                        <a:pos x="1107" y="1306"/>
                      </a:cxn>
                      <a:cxn ang="0">
                        <a:pos x="1178" y="1159"/>
                      </a:cxn>
                      <a:cxn ang="0">
                        <a:pos x="1287" y="1039"/>
                      </a:cxn>
                      <a:cxn ang="0">
                        <a:pos x="1427" y="954"/>
                      </a:cxn>
                      <a:cxn ang="0">
                        <a:pos x="1589" y="912"/>
                      </a:cxn>
                    </a:cxnLst>
                    <a:rect l="0" t="0" r="r" b="b"/>
                    <a:pathLst>
                      <a:path w="8195" h="5385">
                        <a:moveTo>
                          <a:pt x="23" y="546"/>
                        </a:moveTo>
                        <a:lnTo>
                          <a:pt x="3088" y="0"/>
                        </a:lnTo>
                        <a:lnTo>
                          <a:pt x="3088" y="1418"/>
                        </a:lnTo>
                        <a:lnTo>
                          <a:pt x="3086" y="1424"/>
                        </a:lnTo>
                        <a:lnTo>
                          <a:pt x="3081" y="1441"/>
                        </a:lnTo>
                        <a:lnTo>
                          <a:pt x="3075" y="1468"/>
                        </a:lnTo>
                        <a:lnTo>
                          <a:pt x="3065" y="1504"/>
                        </a:lnTo>
                        <a:lnTo>
                          <a:pt x="3050" y="1547"/>
                        </a:lnTo>
                        <a:lnTo>
                          <a:pt x="3034" y="1598"/>
                        </a:lnTo>
                        <a:lnTo>
                          <a:pt x="3012" y="1653"/>
                        </a:lnTo>
                        <a:lnTo>
                          <a:pt x="2987" y="1714"/>
                        </a:lnTo>
                        <a:lnTo>
                          <a:pt x="2973" y="1747"/>
                        </a:lnTo>
                        <a:lnTo>
                          <a:pt x="2957" y="1780"/>
                        </a:lnTo>
                        <a:lnTo>
                          <a:pt x="2941" y="1813"/>
                        </a:lnTo>
                        <a:lnTo>
                          <a:pt x="2923" y="1847"/>
                        </a:lnTo>
                        <a:lnTo>
                          <a:pt x="2905" y="1882"/>
                        </a:lnTo>
                        <a:lnTo>
                          <a:pt x="2885" y="1917"/>
                        </a:lnTo>
                        <a:lnTo>
                          <a:pt x="2863" y="1952"/>
                        </a:lnTo>
                        <a:lnTo>
                          <a:pt x="2841" y="1987"/>
                        </a:lnTo>
                        <a:lnTo>
                          <a:pt x="2817" y="2022"/>
                        </a:lnTo>
                        <a:lnTo>
                          <a:pt x="2792" y="2057"/>
                        </a:lnTo>
                        <a:lnTo>
                          <a:pt x="2765" y="2092"/>
                        </a:lnTo>
                        <a:lnTo>
                          <a:pt x="2739" y="2126"/>
                        </a:lnTo>
                        <a:lnTo>
                          <a:pt x="2710" y="2160"/>
                        </a:lnTo>
                        <a:lnTo>
                          <a:pt x="2679" y="2192"/>
                        </a:lnTo>
                        <a:lnTo>
                          <a:pt x="2647" y="2225"/>
                        </a:lnTo>
                        <a:lnTo>
                          <a:pt x="2614" y="2256"/>
                        </a:lnTo>
                        <a:lnTo>
                          <a:pt x="2579" y="2286"/>
                        </a:lnTo>
                        <a:lnTo>
                          <a:pt x="2545" y="2313"/>
                        </a:lnTo>
                        <a:lnTo>
                          <a:pt x="2511" y="2339"/>
                        </a:lnTo>
                        <a:lnTo>
                          <a:pt x="2478" y="2364"/>
                        </a:lnTo>
                        <a:lnTo>
                          <a:pt x="2446" y="2387"/>
                        </a:lnTo>
                        <a:lnTo>
                          <a:pt x="2413" y="2407"/>
                        </a:lnTo>
                        <a:lnTo>
                          <a:pt x="2382" y="2427"/>
                        </a:lnTo>
                        <a:lnTo>
                          <a:pt x="2351" y="2445"/>
                        </a:lnTo>
                        <a:lnTo>
                          <a:pt x="2320" y="2462"/>
                        </a:lnTo>
                        <a:lnTo>
                          <a:pt x="2290" y="2477"/>
                        </a:lnTo>
                        <a:lnTo>
                          <a:pt x="2261" y="2491"/>
                        </a:lnTo>
                        <a:lnTo>
                          <a:pt x="2233" y="2503"/>
                        </a:lnTo>
                        <a:lnTo>
                          <a:pt x="2207" y="2514"/>
                        </a:lnTo>
                        <a:lnTo>
                          <a:pt x="2180" y="2525"/>
                        </a:lnTo>
                        <a:lnTo>
                          <a:pt x="2154" y="2534"/>
                        </a:lnTo>
                        <a:lnTo>
                          <a:pt x="2130" y="2542"/>
                        </a:lnTo>
                        <a:lnTo>
                          <a:pt x="2106" y="2549"/>
                        </a:lnTo>
                        <a:lnTo>
                          <a:pt x="2084" y="2556"/>
                        </a:lnTo>
                        <a:lnTo>
                          <a:pt x="2063" y="2562"/>
                        </a:lnTo>
                        <a:lnTo>
                          <a:pt x="2043" y="2566"/>
                        </a:lnTo>
                        <a:lnTo>
                          <a:pt x="2007" y="2573"/>
                        </a:lnTo>
                        <a:lnTo>
                          <a:pt x="1977" y="2578"/>
                        </a:lnTo>
                        <a:lnTo>
                          <a:pt x="1935" y="2582"/>
                        </a:lnTo>
                        <a:lnTo>
                          <a:pt x="1921" y="2583"/>
                        </a:lnTo>
                        <a:lnTo>
                          <a:pt x="1925" y="2597"/>
                        </a:lnTo>
                        <a:lnTo>
                          <a:pt x="1937" y="2635"/>
                        </a:lnTo>
                        <a:lnTo>
                          <a:pt x="1958" y="2695"/>
                        </a:lnTo>
                        <a:lnTo>
                          <a:pt x="1988" y="2772"/>
                        </a:lnTo>
                        <a:lnTo>
                          <a:pt x="2005" y="2816"/>
                        </a:lnTo>
                        <a:lnTo>
                          <a:pt x="2025" y="2864"/>
                        </a:lnTo>
                        <a:lnTo>
                          <a:pt x="2047" y="2914"/>
                        </a:lnTo>
                        <a:lnTo>
                          <a:pt x="2070" y="2967"/>
                        </a:lnTo>
                        <a:lnTo>
                          <a:pt x="2096" y="3022"/>
                        </a:lnTo>
                        <a:lnTo>
                          <a:pt x="2123" y="3078"/>
                        </a:lnTo>
                        <a:lnTo>
                          <a:pt x="2153" y="3134"/>
                        </a:lnTo>
                        <a:lnTo>
                          <a:pt x="2185" y="3192"/>
                        </a:lnTo>
                        <a:lnTo>
                          <a:pt x="2218" y="3251"/>
                        </a:lnTo>
                        <a:lnTo>
                          <a:pt x="2253" y="3309"/>
                        </a:lnTo>
                        <a:lnTo>
                          <a:pt x="2290" y="3365"/>
                        </a:lnTo>
                        <a:lnTo>
                          <a:pt x="2330" y="3422"/>
                        </a:lnTo>
                        <a:lnTo>
                          <a:pt x="2371" y="3476"/>
                        </a:lnTo>
                        <a:lnTo>
                          <a:pt x="2413" y="3529"/>
                        </a:lnTo>
                        <a:lnTo>
                          <a:pt x="2459" y="3579"/>
                        </a:lnTo>
                        <a:lnTo>
                          <a:pt x="2505" y="3627"/>
                        </a:lnTo>
                        <a:lnTo>
                          <a:pt x="2554" y="3671"/>
                        </a:lnTo>
                        <a:lnTo>
                          <a:pt x="2603" y="3712"/>
                        </a:lnTo>
                        <a:lnTo>
                          <a:pt x="2656" y="3748"/>
                        </a:lnTo>
                        <a:lnTo>
                          <a:pt x="2710" y="3781"/>
                        </a:lnTo>
                        <a:lnTo>
                          <a:pt x="2764" y="3808"/>
                        </a:lnTo>
                        <a:lnTo>
                          <a:pt x="2822" y="3830"/>
                        </a:lnTo>
                        <a:lnTo>
                          <a:pt x="2881" y="3846"/>
                        </a:lnTo>
                        <a:lnTo>
                          <a:pt x="2942" y="3857"/>
                        </a:lnTo>
                        <a:lnTo>
                          <a:pt x="3012" y="3863"/>
                        </a:lnTo>
                        <a:lnTo>
                          <a:pt x="3099" y="3869"/>
                        </a:lnTo>
                        <a:lnTo>
                          <a:pt x="3201" y="3873"/>
                        </a:lnTo>
                        <a:lnTo>
                          <a:pt x="3318" y="3877"/>
                        </a:lnTo>
                        <a:lnTo>
                          <a:pt x="3448" y="3881"/>
                        </a:lnTo>
                        <a:lnTo>
                          <a:pt x="3589" y="3883"/>
                        </a:lnTo>
                        <a:lnTo>
                          <a:pt x="3741" y="3885"/>
                        </a:lnTo>
                        <a:lnTo>
                          <a:pt x="3902" y="3887"/>
                        </a:lnTo>
                        <a:lnTo>
                          <a:pt x="4072" y="3888"/>
                        </a:lnTo>
                        <a:lnTo>
                          <a:pt x="4248" y="3888"/>
                        </a:lnTo>
                        <a:lnTo>
                          <a:pt x="4430" y="3888"/>
                        </a:lnTo>
                        <a:lnTo>
                          <a:pt x="4616" y="3888"/>
                        </a:lnTo>
                        <a:lnTo>
                          <a:pt x="4995" y="3886"/>
                        </a:lnTo>
                        <a:lnTo>
                          <a:pt x="5377" y="3883"/>
                        </a:lnTo>
                        <a:lnTo>
                          <a:pt x="5752" y="3880"/>
                        </a:lnTo>
                        <a:lnTo>
                          <a:pt x="6108" y="3875"/>
                        </a:lnTo>
                        <a:lnTo>
                          <a:pt x="6438" y="3871"/>
                        </a:lnTo>
                        <a:lnTo>
                          <a:pt x="6729" y="3867"/>
                        </a:lnTo>
                        <a:lnTo>
                          <a:pt x="6973" y="3863"/>
                        </a:lnTo>
                        <a:lnTo>
                          <a:pt x="7160" y="3860"/>
                        </a:lnTo>
                        <a:lnTo>
                          <a:pt x="7280" y="3858"/>
                        </a:lnTo>
                        <a:lnTo>
                          <a:pt x="7321" y="3857"/>
                        </a:lnTo>
                        <a:lnTo>
                          <a:pt x="7321" y="3383"/>
                        </a:lnTo>
                        <a:lnTo>
                          <a:pt x="8195" y="3383"/>
                        </a:lnTo>
                        <a:lnTo>
                          <a:pt x="8195" y="5385"/>
                        </a:lnTo>
                        <a:lnTo>
                          <a:pt x="7501" y="5385"/>
                        </a:lnTo>
                        <a:lnTo>
                          <a:pt x="7337" y="4779"/>
                        </a:lnTo>
                        <a:lnTo>
                          <a:pt x="3379" y="4779"/>
                        </a:lnTo>
                        <a:lnTo>
                          <a:pt x="3362" y="4776"/>
                        </a:lnTo>
                        <a:lnTo>
                          <a:pt x="3316" y="4770"/>
                        </a:lnTo>
                        <a:lnTo>
                          <a:pt x="3282" y="4765"/>
                        </a:lnTo>
                        <a:lnTo>
                          <a:pt x="3242" y="4758"/>
                        </a:lnTo>
                        <a:lnTo>
                          <a:pt x="3197" y="4751"/>
                        </a:lnTo>
                        <a:lnTo>
                          <a:pt x="3145" y="4740"/>
                        </a:lnTo>
                        <a:lnTo>
                          <a:pt x="3091" y="4729"/>
                        </a:lnTo>
                        <a:lnTo>
                          <a:pt x="3031" y="4717"/>
                        </a:lnTo>
                        <a:lnTo>
                          <a:pt x="2967" y="4701"/>
                        </a:lnTo>
                        <a:lnTo>
                          <a:pt x="2900" y="4685"/>
                        </a:lnTo>
                        <a:lnTo>
                          <a:pt x="2830" y="4665"/>
                        </a:lnTo>
                        <a:lnTo>
                          <a:pt x="2758" y="4645"/>
                        </a:lnTo>
                        <a:lnTo>
                          <a:pt x="2684" y="4621"/>
                        </a:lnTo>
                        <a:lnTo>
                          <a:pt x="2608" y="4595"/>
                        </a:lnTo>
                        <a:lnTo>
                          <a:pt x="2532" y="4566"/>
                        </a:lnTo>
                        <a:lnTo>
                          <a:pt x="2454" y="4535"/>
                        </a:lnTo>
                        <a:lnTo>
                          <a:pt x="2378" y="4502"/>
                        </a:lnTo>
                        <a:lnTo>
                          <a:pt x="2302" y="4466"/>
                        </a:lnTo>
                        <a:lnTo>
                          <a:pt x="2225" y="4427"/>
                        </a:lnTo>
                        <a:lnTo>
                          <a:pt x="2152" y="4385"/>
                        </a:lnTo>
                        <a:lnTo>
                          <a:pt x="2080" y="4341"/>
                        </a:lnTo>
                        <a:lnTo>
                          <a:pt x="2009" y="4292"/>
                        </a:lnTo>
                        <a:lnTo>
                          <a:pt x="1942" y="4241"/>
                        </a:lnTo>
                        <a:lnTo>
                          <a:pt x="1878" y="4186"/>
                        </a:lnTo>
                        <a:lnTo>
                          <a:pt x="1818" y="4129"/>
                        </a:lnTo>
                        <a:lnTo>
                          <a:pt x="1763" y="4067"/>
                        </a:lnTo>
                        <a:lnTo>
                          <a:pt x="1712" y="4002"/>
                        </a:lnTo>
                        <a:lnTo>
                          <a:pt x="1665" y="3933"/>
                        </a:lnTo>
                        <a:lnTo>
                          <a:pt x="1626" y="3861"/>
                        </a:lnTo>
                        <a:lnTo>
                          <a:pt x="1592" y="3783"/>
                        </a:lnTo>
                        <a:lnTo>
                          <a:pt x="1562" y="3707"/>
                        </a:lnTo>
                        <a:lnTo>
                          <a:pt x="1533" y="3632"/>
                        </a:lnTo>
                        <a:lnTo>
                          <a:pt x="1506" y="3561"/>
                        </a:lnTo>
                        <a:lnTo>
                          <a:pt x="1482" y="3492"/>
                        </a:lnTo>
                        <a:lnTo>
                          <a:pt x="1458" y="3426"/>
                        </a:lnTo>
                        <a:lnTo>
                          <a:pt x="1436" y="3362"/>
                        </a:lnTo>
                        <a:lnTo>
                          <a:pt x="1416" y="3301"/>
                        </a:lnTo>
                        <a:lnTo>
                          <a:pt x="1396" y="3243"/>
                        </a:lnTo>
                        <a:lnTo>
                          <a:pt x="1378" y="3188"/>
                        </a:lnTo>
                        <a:lnTo>
                          <a:pt x="1362" y="3134"/>
                        </a:lnTo>
                        <a:lnTo>
                          <a:pt x="1346" y="3084"/>
                        </a:lnTo>
                        <a:lnTo>
                          <a:pt x="1332" y="3037"/>
                        </a:lnTo>
                        <a:lnTo>
                          <a:pt x="1307" y="2948"/>
                        </a:lnTo>
                        <a:lnTo>
                          <a:pt x="1286" y="2870"/>
                        </a:lnTo>
                        <a:lnTo>
                          <a:pt x="1269" y="2802"/>
                        </a:lnTo>
                        <a:lnTo>
                          <a:pt x="1255" y="2742"/>
                        </a:lnTo>
                        <a:lnTo>
                          <a:pt x="1245" y="2694"/>
                        </a:lnTo>
                        <a:lnTo>
                          <a:pt x="1238" y="2653"/>
                        </a:lnTo>
                        <a:lnTo>
                          <a:pt x="1233" y="2622"/>
                        </a:lnTo>
                        <a:lnTo>
                          <a:pt x="1230" y="2600"/>
                        </a:lnTo>
                        <a:lnTo>
                          <a:pt x="1228" y="2587"/>
                        </a:lnTo>
                        <a:lnTo>
                          <a:pt x="1228" y="2583"/>
                        </a:lnTo>
                        <a:lnTo>
                          <a:pt x="1215" y="2579"/>
                        </a:lnTo>
                        <a:lnTo>
                          <a:pt x="1181" y="2568"/>
                        </a:lnTo>
                        <a:lnTo>
                          <a:pt x="1128" y="2549"/>
                        </a:lnTo>
                        <a:lnTo>
                          <a:pt x="1060" y="2523"/>
                        </a:lnTo>
                        <a:lnTo>
                          <a:pt x="1021" y="2507"/>
                        </a:lnTo>
                        <a:lnTo>
                          <a:pt x="979" y="2490"/>
                        </a:lnTo>
                        <a:lnTo>
                          <a:pt x="933" y="2470"/>
                        </a:lnTo>
                        <a:lnTo>
                          <a:pt x="887" y="2448"/>
                        </a:lnTo>
                        <a:lnTo>
                          <a:pt x="837" y="2426"/>
                        </a:lnTo>
                        <a:lnTo>
                          <a:pt x="788" y="2401"/>
                        </a:lnTo>
                        <a:lnTo>
                          <a:pt x="736" y="2375"/>
                        </a:lnTo>
                        <a:lnTo>
                          <a:pt x="684" y="2346"/>
                        </a:lnTo>
                        <a:lnTo>
                          <a:pt x="632" y="2317"/>
                        </a:lnTo>
                        <a:lnTo>
                          <a:pt x="580" y="2286"/>
                        </a:lnTo>
                        <a:lnTo>
                          <a:pt x="528" y="2253"/>
                        </a:lnTo>
                        <a:lnTo>
                          <a:pt x="477" y="2217"/>
                        </a:lnTo>
                        <a:lnTo>
                          <a:pt x="427" y="2181"/>
                        </a:lnTo>
                        <a:lnTo>
                          <a:pt x="379" y="2142"/>
                        </a:lnTo>
                        <a:lnTo>
                          <a:pt x="332" y="2103"/>
                        </a:lnTo>
                        <a:lnTo>
                          <a:pt x="289" y="2061"/>
                        </a:lnTo>
                        <a:lnTo>
                          <a:pt x="246" y="2019"/>
                        </a:lnTo>
                        <a:lnTo>
                          <a:pt x="208" y="1974"/>
                        </a:lnTo>
                        <a:lnTo>
                          <a:pt x="173" y="1927"/>
                        </a:lnTo>
                        <a:lnTo>
                          <a:pt x="141" y="1880"/>
                        </a:lnTo>
                        <a:lnTo>
                          <a:pt x="114" y="1830"/>
                        </a:lnTo>
                        <a:lnTo>
                          <a:pt x="91" y="1780"/>
                        </a:lnTo>
                        <a:lnTo>
                          <a:pt x="73" y="1727"/>
                        </a:lnTo>
                        <a:lnTo>
                          <a:pt x="60" y="1674"/>
                        </a:lnTo>
                        <a:lnTo>
                          <a:pt x="50" y="1619"/>
                        </a:lnTo>
                        <a:lnTo>
                          <a:pt x="41" y="1565"/>
                        </a:lnTo>
                        <a:lnTo>
                          <a:pt x="34" y="1511"/>
                        </a:lnTo>
                        <a:lnTo>
                          <a:pt x="27" y="1458"/>
                        </a:lnTo>
                        <a:lnTo>
                          <a:pt x="20" y="1406"/>
                        </a:lnTo>
                        <a:lnTo>
                          <a:pt x="16" y="1353"/>
                        </a:lnTo>
                        <a:lnTo>
                          <a:pt x="11" y="1302"/>
                        </a:lnTo>
                        <a:lnTo>
                          <a:pt x="8" y="1251"/>
                        </a:lnTo>
                        <a:lnTo>
                          <a:pt x="5" y="1203"/>
                        </a:lnTo>
                        <a:lnTo>
                          <a:pt x="3" y="1155"/>
                        </a:lnTo>
                        <a:lnTo>
                          <a:pt x="2" y="1107"/>
                        </a:lnTo>
                        <a:lnTo>
                          <a:pt x="1" y="1061"/>
                        </a:lnTo>
                        <a:lnTo>
                          <a:pt x="0" y="973"/>
                        </a:lnTo>
                        <a:lnTo>
                          <a:pt x="1" y="891"/>
                        </a:lnTo>
                        <a:lnTo>
                          <a:pt x="3" y="817"/>
                        </a:lnTo>
                        <a:lnTo>
                          <a:pt x="6" y="749"/>
                        </a:lnTo>
                        <a:lnTo>
                          <a:pt x="10" y="690"/>
                        </a:lnTo>
                        <a:lnTo>
                          <a:pt x="14" y="639"/>
                        </a:lnTo>
                        <a:lnTo>
                          <a:pt x="17" y="599"/>
                        </a:lnTo>
                        <a:lnTo>
                          <a:pt x="20" y="570"/>
                        </a:lnTo>
                        <a:lnTo>
                          <a:pt x="22" y="552"/>
                        </a:lnTo>
                        <a:lnTo>
                          <a:pt x="23" y="546"/>
                        </a:lnTo>
                        <a:close/>
                        <a:moveTo>
                          <a:pt x="1647" y="909"/>
                        </a:moveTo>
                        <a:lnTo>
                          <a:pt x="1676" y="910"/>
                        </a:lnTo>
                        <a:lnTo>
                          <a:pt x="1705" y="912"/>
                        </a:lnTo>
                        <a:lnTo>
                          <a:pt x="1733" y="916"/>
                        </a:lnTo>
                        <a:lnTo>
                          <a:pt x="1760" y="921"/>
                        </a:lnTo>
                        <a:lnTo>
                          <a:pt x="1787" y="928"/>
                        </a:lnTo>
                        <a:lnTo>
                          <a:pt x="1814" y="935"/>
                        </a:lnTo>
                        <a:lnTo>
                          <a:pt x="1841" y="944"/>
                        </a:lnTo>
                        <a:lnTo>
                          <a:pt x="1867" y="954"/>
                        </a:lnTo>
                        <a:lnTo>
                          <a:pt x="1892" y="965"/>
                        </a:lnTo>
                        <a:lnTo>
                          <a:pt x="1915" y="977"/>
                        </a:lnTo>
                        <a:lnTo>
                          <a:pt x="1939" y="992"/>
                        </a:lnTo>
                        <a:lnTo>
                          <a:pt x="1962" y="1006"/>
                        </a:lnTo>
                        <a:lnTo>
                          <a:pt x="1985" y="1022"/>
                        </a:lnTo>
                        <a:lnTo>
                          <a:pt x="2005" y="1039"/>
                        </a:lnTo>
                        <a:lnTo>
                          <a:pt x="2026" y="1057"/>
                        </a:lnTo>
                        <a:lnTo>
                          <a:pt x="2047" y="1075"/>
                        </a:lnTo>
                        <a:lnTo>
                          <a:pt x="2064" y="1095"/>
                        </a:lnTo>
                        <a:lnTo>
                          <a:pt x="2083" y="1115"/>
                        </a:lnTo>
                        <a:lnTo>
                          <a:pt x="2099" y="1136"/>
                        </a:lnTo>
                        <a:lnTo>
                          <a:pt x="2115" y="1159"/>
                        </a:lnTo>
                        <a:lnTo>
                          <a:pt x="2129" y="1181"/>
                        </a:lnTo>
                        <a:lnTo>
                          <a:pt x="2144" y="1205"/>
                        </a:lnTo>
                        <a:lnTo>
                          <a:pt x="2156" y="1230"/>
                        </a:lnTo>
                        <a:lnTo>
                          <a:pt x="2167" y="1254"/>
                        </a:lnTo>
                        <a:lnTo>
                          <a:pt x="2178" y="1280"/>
                        </a:lnTo>
                        <a:lnTo>
                          <a:pt x="2186" y="1306"/>
                        </a:lnTo>
                        <a:lnTo>
                          <a:pt x="2194" y="1333"/>
                        </a:lnTo>
                        <a:lnTo>
                          <a:pt x="2200" y="1360"/>
                        </a:lnTo>
                        <a:lnTo>
                          <a:pt x="2206" y="1388"/>
                        </a:lnTo>
                        <a:lnTo>
                          <a:pt x="2209" y="1416"/>
                        </a:lnTo>
                        <a:lnTo>
                          <a:pt x="2211" y="1445"/>
                        </a:lnTo>
                        <a:lnTo>
                          <a:pt x="2212" y="1473"/>
                        </a:lnTo>
                        <a:lnTo>
                          <a:pt x="2211" y="1503"/>
                        </a:lnTo>
                        <a:lnTo>
                          <a:pt x="2209" y="1532"/>
                        </a:lnTo>
                        <a:lnTo>
                          <a:pt x="2206" y="1559"/>
                        </a:lnTo>
                        <a:lnTo>
                          <a:pt x="2200" y="1587"/>
                        </a:lnTo>
                        <a:lnTo>
                          <a:pt x="2194" y="1614"/>
                        </a:lnTo>
                        <a:lnTo>
                          <a:pt x="2186" y="1641"/>
                        </a:lnTo>
                        <a:lnTo>
                          <a:pt x="2178" y="1668"/>
                        </a:lnTo>
                        <a:lnTo>
                          <a:pt x="2167" y="1692"/>
                        </a:lnTo>
                        <a:lnTo>
                          <a:pt x="2156" y="1718"/>
                        </a:lnTo>
                        <a:lnTo>
                          <a:pt x="2144" y="1742"/>
                        </a:lnTo>
                        <a:lnTo>
                          <a:pt x="2129" y="1765"/>
                        </a:lnTo>
                        <a:lnTo>
                          <a:pt x="2115" y="1788"/>
                        </a:lnTo>
                        <a:lnTo>
                          <a:pt x="2099" y="1811"/>
                        </a:lnTo>
                        <a:lnTo>
                          <a:pt x="2083" y="1832"/>
                        </a:lnTo>
                        <a:lnTo>
                          <a:pt x="2064" y="1852"/>
                        </a:lnTo>
                        <a:lnTo>
                          <a:pt x="2047" y="1872"/>
                        </a:lnTo>
                        <a:lnTo>
                          <a:pt x="2026" y="1891"/>
                        </a:lnTo>
                        <a:lnTo>
                          <a:pt x="2005" y="1909"/>
                        </a:lnTo>
                        <a:lnTo>
                          <a:pt x="1985" y="1925"/>
                        </a:lnTo>
                        <a:lnTo>
                          <a:pt x="1962" y="1941"/>
                        </a:lnTo>
                        <a:lnTo>
                          <a:pt x="1939" y="1956"/>
                        </a:lnTo>
                        <a:lnTo>
                          <a:pt x="1915" y="1969"/>
                        </a:lnTo>
                        <a:lnTo>
                          <a:pt x="1892" y="1982"/>
                        </a:lnTo>
                        <a:lnTo>
                          <a:pt x="1867" y="1993"/>
                        </a:lnTo>
                        <a:lnTo>
                          <a:pt x="1841" y="2003"/>
                        </a:lnTo>
                        <a:lnTo>
                          <a:pt x="1814" y="2012"/>
                        </a:lnTo>
                        <a:lnTo>
                          <a:pt x="1787" y="2020"/>
                        </a:lnTo>
                        <a:lnTo>
                          <a:pt x="1760" y="2026"/>
                        </a:lnTo>
                        <a:lnTo>
                          <a:pt x="1733" y="2031"/>
                        </a:lnTo>
                        <a:lnTo>
                          <a:pt x="1705" y="2034"/>
                        </a:lnTo>
                        <a:lnTo>
                          <a:pt x="1676" y="2036"/>
                        </a:lnTo>
                        <a:lnTo>
                          <a:pt x="1647" y="2037"/>
                        </a:lnTo>
                        <a:lnTo>
                          <a:pt x="1618" y="2036"/>
                        </a:lnTo>
                        <a:lnTo>
                          <a:pt x="1589" y="2034"/>
                        </a:lnTo>
                        <a:lnTo>
                          <a:pt x="1560" y="2031"/>
                        </a:lnTo>
                        <a:lnTo>
                          <a:pt x="1533" y="2026"/>
                        </a:lnTo>
                        <a:lnTo>
                          <a:pt x="1505" y="2020"/>
                        </a:lnTo>
                        <a:lnTo>
                          <a:pt x="1479" y="2012"/>
                        </a:lnTo>
                        <a:lnTo>
                          <a:pt x="1453" y="2003"/>
                        </a:lnTo>
                        <a:lnTo>
                          <a:pt x="1427" y="1993"/>
                        </a:lnTo>
                        <a:lnTo>
                          <a:pt x="1401" y="1982"/>
                        </a:lnTo>
                        <a:lnTo>
                          <a:pt x="1377" y="1969"/>
                        </a:lnTo>
                        <a:lnTo>
                          <a:pt x="1354" y="1956"/>
                        </a:lnTo>
                        <a:lnTo>
                          <a:pt x="1331" y="1941"/>
                        </a:lnTo>
                        <a:lnTo>
                          <a:pt x="1308" y="1925"/>
                        </a:lnTo>
                        <a:lnTo>
                          <a:pt x="1287" y="1909"/>
                        </a:lnTo>
                        <a:lnTo>
                          <a:pt x="1267" y="1891"/>
                        </a:lnTo>
                        <a:lnTo>
                          <a:pt x="1247" y="1872"/>
                        </a:lnTo>
                        <a:lnTo>
                          <a:pt x="1229" y="1852"/>
                        </a:lnTo>
                        <a:lnTo>
                          <a:pt x="1210" y="1832"/>
                        </a:lnTo>
                        <a:lnTo>
                          <a:pt x="1194" y="1811"/>
                        </a:lnTo>
                        <a:lnTo>
                          <a:pt x="1178" y="1788"/>
                        </a:lnTo>
                        <a:lnTo>
                          <a:pt x="1163" y="1765"/>
                        </a:lnTo>
                        <a:lnTo>
                          <a:pt x="1149" y="1742"/>
                        </a:lnTo>
                        <a:lnTo>
                          <a:pt x="1137" y="1718"/>
                        </a:lnTo>
                        <a:lnTo>
                          <a:pt x="1125" y="1692"/>
                        </a:lnTo>
                        <a:lnTo>
                          <a:pt x="1115" y="1668"/>
                        </a:lnTo>
                        <a:lnTo>
                          <a:pt x="1107" y="1641"/>
                        </a:lnTo>
                        <a:lnTo>
                          <a:pt x="1098" y="1614"/>
                        </a:lnTo>
                        <a:lnTo>
                          <a:pt x="1092" y="1587"/>
                        </a:lnTo>
                        <a:lnTo>
                          <a:pt x="1087" y="1559"/>
                        </a:lnTo>
                        <a:lnTo>
                          <a:pt x="1084" y="1532"/>
                        </a:lnTo>
                        <a:lnTo>
                          <a:pt x="1082" y="1503"/>
                        </a:lnTo>
                        <a:lnTo>
                          <a:pt x="1081" y="1473"/>
                        </a:lnTo>
                        <a:lnTo>
                          <a:pt x="1082" y="1445"/>
                        </a:lnTo>
                        <a:lnTo>
                          <a:pt x="1084" y="1416"/>
                        </a:lnTo>
                        <a:lnTo>
                          <a:pt x="1087" y="1388"/>
                        </a:lnTo>
                        <a:lnTo>
                          <a:pt x="1092" y="1360"/>
                        </a:lnTo>
                        <a:lnTo>
                          <a:pt x="1098" y="1333"/>
                        </a:lnTo>
                        <a:lnTo>
                          <a:pt x="1107" y="1306"/>
                        </a:lnTo>
                        <a:lnTo>
                          <a:pt x="1115" y="1280"/>
                        </a:lnTo>
                        <a:lnTo>
                          <a:pt x="1125" y="1254"/>
                        </a:lnTo>
                        <a:lnTo>
                          <a:pt x="1137" y="1230"/>
                        </a:lnTo>
                        <a:lnTo>
                          <a:pt x="1149" y="1205"/>
                        </a:lnTo>
                        <a:lnTo>
                          <a:pt x="1163" y="1181"/>
                        </a:lnTo>
                        <a:lnTo>
                          <a:pt x="1178" y="1159"/>
                        </a:lnTo>
                        <a:lnTo>
                          <a:pt x="1194" y="1136"/>
                        </a:lnTo>
                        <a:lnTo>
                          <a:pt x="1210" y="1115"/>
                        </a:lnTo>
                        <a:lnTo>
                          <a:pt x="1229" y="1095"/>
                        </a:lnTo>
                        <a:lnTo>
                          <a:pt x="1247" y="1075"/>
                        </a:lnTo>
                        <a:lnTo>
                          <a:pt x="1267" y="1057"/>
                        </a:lnTo>
                        <a:lnTo>
                          <a:pt x="1287" y="1039"/>
                        </a:lnTo>
                        <a:lnTo>
                          <a:pt x="1308" y="1022"/>
                        </a:lnTo>
                        <a:lnTo>
                          <a:pt x="1331" y="1006"/>
                        </a:lnTo>
                        <a:lnTo>
                          <a:pt x="1354" y="992"/>
                        </a:lnTo>
                        <a:lnTo>
                          <a:pt x="1377" y="977"/>
                        </a:lnTo>
                        <a:lnTo>
                          <a:pt x="1401" y="965"/>
                        </a:lnTo>
                        <a:lnTo>
                          <a:pt x="1427" y="954"/>
                        </a:lnTo>
                        <a:lnTo>
                          <a:pt x="1453" y="944"/>
                        </a:lnTo>
                        <a:lnTo>
                          <a:pt x="1479" y="935"/>
                        </a:lnTo>
                        <a:lnTo>
                          <a:pt x="1505" y="928"/>
                        </a:lnTo>
                        <a:lnTo>
                          <a:pt x="1533" y="921"/>
                        </a:lnTo>
                        <a:lnTo>
                          <a:pt x="1560" y="916"/>
                        </a:lnTo>
                        <a:lnTo>
                          <a:pt x="1589" y="912"/>
                        </a:lnTo>
                        <a:lnTo>
                          <a:pt x="1618" y="910"/>
                        </a:lnTo>
                        <a:lnTo>
                          <a:pt x="1647" y="90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sz="1100">
                      <a:latin typeface="微软雅黑" pitchFamily="34" charset="-122"/>
                      <a:ea typeface="微软雅黑" pitchFamily="34" charset="-122"/>
                    </a:endParaRPr>
                  </a:p>
                </p:txBody>
              </p:sp>
            </p:grpSp>
            <p:sp>
              <p:nvSpPr>
                <p:cNvPr id="374" name="1107454724"/>
                <p:cNvSpPr/>
                <p:nvPr/>
              </p:nvSpPr>
              <p:spPr>
                <a:xfrm>
                  <a:off x="1484044" y="4687584"/>
                  <a:ext cx="317871" cy="317145"/>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prstClr val="white"/>
                    </a:solidFill>
                    <a:latin typeface="微软雅黑" pitchFamily="34" charset="-122"/>
                    <a:ea typeface="微软雅黑" pitchFamily="34" charset="-122"/>
                  </a:endParaRPr>
                </a:p>
              </p:txBody>
            </p:sp>
            <p:sp>
              <p:nvSpPr>
                <p:cNvPr id="375" name="1107454724"/>
                <p:cNvSpPr/>
                <p:nvPr/>
              </p:nvSpPr>
              <p:spPr>
                <a:xfrm>
                  <a:off x="1484044" y="5186044"/>
                  <a:ext cx="317871" cy="317145"/>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prstClr val="white"/>
                    </a:solidFill>
                    <a:latin typeface="微软雅黑" pitchFamily="34" charset="-122"/>
                    <a:ea typeface="微软雅黑" pitchFamily="34" charset="-122"/>
                  </a:endParaRPr>
                </a:p>
              </p:txBody>
            </p:sp>
            <p:sp>
              <p:nvSpPr>
                <p:cNvPr id="376" name="1107454724"/>
                <p:cNvSpPr/>
                <p:nvPr/>
              </p:nvSpPr>
              <p:spPr>
                <a:xfrm>
                  <a:off x="2219950" y="4687584"/>
                  <a:ext cx="317871" cy="317145"/>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prstClr val="white"/>
                    </a:solidFill>
                    <a:latin typeface="微软雅黑" pitchFamily="34" charset="-122"/>
                    <a:ea typeface="微软雅黑" pitchFamily="34" charset="-122"/>
                  </a:endParaRPr>
                </a:p>
              </p:txBody>
            </p:sp>
            <p:sp>
              <p:nvSpPr>
                <p:cNvPr id="377" name="Freeform 18"/>
                <p:cNvSpPr>
                  <a:spLocks noChangeAspect="1"/>
                </p:cNvSpPr>
                <p:nvPr/>
              </p:nvSpPr>
              <p:spPr bwMode="auto">
                <a:xfrm>
                  <a:off x="2293340" y="4751126"/>
                  <a:ext cx="171426" cy="176030"/>
                </a:xfrm>
                <a:custGeom>
                  <a:avLst/>
                  <a:gdLst/>
                  <a:ahLst/>
                  <a:cxnLst>
                    <a:cxn ang="0">
                      <a:pos x="132" y="124"/>
                    </a:cxn>
                    <a:cxn ang="0">
                      <a:pos x="124" y="126"/>
                    </a:cxn>
                    <a:cxn ang="0">
                      <a:pos x="88" y="91"/>
                    </a:cxn>
                    <a:cxn ang="0">
                      <a:pos x="91" y="82"/>
                    </a:cxn>
                    <a:cxn ang="0">
                      <a:pos x="91" y="80"/>
                    </a:cxn>
                    <a:cxn ang="0">
                      <a:pos x="119" y="68"/>
                    </a:cxn>
                    <a:cxn ang="0">
                      <a:pos x="132" y="74"/>
                    </a:cxn>
                    <a:cxn ang="0">
                      <a:pos x="148" y="58"/>
                    </a:cxn>
                    <a:cxn ang="0">
                      <a:pos x="132" y="41"/>
                    </a:cxn>
                    <a:cxn ang="0">
                      <a:pos x="115" y="58"/>
                    </a:cxn>
                    <a:cxn ang="0">
                      <a:pos x="116" y="60"/>
                    </a:cxn>
                    <a:cxn ang="0">
                      <a:pos x="87" y="72"/>
                    </a:cxn>
                    <a:cxn ang="0">
                      <a:pos x="78" y="66"/>
                    </a:cxn>
                    <a:cxn ang="0">
                      <a:pos x="78" y="32"/>
                    </a:cxn>
                    <a:cxn ang="0">
                      <a:pos x="91" y="16"/>
                    </a:cxn>
                    <a:cxn ang="0">
                      <a:pos x="74" y="0"/>
                    </a:cxn>
                    <a:cxn ang="0">
                      <a:pos x="58" y="16"/>
                    </a:cxn>
                    <a:cxn ang="0">
                      <a:pos x="70" y="32"/>
                    </a:cxn>
                    <a:cxn ang="0">
                      <a:pos x="70" y="66"/>
                    </a:cxn>
                    <a:cxn ang="0">
                      <a:pos x="61" y="72"/>
                    </a:cxn>
                    <a:cxn ang="0">
                      <a:pos x="33" y="60"/>
                    </a:cxn>
                    <a:cxn ang="0">
                      <a:pos x="33" y="58"/>
                    </a:cxn>
                    <a:cxn ang="0">
                      <a:pos x="17" y="41"/>
                    </a:cxn>
                    <a:cxn ang="0">
                      <a:pos x="0" y="58"/>
                    </a:cxn>
                    <a:cxn ang="0">
                      <a:pos x="17" y="74"/>
                    </a:cxn>
                    <a:cxn ang="0">
                      <a:pos x="30" y="68"/>
                    </a:cxn>
                    <a:cxn ang="0">
                      <a:pos x="58" y="80"/>
                    </a:cxn>
                    <a:cxn ang="0">
                      <a:pos x="58" y="82"/>
                    </a:cxn>
                    <a:cxn ang="0">
                      <a:pos x="60" y="91"/>
                    </a:cxn>
                    <a:cxn ang="0">
                      <a:pos x="25" y="126"/>
                    </a:cxn>
                    <a:cxn ang="0">
                      <a:pos x="17" y="124"/>
                    </a:cxn>
                    <a:cxn ang="0">
                      <a:pos x="0" y="140"/>
                    </a:cxn>
                    <a:cxn ang="0">
                      <a:pos x="17" y="157"/>
                    </a:cxn>
                    <a:cxn ang="0">
                      <a:pos x="33" y="140"/>
                    </a:cxn>
                    <a:cxn ang="0">
                      <a:pos x="31" y="132"/>
                    </a:cxn>
                    <a:cxn ang="0">
                      <a:pos x="66" y="97"/>
                    </a:cxn>
                    <a:cxn ang="0">
                      <a:pos x="70" y="98"/>
                    </a:cxn>
                    <a:cxn ang="0">
                      <a:pos x="70" y="116"/>
                    </a:cxn>
                    <a:cxn ang="0">
                      <a:pos x="58" y="132"/>
                    </a:cxn>
                    <a:cxn ang="0">
                      <a:pos x="74" y="148"/>
                    </a:cxn>
                    <a:cxn ang="0">
                      <a:pos x="91" y="132"/>
                    </a:cxn>
                    <a:cxn ang="0">
                      <a:pos x="78" y="116"/>
                    </a:cxn>
                    <a:cxn ang="0">
                      <a:pos x="78" y="98"/>
                    </a:cxn>
                    <a:cxn ang="0">
                      <a:pos x="83" y="97"/>
                    </a:cxn>
                    <a:cxn ang="0">
                      <a:pos x="118" y="132"/>
                    </a:cxn>
                    <a:cxn ang="0">
                      <a:pos x="115" y="140"/>
                    </a:cxn>
                    <a:cxn ang="0">
                      <a:pos x="132" y="157"/>
                    </a:cxn>
                    <a:cxn ang="0">
                      <a:pos x="148" y="140"/>
                    </a:cxn>
                    <a:cxn ang="0">
                      <a:pos x="132" y="124"/>
                    </a:cxn>
                  </a:cxnLst>
                  <a:rect l="0" t="0" r="r" b="b"/>
                  <a:pathLst>
                    <a:path w="148" h="157">
                      <a:moveTo>
                        <a:pt x="132" y="124"/>
                      </a:moveTo>
                      <a:cubicBezTo>
                        <a:pt x="129" y="124"/>
                        <a:pt x="126" y="124"/>
                        <a:pt x="124" y="126"/>
                      </a:cubicBezTo>
                      <a:cubicBezTo>
                        <a:pt x="88" y="91"/>
                        <a:pt x="88" y="91"/>
                        <a:pt x="88" y="91"/>
                      </a:cubicBezTo>
                      <a:cubicBezTo>
                        <a:pt x="90" y="88"/>
                        <a:pt x="91" y="85"/>
                        <a:pt x="91" y="82"/>
                      </a:cubicBezTo>
                      <a:cubicBezTo>
                        <a:pt x="91" y="82"/>
                        <a:pt x="91" y="81"/>
                        <a:pt x="91" y="80"/>
                      </a:cubicBezTo>
                      <a:cubicBezTo>
                        <a:pt x="119" y="68"/>
                        <a:pt x="119" y="68"/>
                        <a:pt x="119" y="68"/>
                      </a:cubicBezTo>
                      <a:cubicBezTo>
                        <a:pt x="122" y="72"/>
                        <a:pt x="127" y="74"/>
                        <a:pt x="132" y="74"/>
                      </a:cubicBezTo>
                      <a:cubicBezTo>
                        <a:pt x="141" y="74"/>
                        <a:pt x="148" y="67"/>
                        <a:pt x="148" y="58"/>
                      </a:cubicBezTo>
                      <a:cubicBezTo>
                        <a:pt x="148" y="49"/>
                        <a:pt x="141" y="41"/>
                        <a:pt x="132" y="41"/>
                      </a:cubicBezTo>
                      <a:cubicBezTo>
                        <a:pt x="123" y="41"/>
                        <a:pt x="115" y="49"/>
                        <a:pt x="115" y="58"/>
                      </a:cubicBezTo>
                      <a:cubicBezTo>
                        <a:pt x="115" y="59"/>
                        <a:pt x="116" y="59"/>
                        <a:pt x="116" y="60"/>
                      </a:cubicBezTo>
                      <a:cubicBezTo>
                        <a:pt x="87" y="72"/>
                        <a:pt x="87" y="72"/>
                        <a:pt x="87" y="72"/>
                      </a:cubicBezTo>
                      <a:cubicBezTo>
                        <a:pt x="85" y="70"/>
                        <a:pt x="82" y="67"/>
                        <a:pt x="78" y="66"/>
                      </a:cubicBezTo>
                      <a:cubicBezTo>
                        <a:pt x="78" y="32"/>
                        <a:pt x="78" y="32"/>
                        <a:pt x="78" y="32"/>
                      </a:cubicBezTo>
                      <a:cubicBezTo>
                        <a:pt x="85" y="31"/>
                        <a:pt x="91" y="24"/>
                        <a:pt x="91" y="16"/>
                      </a:cubicBezTo>
                      <a:cubicBezTo>
                        <a:pt x="91" y="7"/>
                        <a:pt x="83" y="0"/>
                        <a:pt x="74" y="0"/>
                      </a:cubicBezTo>
                      <a:cubicBezTo>
                        <a:pt x="65" y="0"/>
                        <a:pt x="58" y="7"/>
                        <a:pt x="58" y="16"/>
                      </a:cubicBezTo>
                      <a:cubicBezTo>
                        <a:pt x="58" y="24"/>
                        <a:pt x="63" y="31"/>
                        <a:pt x="70" y="32"/>
                      </a:cubicBezTo>
                      <a:cubicBezTo>
                        <a:pt x="70" y="66"/>
                        <a:pt x="70" y="66"/>
                        <a:pt x="70" y="66"/>
                      </a:cubicBezTo>
                      <a:cubicBezTo>
                        <a:pt x="67" y="67"/>
                        <a:pt x="64" y="70"/>
                        <a:pt x="61" y="72"/>
                      </a:cubicBezTo>
                      <a:cubicBezTo>
                        <a:pt x="33" y="60"/>
                        <a:pt x="33" y="60"/>
                        <a:pt x="33" y="60"/>
                      </a:cubicBezTo>
                      <a:cubicBezTo>
                        <a:pt x="33" y="59"/>
                        <a:pt x="33" y="59"/>
                        <a:pt x="33" y="58"/>
                      </a:cubicBezTo>
                      <a:cubicBezTo>
                        <a:pt x="33" y="49"/>
                        <a:pt x="26" y="41"/>
                        <a:pt x="17" y="41"/>
                      </a:cubicBezTo>
                      <a:cubicBezTo>
                        <a:pt x="8" y="41"/>
                        <a:pt x="0" y="49"/>
                        <a:pt x="0" y="58"/>
                      </a:cubicBezTo>
                      <a:cubicBezTo>
                        <a:pt x="0" y="67"/>
                        <a:pt x="8" y="74"/>
                        <a:pt x="17" y="74"/>
                      </a:cubicBezTo>
                      <a:cubicBezTo>
                        <a:pt x="22" y="74"/>
                        <a:pt x="27" y="72"/>
                        <a:pt x="30" y="68"/>
                      </a:cubicBezTo>
                      <a:cubicBezTo>
                        <a:pt x="58" y="80"/>
                        <a:pt x="58" y="80"/>
                        <a:pt x="58" y="80"/>
                      </a:cubicBezTo>
                      <a:cubicBezTo>
                        <a:pt x="58" y="81"/>
                        <a:pt x="58" y="82"/>
                        <a:pt x="58" y="82"/>
                      </a:cubicBezTo>
                      <a:cubicBezTo>
                        <a:pt x="58" y="85"/>
                        <a:pt x="59" y="88"/>
                        <a:pt x="60" y="91"/>
                      </a:cubicBezTo>
                      <a:cubicBezTo>
                        <a:pt x="25" y="126"/>
                        <a:pt x="25" y="126"/>
                        <a:pt x="25" y="126"/>
                      </a:cubicBezTo>
                      <a:cubicBezTo>
                        <a:pt x="23" y="124"/>
                        <a:pt x="20" y="124"/>
                        <a:pt x="17" y="124"/>
                      </a:cubicBezTo>
                      <a:cubicBezTo>
                        <a:pt x="8" y="124"/>
                        <a:pt x="0" y="131"/>
                        <a:pt x="0" y="140"/>
                      </a:cubicBezTo>
                      <a:cubicBezTo>
                        <a:pt x="0" y="149"/>
                        <a:pt x="8" y="157"/>
                        <a:pt x="17" y="157"/>
                      </a:cubicBezTo>
                      <a:cubicBezTo>
                        <a:pt x="26" y="157"/>
                        <a:pt x="33" y="149"/>
                        <a:pt x="33" y="140"/>
                      </a:cubicBezTo>
                      <a:cubicBezTo>
                        <a:pt x="33" y="137"/>
                        <a:pt x="32" y="134"/>
                        <a:pt x="31" y="132"/>
                      </a:cubicBezTo>
                      <a:cubicBezTo>
                        <a:pt x="66" y="97"/>
                        <a:pt x="66" y="97"/>
                        <a:pt x="66" y="97"/>
                      </a:cubicBezTo>
                      <a:cubicBezTo>
                        <a:pt x="67" y="97"/>
                        <a:pt x="69" y="98"/>
                        <a:pt x="70" y="98"/>
                      </a:cubicBezTo>
                      <a:cubicBezTo>
                        <a:pt x="70" y="116"/>
                        <a:pt x="70" y="116"/>
                        <a:pt x="70" y="116"/>
                      </a:cubicBezTo>
                      <a:cubicBezTo>
                        <a:pt x="63" y="118"/>
                        <a:pt x="58" y="124"/>
                        <a:pt x="58" y="132"/>
                      </a:cubicBezTo>
                      <a:cubicBezTo>
                        <a:pt x="58" y="141"/>
                        <a:pt x="65" y="148"/>
                        <a:pt x="74" y="148"/>
                      </a:cubicBezTo>
                      <a:cubicBezTo>
                        <a:pt x="83" y="148"/>
                        <a:pt x="91" y="141"/>
                        <a:pt x="91" y="132"/>
                      </a:cubicBezTo>
                      <a:cubicBezTo>
                        <a:pt x="91" y="124"/>
                        <a:pt x="85" y="118"/>
                        <a:pt x="78" y="116"/>
                      </a:cubicBezTo>
                      <a:cubicBezTo>
                        <a:pt x="78" y="98"/>
                        <a:pt x="78" y="98"/>
                        <a:pt x="78" y="98"/>
                      </a:cubicBezTo>
                      <a:cubicBezTo>
                        <a:pt x="80" y="98"/>
                        <a:pt x="81" y="97"/>
                        <a:pt x="83" y="97"/>
                      </a:cubicBezTo>
                      <a:cubicBezTo>
                        <a:pt x="118" y="132"/>
                        <a:pt x="118" y="132"/>
                        <a:pt x="118" y="132"/>
                      </a:cubicBezTo>
                      <a:cubicBezTo>
                        <a:pt x="116" y="134"/>
                        <a:pt x="115" y="137"/>
                        <a:pt x="115" y="140"/>
                      </a:cubicBezTo>
                      <a:cubicBezTo>
                        <a:pt x="115" y="149"/>
                        <a:pt x="123" y="157"/>
                        <a:pt x="132" y="157"/>
                      </a:cubicBezTo>
                      <a:cubicBezTo>
                        <a:pt x="141" y="157"/>
                        <a:pt x="148" y="149"/>
                        <a:pt x="148" y="140"/>
                      </a:cubicBezTo>
                      <a:cubicBezTo>
                        <a:pt x="148" y="131"/>
                        <a:pt x="141" y="124"/>
                        <a:pt x="132" y="124"/>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100">
                    <a:solidFill>
                      <a:prstClr val="black"/>
                    </a:solidFill>
                    <a:latin typeface="微软雅黑" pitchFamily="34" charset="-122"/>
                    <a:ea typeface="微软雅黑" pitchFamily="34" charset="-122"/>
                  </a:endParaRPr>
                </a:p>
              </p:txBody>
            </p:sp>
            <p:pic>
              <p:nvPicPr>
                <p:cNvPr id="378" name="图片 10" descr="1"/>
                <p:cNvPicPr>
                  <a:picLocks noChangeAspect="1" noChangeArrowheads="1"/>
                </p:cNvPicPr>
                <p:nvPr/>
              </p:nvPicPr>
              <p:blipFill>
                <a:blip r:embed="rId65" cstate="email">
                  <a:extLst>
                    <a:ext uri="{28A0092B-C50C-407E-A947-70E740481C1C}">
                      <a14:useLocalDpi xmlns="" xmlns:a14="http://schemas.microsoft.com/office/drawing/2010/main"/>
                    </a:ext>
                  </a:extLst>
                </a:blip>
                <a:srcRect/>
                <a:stretch>
                  <a:fillRect/>
                </a:stretch>
              </p:blipFill>
              <p:spPr bwMode="auto">
                <a:xfrm>
                  <a:off x="1606884" y="5232770"/>
                  <a:ext cx="82031" cy="2257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9" name="1507440304"/>
                <p:cNvSpPr/>
                <p:nvPr>
                  <p:custDataLst>
                    <p:tags r:id="rId1"/>
                  </p:custDataLst>
                </p:nvPr>
              </p:nvSpPr>
              <p:spPr>
                <a:xfrm>
                  <a:off x="1851844" y="5269420"/>
                  <a:ext cx="315393" cy="141769"/>
                </a:xfrm>
                <a:prstGeom prst="rect">
                  <a:avLst/>
                </a:prstGeom>
              </p:spPr>
              <p:txBody>
                <a:bodyPr wrap="none" lIns="0" tIns="0" rIns="0" bIns="0">
                  <a:spAutoFit/>
                </a:bodyPr>
                <a:lstStyle/>
                <a:p>
                  <a:pPr algn="ctr" defTabSz="811882">
                    <a:defRPr/>
                  </a:pPr>
                  <a:r>
                    <a:rPr kumimoji="1" lang="zh-CN" altLang="en-US" sz="600" kern="0" dirty="0" smtClean="0">
                      <a:solidFill>
                        <a:prstClr val="white"/>
                      </a:solidFill>
                      <a:latin typeface="微软雅黑" pitchFamily="34" charset="-122"/>
                      <a:ea typeface="微软雅黑" pitchFamily="34" charset="-122"/>
                      <a:cs typeface="Arial"/>
                      <a:sym typeface="Gill Sans" charset="0"/>
                    </a:rPr>
                    <a:t>摄像头</a:t>
                  </a:r>
                  <a:endParaRPr kumimoji="1" lang="zh-CN" altLang="en-US" sz="600" kern="0" dirty="0">
                    <a:solidFill>
                      <a:prstClr val="white"/>
                    </a:solidFill>
                    <a:latin typeface="微软雅黑" pitchFamily="34" charset="-122"/>
                    <a:ea typeface="微软雅黑" pitchFamily="34" charset="-122"/>
                    <a:cs typeface="Arial"/>
                    <a:sym typeface="Gill Sans" charset="0"/>
                  </a:endParaRPr>
                </a:p>
              </p:txBody>
            </p:sp>
            <p:sp>
              <p:nvSpPr>
                <p:cNvPr id="380" name="1507440304"/>
                <p:cNvSpPr/>
                <p:nvPr>
                  <p:custDataLst>
                    <p:tags r:id="rId2"/>
                  </p:custDataLst>
                </p:nvPr>
              </p:nvSpPr>
              <p:spPr>
                <a:xfrm>
                  <a:off x="1541635" y="5017368"/>
                  <a:ext cx="225595" cy="141769"/>
                </a:xfrm>
                <a:prstGeom prst="rect">
                  <a:avLst/>
                </a:prstGeom>
              </p:spPr>
              <p:txBody>
                <a:bodyPr wrap="none" lIns="0" tIns="0" rIns="0" bIns="0">
                  <a:spAutoFit/>
                </a:bodyPr>
                <a:lstStyle/>
                <a:p>
                  <a:pPr algn="ctr" defTabSz="811882">
                    <a:defRPr/>
                  </a:pPr>
                  <a:r>
                    <a:rPr kumimoji="1" lang="en-US" altLang="zh-CN" sz="600" kern="0" dirty="0" smtClean="0">
                      <a:solidFill>
                        <a:prstClr val="white"/>
                      </a:solidFill>
                      <a:latin typeface="微软雅黑" pitchFamily="34" charset="-122"/>
                      <a:ea typeface="微软雅黑" pitchFamily="34" charset="-122"/>
                      <a:cs typeface="Arial"/>
                      <a:sym typeface="Gill Sans" charset="0"/>
                    </a:rPr>
                    <a:t>WIFI</a:t>
                  </a:r>
                  <a:endParaRPr kumimoji="1" lang="zh-CN" altLang="en-US" sz="600" kern="0" dirty="0">
                    <a:solidFill>
                      <a:prstClr val="white"/>
                    </a:solidFill>
                    <a:latin typeface="微软雅黑" pitchFamily="34" charset="-122"/>
                    <a:ea typeface="微软雅黑" pitchFamily="34" charset="-122"/>
                    <a:cs typeface="Arial"/>
                    <a:sym typeface="Gill Sans" charset="0"/>
                  </a:endParaRPr>
                </a:p>
              </p:txBody>
            </p:sp>
            <p:sp>
              <p:nvSpPr>
                <p:cNvPr id="381" name="1507440304"/>
                <p:cNvSpPr/>
                <p:nvPr>
                  <p:custDataLst>
                    <p:tags r:id="rId3"/>
                  </p:custDataLst>
                </p:nvPr>
              </p:nvSpPr>
              <p:spPr>
                <a:xfrm>
                  <a:off x="2232088" y="5017368"/>
                  <a:ext cx="315393" cy="141769"/>
                </a:xfrm>
                <a:prstGeom prst="rect">
                  <a:avLst/>
                </a:prstGeom>
              </p:spPr>
              <p:txBody>
                <a:bodyPr wrap="none" lIns="0" tIns="0" rIns="0" bIns="0">
                  <a:spAutoFit/>
                </a:bodyPr>
                <a:lstStyle/>
                <a:p>
                  <a:pPr algn="ctr" defTabSz="811882">
                    <a:defRPr/>
                  </a:pPr>
                  <a:r>
                    <a:rPr kumimoji="1" lang="zh-CN" altLang="en-US" sz="600" kern="0" dirty="0" smtClean="0">
                      <a:solidFill>
                        <a:prstClr val="white"/>
                      </a:solidFill>
                      <a:latin typeface="微软雅黑" pitchFamily="34" charset="-122"/>
                      <a:ea typeface="微软雅黑" pitchFamily="34" charset="-122"/>
                      <a:cs typeface="Arial"/>
                      <a:sym typeface="Gill Sans" charset="0"/>
                    </a:rPr>
                    <a:t>传感器</a:t>
                  </a:r>
                  <a:endParaRPr kumimoji="1" lang="zh-CN" altLang="en-US" sz="600" kern="0" dirty="0">
                    <a:solidFill>
                      <a:prstClr val="white"/>
                    </a:solidFill>
                    <a:latin typeface="微软雅黑" pitchFamily="34" charset="-122"/>
                    <a:ea typeface="微软雅黑" pitchFamily="34" charset="-122"/>
                    <a:cs typeface="Arial"/>
                    <a:sym typeface="Gill Sans" charset="0"/>
                  </a:endParaRPr>
                </a:p>
              </p:txBody>
            </p:sp>
            <p:sp>
              <p:nvSpPr>
                <p:cNvPr id="382" name="1507440304"/>
                <p:cNvSpPr/>
                <p:nvPr>
                  <p:custDataLst>
                    <p:tags r:id="rId4"/>
                  </p:custDataLst>
                </p:nvPr>
              </p:nvSpPr>
              <p:spPr>
                <a:xfrm>
                  <a:off x="1492896" y="5515880"/>
                  <a:ext cx="315393" cy="141769"/>
                </a:xfrm>
                <a:prstGeom prst="rect">
                  <a:avLst/>
                </a:prstGeom>
              </p:spPr>
              <p:txBody>
                <a:bodyPr wrap="none" lIns="0" tIns="0" rIns="0" bIns="0">
                  <a:spAutoFit/>
                </a:bodyPr>
                <a:lstStyle/>
                <a:p>
                  <a:pPr algn="ctr" defTabSz="811882">
                    <a:defRPr/>
                  </a:pPr>
                  <a:r>
                    <a:rPr kumimoji="1" lang="zh-CN" altLang="en-US" sz="600" kern="0" dirty="0" smtClean="0">
                      <a:solidFill>
                        <a:prstClr val="white"/>
                      </a:solidFill>
                      <a:latin typeface="微软雅黑" pitchFamily="34" charset="-122"/>
                      <a:ea typeface="微软雅黑" pitchFamily="34" charset="-122"/>
                      <a:cs typeface="Arial"/>
                      <a:sym typeface="Gill Sans" charset="0"/>
                    </a:rPr>
                    <a:t>广告屏</a:t>
                  </a:r>
                  <a:endParaRPr kumimoji="1" lang="zh-CN" altLang="en-US" sz="600" kern="0" dirty="0">
                    <a:solidFill>
                      <a:prstClr val="white"/>
                    </a:solidFill>
                    <a:latin typeface="微软雅黑" pitchFamily="34" charset="-122"/>
                    <a:ea typeface="微软雅黑" pitchFamily="34" charset="-122"/>
                    <a:cs typeface="Arial"/>
                    <a:sym typeface="Gill Sans" charset="0"/>
                  </a:endParaRPr>
                </a:p>
              </p:txBody>
            </p:sp>
            <p:sp>
              <p:nvSpPr>
                <p:cNvPr id="383" name="1507440304"/>
                <p:cNvSpPr/>
                <p:nvPr>
                  <p:custDataLst>
                    <p:tags r:id="rId5"/>
                  </p:custDataLst>
                </p:nvPr>
              </p:nvSpPr>
              <p:spPr>
                <a:xfrm>
                  <a:off x="2175677" y="5515880"/>
                  <a:ext cx="420525" cy="141769"/>
                </a:xfrm>
                <a:prstGeom prst="rect">
                  <a:avLst/>
                </a:prstGeom>
              </p:spPr>
              <p:txBody>
                <a:bodyPr wrap="none" lIns="0" tIns="0" rIns="0" bIns="0">
                  <a:spAutoFit/>
                </a:bodyPr>
                <a:lstStyle/>
                <a:p>
                  <a:pPr algn="ctr" defTabSz="811882">
                    <a:defRPr/>
                  </a:pPr>
                  <a:r>
                    <a:rPr kumimoji="1" lang="zh-CN" altLang="en-US" sz="600" kern="0" dirty="0" smtClean="0">
                      <a:solidFill>
                        <a:prstClr val="white"/>
                      </a:solidFill>
                      <a:latin typeface="微软雅黑" pitchFamily="34" charset="-122"/>
                      <a:ea typeface="微软雅黑" pitchFamily="34" charset="-122"/>
                      <a:cs typeface="Arial"/>
                      <a:sym typeface="Gill Sans" charset="0"/>
                    </a:rPr>
                    <a:t>一键告警</a:t>
                  </a:r>
                  <a:endParaRPr kumimoji="1" lang="zh-CN" altLang="en-US" sz="600" kern="0" dirty="0">
                    <a:solidFill>
                      <a:prstClr val="white"/>
                    </a:solidFill>
                    <a:latin typeface="微软雅黑" pitchFamily="34" charset="-122"/>
                    <a:ea typeface="微软雅黑" pitchFamily="34" charset="-122"/>
                    <a:cs typeface="Arial"/>
                    <a:sym typeface="Gill Sans" charset="0"/>
                  </a:endParaRPr>
                </a:p>
              </p:txBody>
            </p:sp>
            <p:pic>
              <p:nvPicPr>
                <p:cNvPr id="384" name="Picture 22"/>
                <p:cNvPicPr>
                  <a:picLocks noChangeAspect="1" noChangeArrowheads="1"/>
                </p:cNvPicPr>
                <p:nvPr/>
              </p:nvPicPr>
              <p:blipFill>
                <a:blip r:embed="rId66" cstate="print"/>
                <a:srcRect/>
                <a:stretch>
                  <a:fillRect/>
                </a:stretch>
              </p:blipFill>
              <p:spPr bwMode="auto">
                <a:xfrm>
                  <a:off x="2285181" y="5242973"/>
                  <a:ext cx="192068" cy="212408"/>
                </a:xfrm>
                <a:prstGeom prst="rect">
                  <a:avLst/>
                </a:prstGeom>
                <a:noFill/>
                <a:ln w="9525">
                  <a:noFill/>
                  <a:miter lim="800000"/>
                  <a:headEnd/>
                  <a:tailEnd/>
                </a:ln>
              </p:spPr>
            </p:pic>
          </p:grpSp>
          <p:sp>
            <p:nvSpPr>
              <p:cNvPr id="369" name="圆角矩形 368"/>
              <p:cNvSpPr/>
              <p:nvPr/>
            </p:nvSpPr>
            <p:spPr>
              <a:xfrm>
                <a:off x="1394865" y="4506361"/>
                <a:ext cx="1260000" cy="1116000"/>
              </a:xfrm>
              <a:prstGeom prst="roundRect">
                <a:avLst>
                  <a:gd name="adj" fmla="val 4728"/>
                </a:avLst>
              </a:prstGeom>
              <a:noFill/>
              <a:ln w="317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itchFamily="34" charset="-122"/>
                  <a:ea typeface="微软雅黑" pitchFamily="34" charset="-122"/>
                </a:endParaRPr>
              </a:p>
            </p:txBody>
          </p:sp>
        </p:grpSp>
        <p:cxnSp>
          <p:nvCxnSpPr>
            <p:cNvPr id="351" name="形状 350"/>
            <p:cNvCxnSpPr>
              <a:stCxn id="301" idx="2"/>
            </p:cNvCxnSpPr>
            <p:nvPr/>
          </p:nvCxnSpPr>
          <p:spPr>
            <a:xfrm rot="5400000">
              <a:off x="3849893" y="6220893"/>
              <a:ext cx="313920" cy="175384"/>
            </a:xfrm>
            <a:prstGeom prst="bentConnector2">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2" name="直接连接符 351"/>
            <p:cNvCxnSpPr/>
            <p:nvPr/>
          </p:nvCxnSpPr>
          <p:spPr>
            <a:xfrm>
              <a:off x="2865125" y="6268087"/>
              <a:ext cx="0" cy="1374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3" name="肘形连接符 352"/>
            <p:cNvCxnSpPr>
              <a:stCxn id="291" idx="3"/>
              <a:endCxn id="302" idx="1"/>
            </p:cNvCxnSpPr>
            <p:nvPr/>
          </p:nvCxnSpPr>
          <p:spPr>
            <a:xfrm flipV="1">
              <a:off x="4289934" y="5928037"/>
              <a:ext cx="582941" cy="37460"/>
            </a:xfrm>
            <a:prstGeom prst="bentConnector3">
              <a:avLst>
                <a:gd name="adj1" fmla="val 50000"/>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4" name="形状 353"/>
            <p:cNvCxnSpPr>
              <a:stCxn id="322" idx="0"/>
              <a:endCxn id="323" idx="0"/>
            </p:cNvCxnSpPr>
            <p:nvPr/>
          </p:nvCxnSpPr>
          <p:spPr>
            <a:xfrm rot="16200000" flipH="1">
              <a:off x="2316335" y="5587093"/>
              <a:ext cx="9935" cy="876837"/>
            </a:xfrm>
            <a:prstGeom prst="bentConnector4">
              <a:avLst>
                <a:gd name="adj1" fmla="val -1756300"/>
                <a:gd name="adj2" fmla="val 50534"/>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355" name="圆角矩形 354"/>
            <p:cNvSpPr/>
            <p:nvPr/>
          </p:nvSpPr>
          <p:spPr bwMode="auto">
            <a:xfrm>
              <a:off x="484253" y="4250447"/>
              <a:ext cx="1922380" cy="980007"/>
            </a:xfrm>
            <a:prstGeom prst="roundRect">
              <a:avLst>
                <a:gd name="adj" fmla="val 0"/>
              </a:avLst>
            </a:prstGeom>
            <a:solidFill>
              <a:schemeClr val="bg1">
                <a:lumMod val="50000"/>
              </a:schemeClr>
            </a:solidFill>
            <a:ln w="3175">
              <a:gradFill>
                <a:gsLst>
                  <a:gs pos="0">
                    <a:srgbClr val="00B0F0">
                      <a:alpha val="0"/>
                    </a:srgbClr>
                  </a:gs>
                  <a:gs pos="50000">
                    <a:srgbClr val="00B0F0">
                      <a:alpha val="25000"/>
                    </a:srgbClr>
                  </a:gs>
                  <a:gs pos="100000">
                    <a:srgbClr val="00B0F0"/>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buClr>
                  <a:schemeClr val="bg1"/>
                </a:buClr>
                <a:buSzPct val="60000"/>
                <a:defRPr/>
              </a:pPr>
              <a:endParaRPr lang="zh-CN" altLang="en-US" sz="600">
                <a:solidFill>
                  <a:srgbClr val="FFC000"/>
                </a:solidFill>
                <a:effectLst>
                  <a:outerShdw blurRad="38100" dist="38100" dir="2700000" algn="tl">
                    <a:srgbClr val="000000">
                      <a:alpha val="43137"/>
                    </a:srgbClr>
                  </a:outerShdw>
                </a:effectLst>
                <a:latin typeface="微软雅黑" pitchFamily="34" charset="-122"/>
                <a:ea typeface="微软雅黑" pitchFamily="34" charset="-122"/>
              </a:endParaRPr>
            </a:p>
          </p:txBody>
        </p:sp>
        <p:pic>
          <p:nvPicPr>
            <p:cNvPr id="356" name="图片 355"/>
            <p:cNvPicPr>
              <a:picLocks noChangeAspect="1"/>
            </p:cNvPicPr>
            <p:nvPr/>
          </p:nvPicPr>
          <p:blipFill rotWithShape="1">
            <a:blip r:embed="rId67"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l="37895" r="44020"/>
            <a:stretch/>
          </p:blipFill>
          <p:spPr>
            <a:xfrm flipH="1">
              <a:off x="704354" y="4266938"/>
              <a:ext cx="281756" cy="932933"/>
            </a:xfrm>
            <a:custGeom>
              <a:avLst/>
              <a:gdLst>
                <a:gd name="connsiteX0" fmla="*/ 0 w 1446835"/>
                <a:gd name="connsiteY0" fmla="*/ 0 h 6858000"/>
                <a:gd name="connsiteX1" fmla="*/ 1446835 w 1446835"/>
                <a:gd name="connsiteY1" fmla="*/ 0 h 6858000"/>
                <a:gd name="connsiteX2" fmla="*/ 1446835 w 1446835"/>
                <a:gd name="connsiteY2" fmla="*/ 6858000 h 6858000"/>
                <a:gd name="connsiteX3" fmla="*/ 0 w 1446835"/>
                <a:gd name="connsiteY3" fmla="*/ 6858000 h 6858000"/>
                <a:gd name="connsiteX4" fmla="*/ 0 w 1446835"/>
                <a:gd name="connsiteY4" fmla="*/ 5949387 h 6858000"/>
                <a:gd name="connsiteX5" fmla="*/ 428263 w 1446835"/>
                <a:gd name="connsiteY5" fmla="*/ 5949387 h 6858000"/>
                <a:gd name="connsiteX6" fmla="*/ 428263 w 1446835"/>
                <a:gd name="connsiteY6" fmla="*/ 1122744 h 6858000"/>
                <a:gd name="connsiteX7" fmla="*/ 0 w 1446835"/>
                <a:gd name="connsiteY7" fmla="*/ 11227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835" h="6858000">
                  <a:moveTo>
                    <a:pt x="0" y="0"/>
                  </a:moveTo>
                  <a:lnTo>
                    <a:pt x="1446835" y="0"/>
                  </a:lnTo>
                  <a:lnTo>
                    <a:pt x="1446835" y="6858000"/>
                  </a:lnTo>
                  <a:lnTo>
                    <a:pt x="0" y="6858000"/>
                  </a:lnTo>
                  <a:lnTo>
                    <a:pt x="0" y="5949387"/>
                  </a:lnTo>
                  <a:lnTo>
                    <a:pt x="428263" y="5949387"/>
                  </a:lnTo>
                  <a:lnTo>
                    <a:pt x="428263" y="1122744"/>
                  </a:lnTo>
                  <a:lnTo>
                    <a:pt x="0" y="1122744"/>
                  </a:lnTo>
                  <a:close/>
                </a:path>
              </a:pathLst>
            </a:custGeom>
          </p:spPr>
        </p:pic>
        <p:pic>
          <p:nvPicPr>
            <p:cNvPr id="357" name="Picture 2"/>
            <p:cNvPicPr>
              <a:picLocks noChangeAspect="1" noChangeArrowheads="1"/>
            </p:cNvPicPr>
            <p:nvPr/>
          </p:nvPicPr>
          <p:blipFill>
            <a:blip r:embed="rId49" cstate="print">
              <a:clrChange>
                <a:clrFrom>
                  <a:srgbClr val="FFFFFF"/>
                </a:clrFrom>
                <a:clrTo>
                  <a:srgbClr val="FFFFFF">
                    <a:alpha val="0"/>
                  </a:srgbClr>
                </a:clrTo>
              </a:clrChange>
            </a:blip>
            <a:srcRect/>
            <a:stretch>
              <a:fillRect/>
            </a:stretch>
          </p:blipFill>
          <p:spPr bwMode="auto">
            <a:xfrm>
              <a:off x="986110" y="4570855"/>
              <a:ext cx="184301" cy="102714"/>
            </a:xfrm>
            <a:prstGeom prst="rect">
              <a:avLst/>
            </a:prstGeom>
            <a:noFill/>
            <a:ln w="9525">
              <a:noFill/>
              <a:miter lim="800000"/>
              <a:headEnd/>
              <a:tailEnd/>
            </a:ln>
            <a:effectLst/>
          </p:spPr>
        </p:pic>
        <p:sp>
          <p:nvSpPr>
            <p:cNvPr id="358" name="文本框 42"/>
            <p:cNvSpPr txBox="1"/>
            <p:nvPr/>
          </p:nvSpPr>
          <p:spPr bwMode="auto">
            <a:xfrm>
              <a:off x="933408" y="4652355"/>
              <a:ext cx="393285" cy="343380"/>
            </a:xfrm>
            <a:prstGeom prst="rect">
              <a:avLst/>
            </a:prstGeom>
            <a:noFill/>
          </p:spPr>
          <p:txBody>
            <a:bodyPr wrap="square" lIns="76782" tIns="38391" rIns="76782" bIns="38391">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defTabSz="1024233">
                <a:defRPr/>
              </a:pPr>
              <a:r>
                <a:rPr lang="en-US" altLang="zh-CN" sz="700" kern="0" dirty="0" smtClean="0">
                  <a:solidFill>
                    <a:schemeClr val="bg1"/>
                  </a:solidFill>
                  <a:latin typeface="微软雅黑" pitchFamily="34" charset="-122"/>
                  <a:ea typeface="微软雅黑" pitchFamily="34" charset="-122"/>
                </a:rPr>
                <a:t>PLC</a:t>
              </a:r>
              <a:r>
                <a:rPr lang="zh-CN" altLang="en-US" sz="700" kern="0" dirty="0" smtClean="0">
                  <a:solidFill>
                    <a:schemeClr val="bg1"/>
                  </a:solidFill>
                  <a:latin typeface="微软雅黑" pitchFamily="34" charset="-122"/>
                  <a:ea typeface="微软雅黑" pitchFamily="34" charset="-122"/>
                </a:rPr>
                <a:t>灯控</a:t>
              </a:r>
              <a:endParaRPr lang="zh-CN" altLang="en-US" sz="700" kern="0" dirty="0">
                <a:solidFill>
                  <a:schemeClr val="bg1"/>
                </a:solidFill>
                <a:latin typeface="微软雅黑" pitchFamily="34" charset="-122"/>
                <a:ea typeface="微软雅黑" pitchFamily="34" charset="-122"/>
              </a:endParaRPr>
            </a:p>
          </p:txBody>
        </p:sp>
        <p:pic>
          <p:nvPicPr>
            <p:cNvPr id="359" name="图片 358" descr="D:\00-交换机与企业通信\00-企业网关MO上市\01-IOT V2R8C00版本\TR5\临时彩页\AR532临时彩页\AR532 IMG_8968.png"/>
            <p:cNvPicPr/>
            <p:nvPr/>
          </p:nvPicPr>
          <p:blipFill>
            <a:blip r:embed="rId58" cstate="print">
              <a:extLst>
                <a:ext uri="{28A0092B-C50C-407E-A947-70E740481C1C}">
                  <a14:useLocalDpi xmlns:a14="http://schemas.microsoft.com/office/drawing/2010/main" xmlns="" val="0"/>
                </a:ext>
              </a:extLst>
            </a:blip>
            <a:srcRect/>
            <a:stretch>
              <a:fillRect/>
            </a:stretch>
          </p:blipFill>
          <p:spPr bwMode="auto">
            <a:xfrm>
              <a:off x="1767684" y="4515888"/>
              <a:ext cx="188380" cy="301982"/>
            </a:xfrm>
            <a:prstGeom prst="rect">
              <a:avLst/>
            </a:prstGeom>
            <a:noFill/>
            <a:ln>
              <a:noFill/>
            </a:ln>
          </p:spPr>
        </p:pic>
        <p:cxnSp>
          <p:nvCxnSpPr>
            <p:cNvPr id="360" name="直接连接符 359"/>
            <p:cNvCxnSpPr/>
            <p:nvPr/>
          </p:nvCxnSpPr>
          <p:spPr>
            <a:xfrm>
              <a:off x="1125968" y="4629021"/>
              <a:ext cx="6323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61" name="图片 360"/>
            <p:cNvPicPr>
              <a:picLocks noChangeAspect="1"/>
            </p:cNvPicPr>
            <p:nvPr/>
          </p:nvPicPr>
          <p:blipFill rotWithShape="1">
            <a:blip r:embed="rId67"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l="37895" r="44020"/>
            <a:stretch/>
          </p:blipFill>
          <p:spPr>
            <a:xfrm flipH="1">
              <a:off x="651652" y="5692148"/>
              <a:ext cx="474316" cy="2011804"/>
            </a:xfrm>
            <a:custGeom>
              <a:avLst/>
              <a:gdLst>
                <a:gd name="connsiteX0" fmla="*/ 0 w 1446835"/>
                <a:gd name="connsiteY0" fmla="*/ 0 h 6858000"/>
                <a:gd name="connsiteX1" fmla="*/ 1446835 w 1446835"/>
                <a:gd name="connsiteY1" fmla="*/ 0 h 6858000"/>
                <a:gd name="connsiteX2" fmla="*/ 1446835 w 1446835"/>
                <a:gd name="connsiteY2" fmla="*/ 6858000 h 6858000"/>
                <a:gd name="connsiteX3" fmla="*/ 0 w 1446835"/>
                <a:gd name="connsiteY3" fmla="*/ 6858000 h 6858000"/>
                <a:gd name="connsiteX4" fmla="*/ 0 w 1446835"/>
                <a:gd name="connsiteY4" fmla="*/ 5949387 h 6858000"/>
                <a:gd name="connsiteX5" fmla="*/ 428263 w 1446835"/>
                <a:gd name="connsiteY5" fmla="*/ 5949387 h 6858000"/>
                <a:gd name="connsiteX6" fmla="*/ 428263 w 1446835"/>
                <a:gd name="connsiteY6" fmla="*/ 1122744 h 6858000"/>
                <a:gd name="connsiteX7" fmla="*/ 0 w 1446835"/>
                <a:gd name="connsiteY7" fmla="*/ 11227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835" h="6858000">
                  <a:moveTo>
                    <a:pt x="0" y="0"/>
                  </a:moveTo>
                  <a:lnTo>
                    <a:pt x="1446835" y="0"/>
                  </a:lnTo>
                  <a:lnTo>
                    <a:pt x="1446835" y="6858000"/>
                  </a:lnTo>
                  <a:lnTo>
                    <a:pt x="0" y="6858000"/>
                  </a:lnTo>
                  <a:lnTo>
                    <a:pt x="0" y="5949387"/>
                  </a:lnTo>
                  <a:lnTo>
                    <a:pt x="428263" y="5949387"/>
                  </a:lnTo>
                  <a:lnTo>
                    <a:pt x="428263" y="1122744"/>
                  </a:lnTo>
                  <a:lnTo>
                    <a:pt x="0" y="1122744"/>
                  </a:lnTo>
                  <a:close/>
                </a:path>
              </a:pathLst>
            </a:custGeom>
          </p:spPr>
        </p:pic>
        <p:sp>
          <p:nvSpPr>
            <p:cNvPr id="362" name="文本框 42"/>
            <p:cNvSpPr txBox="1"/>
            <p:nvPr/>
          </p:nvSpPr>
          <p:spPr bwMode="auto">
            <a:xfrm>
              <a:off x="1662279" y="4800415"/>
              <a:ext cx="447669" cy="217126"/>
            </a:xfrm>
            <a:prstGeom prst="rect">
              <a:avLst/>
            </a:prstGeom>
            <a:noFill/>
          </p:spPr>
          <p:txBody>
            <a:bodyPr wrap="square" lIns="76782" tIns="38391" rIns="76782" bIns="38391">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defTabSz="1024233">
                <a:defRPr/>
              </a:pPr>
              <a:r>
                <a:rPr lang="en-US" altLang="zh-CN" sz="700" kern="0" dirty="0">
                  <a:solidFill>
                    <a:schemeClr val="bg1"/>
                  </a:solidFill>
                  <a:latin typeface="微软雅黑" pitchFamily="34" charset="-122"/>
                  <a:ea typeface="微软雅黑" pitchFamily="34" charset="-122"/>
                </a:rPr>
                <a:t>AR532</a:t>
              </a:r>
              <a:endParaRPr lang="zh-CN" altLang="en-US" sz="700" kern="0" dirty="0">
                <a:solidFill>
                  <a:schemeClr val="bg1"/>
                </a:solidFill>
                <a:latin typeface="微软雅黑" pitchFamily="34" charset="-122"/>
                <a:ea typeface="微软雅黑" pitchFamily="34" charset="-122"/>
              </a:endParaRPr>
            </a:p>
          </p:txBody>
        </p:sp>
        <p:cxnSp>
          <p:nvCxnSpPr>
            <p:cNvPr id="363" name="直接连接符 362"/>
            <p:cNvCxnSpPr/>
            <p:nvPr/>
          </p:nvCxnSpPr>
          <p:spPr>
            <a:xfrm>
              <a:off x="1969196" y="6190770"/>
              <a:ext cx="3425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4" name="直接连接符 363"/>
            <p:cNvCxnSpPr/>
            <p:nvPr/>
          </p:nvCxnSpPr>
          <p:spPr>
            <a:xfrm>
              <a:off x="2321014" y="6195825"/>
              <a:ext cx="0" cy="10308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5" name="直接连接符 364"/>
            <p:cNvCxnSpPr/>
            <p:nvPr/>
          </p:nvCxnSpPr>
          <p:spPr>
            <a:xfrm>
              <a:off x="2330385" y="7235135"/>
              <a:ext cx="50061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6" name="直接连接符 365"/>
            <p:cNvCxnSpPr/>
            <p:nvPr/>
          </p:nvCxnSpPr>
          <p:spPr>
            <a:xfrm>
              <a:off x="2831013" y="7247617"/>
              <a:ext cx="0" cy="4378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0" name="直接连接符 269"/>
            <p:cNvCxnSpPr/>
            <p:nvPr/>
          </p:nvCxnSpPr>
          <p:spPr>
            <a:xfrm flipV="1">
              <a:off x="1651000" y="6590150"/>
              <a:ext cx="0" cy="1217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2" name="直接连接符 271"/>
            <p:cNvCxnSpPr/>
            <p:nvPr/>
          </p:nvCxnSpPr>
          <p:spPr>
            <a:xfrm>
              <a:off x="1651000" y="6590150"/>
              <a:ext cx="5461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3" name="直接连接符 272"/>
            <p:cNvCxnSpPr/>
            <p:nvPr/>
          </p:nvCxnSpPr>
          <p:spPr>
            <a:xfrm flipV="1">
              <a:off x="2197100" y="6131954"/>
              <a:ext cx="0" cy="4464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5" name="直接连接符 274"/>
            <p:cNvCxnSpPr/>
            <p:nvPr/>
          </p:nvCxnSpPr>
          <p:spPr>
            <a:xfrm>
              <a:off x="2197100" y="6117635"/>
              <a:ext cx="57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65" name="图片 264"/>
            <p:cNvPicPr>
              <a:picLocks noChangeAspect="1"/>
            </p:cNvPicPr>
            <p:nvPr/>
          </p:nvPicPr>
          <p:blipFill>
            <a:blip r:embed="rId56" cstate="print">
              <a:extLst>
                <a:ext uri="{28A0092B-C50C-407E-A947-70E740481C1C}">
                  <a14:useLocalDpi xmlns:a14="http://schemas.microsoft.com/office/drawing/2010/main" xmlns="" val="0"/>
                </a:ext>
              </a:extLst>
            </a:blip>
            <a:srcRect/>
            <a:stretch>
              <a:fillRect/>
            </a:stretch>
          </p:blipFill>
          <p:spPr bwMode="auto">
            <a:xfrm>
              <a:off x="3700757" y="6342397"/>
              <a:ext cx="218632" cy="2767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 xmlns:p14="http://schemas.microsoft.com/office/powerpoint/2010/main" val="29653200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450" y="533399"/>
            <a:ext cx="731542" cy="144781"/>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9"/>
          <p:cNvSpPr txBox="1"/>
          <p:nvPr/>
        </p:nvSpPr>
        <p:spPr>
          <a:xfrm>
            <a:off x="657132" y="478896"/>
            <a:ext cx="358140" cy="253916"/>
          </a:xfrm>
          <a:prstGeom prst="rect">
            <a:avLst/>
          </a:prstGeom>
          <a:noFill/>
        </p:spPr>
        <p:txBody>
          <a:bodyPr wrap="square" rtlCol="0">
            <a:spAutoFit/>
          </a:bodyPr>
          <a:lstStyle/>
          <a:p>
            <a:r>
              <a:rPr lang="en-US" altLang="zh-CN" sz="1050" b="1" dirty="0" smtClean="0">
                <a:solidFill>
                  <a:srgbClr val="036EB8"/>
                </a:solidFill>
                <a:latin typeface="微软雅黑" panose="020B0503020204020204" pitchFamily="34" charset="-122"/>
                <a:ea typeface="微软雅黑" panose="020B0503020204020204" pitchFamily="34" charset="-122"/>
              </a:rPr>
              <a:t>37</a:t>
            </a:r>
            <a:endParaRPr lang="en-US" sz="1050" b="1" dirty="0">
              <a:solidFill>
                <a:srgbClr val="036EB8"/>
              </a:solidFill>
              <a:latin typeface="微软雅黑" panose="020B0503020204020204" pitchFamily="34" charset="-122"/>
              <a:ea typeface="微软雅黑" panose="020B0503020204020204" pitchFamily="34" charset="-122"/>
            </a:endParaRPr>
          </a:p>
        </p:txBody>
      </p:sp>
      <p:sp>
        <p:nvSpPr>
          <p:cNvPr id="4" name="文本框 10"/>
          <p:cNvSpPr txBox="1"/>
          <p:nvPr/>
        </p:nvSpPr>
        <p:spPr>
          <a:xfrm>
            <a:off x="866704" y="457125"/>
            <a:ext cx="1653540" cy="261610"/>
          </a:xfrm>
          <a:prstGeom prst="rect">
            <a:avLst/>
          </a:prstGeom>
          <a:noFill/>
        </p:spPr>
        <p:txBody>
          <a:bodyPr wrap="square" rtlCol="0">
            <a:spAutoFit/>
          </a:bodyPr>
          <a:lstStyle/>
          <a:p>
            <a:r>
              <a:rPr lang="zh-CN" altLang="en-US" sz="1100" b="1" dirty="0">
                <a:solidFill>
                  <a:schemeClr val="bg1">
                    <a:lumMod val="50000"/>
                  </a:schemeClr>
                </a:solidFill>
                <a:latin typeface="微软雅黑" panose="020B0503020204020204" pitchFamily="34" charset="-122"/>
                <a:ea typeface="微软雅黑" panose="020B0503020204020204" pitchFamily="34" charset="-122"/>
              </a:rPr>
              <a:t>华为智慧灯</a:t>
            </a:r>
            <a:r>
              <a:rPr lang="zh-CN" altLang="en-US" sz="1100" b="1" dirty="0" smtClean="0">
                <a:solidFill>
                  <a:schemeClr val="bg1">
                    <a:lumMod val="50000"/>
                  </a:schemeClr>
                </a:solidFill>
                <a:latin typeface="微软雅黑" panose="020B0503020204020204" pitchFamily="34" charset="-122"/>
                <a:ea typeface="微软雅黑" panose="020B0503020204020204" pitchFamily="34" charset="-122"/>
              </a:rPr>
              <a:t>杆解决方案</a:t>
            </a:r>
            <a:endParaRPr lang="en-US" sz="11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14400145" y="533399"/>
            <a:ext cx="731542" cy="144781"/>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12"/>
          <p:cNvSpPr txBox="1"/>
          <p:nvPr/>
        </p:nvSpPr>
        <p:spPr>
          <a:xfrm>
            <a:off x="12645005" y="476175"/>
            <a:ext cx="1653540" cy="261610"/>
          </a:xfrm>
          <a:prstGeom prst="rect">
            <a:avLst/>
          </a:prstGeom>
          <a:noFill/>
        </p:spPr>
        <p:txBody>
          <a:bodyPr wrap="square" rtlCol="0">
            <a:spAutoFit/>
          </a:bodyPr>
          <a:lstStyle/>
          <a:p>
            <a:r>
              <a:rPr lang="zh-CN" altLang="en-US" sz="1100" b="1" dirty="0">
                <a:solidFill>
                  <a:schemeClr val="bg1">
                    <a:lumMod val="50000"/>
                  </a:schemeClr>
                </a:solidFill>
                <a:latin typeface="微软雅黑" panose="020B0503020204020204" pitchFamily="34" charset="-122"/>
                <a:ea typeface="微软雅黑" panose="020B0503020204020204" pitchFamily="34" charset="-122"/>
              </a:rPr>
              <a:t>华为智慧灯</a:t>
            </a:r>
            <a:r>
              <a:rPr lang="zh-CN" altLang="en-US" sz="1100" b="1" dirty="0" smtClean="0">
                <a:solidFill>
                  <a:schemeClr val="bg1">
                    <a:lumMod val="50000"/>
                  </a:schemeClr>
                </a:solidFill>
                <a:latin typeface="微软雅黑" panose="020B0503020204020204" pitchFamily="34" charset="-122"/>
                <a:ea typeface="微软雅黑" panose="020B0503020204020204" pitchFamily="34" charset="-122"/>
              </a:rPr>
              <a:t>杆解决方案</a:t>
            </a:r>
            <a:endParaRPr lang="en-US" sz="11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 name="文本框 13"/>
          <p:cNvSpPr txBox="1"/>
          <p:nvPr/>
        </p:nvSpPr>
        <p:spPr>
          <a:xfrm>
            <a:off x="14088814" y="488421"/>
            <a:ext cx="358140" cy="253916"/>
          </a:xfrm>
          <a:prstGeom prst="rect">
            <a:avLst/>
          </a:prstGeom>
          <a:noFill/>
        </p:spPr>
        <p:txBody>
          <a:bodyPr wrap="square" rtlCol="0">
            <a:spAutoFit/>
          </a:bodyPr>
          <a:lstStyle/>
          <a:p>
            <a:r>
              <a:rPr lang="en-US" sz="1050" b="1" dirty="0" smtClean="0">
                <a:solidFill>
                  <a:srgbClr val="036EB8"/>
                </a:solidFill>
                <a:latin typeface="微软雅黑" panose="020B0503020204020204" pitchFamily="34" charset="-122"/>
                <a:ea typeface="微软雅黑" panose="020B0503020204020204" pitchFamily="34" charset="-122"/>
              </a:rPr>
              <a:t>38</a:t>
            </a:r>
            <a:endParaRPr lang="en-US" sz="1050" b="1" dirty="0">
              <a:solidFill>
                <a:srgbClr val="036EB8"/>
              </a:solidFill>
              <a:latin typeface="微软雅黑" panose="020B0503020204020204" pitchFamily="34" charset="-122"/>
              <a:ea typeface="微软雅黑" panose="020B0503020204020204" pitchFamily="34" charset="-122"/>
            </a:endParaRPr>
          </a:p>
        </p:txBody>
      </p:sp>
      <p:sp>
        <p:nvSpPr>
          <p:cNvPr id="12" name="矩形 11"/>
          <p:cNvSpPr/>
          <p:nvPr/>
        </p:nvSpPr>
        <p:spPr>
          <a:xfrm>
            <a:off x="827314" y="1052868"/>
            <a:ext cx="528320" cy="758825"/>
          </a:xfrm>
          <a:prstGeom prst="rect">
            <a:avLst/>
          </a:prstGeom>
          <a:noFill/>
          <a:ln w="34925">
            <a:solidFill>
              <a:srgbClr val="CED1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组合 27"/>
          <p:cNvGrpSpPr/>
          <p:nvPr/>
        </p:nvGrpSpPr>
        <p:grpSpPr>
          <a:xfrm>
            <a:off x="968306" y="1171452"/>
            <a:ext cx="5879463" cy="589441"/>
            <a:chOff x="876937" y="2070100"/>
            <a:chExt cx="5879463" cy="457200"/>
          </a:xfrm>
        </p:grpSpPr>
        <p:sp>
          <p:nvSpPr>
            <p:cNvPr id="14" name="任意多边形 13"/>
            <p:cNvSpPr/>
            <p:nvPr/>
          </p:nvSpPr>
          <p:spPr>
            <a:xfrm>
              <a:off x="966644" y="2070100"/>
              <a:ext cx="5789756" cy="457200"/>
            </a:xfrm>
            <a:custGeom>
              <a:avLst/>
              <a:gdLst>
                <a:gd name="connsiteX0" fmla="*/ 0 w 5789756"/>
                <a:gd name="connsiteY0" fmla="*/ 0 h 457200"/>
                <a:gd name="connsiteX1" fmla="*/ 5789756 w 5789756"/>
                <a:gd name="connsiteY1" fmla="*/ 0 h 457200"/>
                <a:gd name="connsiteX2" fmla="*/ 5789756 w 5789756"/>
                <a:gd name="connsiteY2" fmla="*/ 457200 h 457200"/>
                <a:gd name="connsiteX3" fmla="*/ 93428 w 578975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5789756" h="457200">
                  <a:moveTo>
                    <a:pt x="0" y="0"/>
                  </a:moveTo>
                  <a:lnTo>
                    <a:pt x="5789756" y="0"/>
                  </a:lnTo>
                  <a:lnTo>
                    <a:pt x="5789756" y="457200"/>
                  </a:lnTo>
                  <a:lnTo>
                    <a:pt x="93428" y="457200"/>
                  </a:lnTo>
                  <a:close/>
                </a:path>
              </a:pathLst>
            </a:cu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任意多边形 14"/>
            <p:cNvSpPr/>
            <p:nvPr/>
          </p:nvSpPr>
          <p:spPr>
            <a:xfrm>
              <a:off x="876937" y="2070100"/>
              <a:ext cx="145501" cy="457200"/>
            </a:xfrm>
            <a:custGeom>
              <a:avLst/>
              <a:gdLst>
                <a:gd name="connsiteX0" fmla="*/ 0 w 145501"/>
                <a:gd name="connsiteY0" fmla="*/ 0 h 457200"/>
                <a:gd name="connsiteX1" fmla="*/ 45763 w 145501"/>
                <a:gd name="connsiteY1" fmla="*/ 0 h 457200"/>
                <a:gd name="connsiteX2" fmla="*/ 145501 w 145501"/>
                <a:gd name="connsiteY2" fmla="*/ 457200 h 457200"/>
                <a:gd name="connsiteX3" fmla="*/ 0 w 145501"/>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145501" h="457200">
                  <a:moveTo>
                    <a:pt x="0" y="0"/>
                  </a:moveTo>
                  <a:lnTo>
                    <a:pt x="45763" y="0"/>
                  </a:lnTo>
                  <a:lnTo>
                    <a:pt x="145501" y="457200"/>
                  </a:lnTo>
                  <a:lnTo>
                    <a:pt x="0" y="457200"/>
                  </a:lnTo>
                  <a:close/>
                </a:path>
              </a:pathLst>
            </a:custGeom>
            <a:solidFill>
              <a:srgbClr val="F39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文本框 30"/>
          <p:cNvSpPr txBox="1"/>
          <p:nvPr/>
        </p:nvSpPr>
        <p:spPr>
          <a:xfrm>
            <a:off x="1318826" y="1269406"/>
            <a:ext cx="5147288" cy="400110"/>
          </a:xfrm>
          <a:prstGeom prst="rect">
            <a:avLst/>
          </a:prstGeom>
          <a:noFill/>
        </p:spPr>
        <p:txBody>
          <a:bodyPr wrap="square" rtlCol="0">
            <a:spAutoFit/>
          </a:bodyPr>
          <a:lstStyle/>
          <a:p>
            <a:pPr algn="ctr"/>
            <a:r>
              <a:rPr lang="zh-CN" altLang="en-US" sz="2000" b="1" kern="5000" dirty="0" smtClean="0">
                <a:solidFill>
                  <a:schemeClr val="bg1"/>
                </a:solidFill>
                <a:latin typeface="微软雅黑" panose="020B0503020204020204" pitchFamily="34" charset="-122"/>
                <a:ea typeface="微软雅黑" panose="020B0503020204020204" pitchFamily="34" charset="-122"/>
                <a:sym typeface="+mn-ea"/>
              </a:rPr>
              <a:t>智能配电</a:t>
            </a:r>
            <a:endParaRPr lang="en-US" altLang="zh-CN" sz="2000" b="1" kern="5000" dirty="0">
              <a:solidFill>
                <a:schemeClr val="bg1"/>
              </a:solidFill>
              <a:latin typeface="微软雅黑" panose="020B0503020204020204" pitchFamily="34" charset="-122"/>
              <a:ea typeface="微软雅黑" panose="020B0503020204020204" pitchFamily="34" charset="-122"/>
              <a:sym typeface="+mn-ea"/>
            </a:endParaRPr>
          </a:p>
        </p:txBody>
      </p:sp>
      <p:sp>
        <p:nvSpPr>
          <p:cNvPr id="17" name="TextBox 16"/>
          <p:cNvSpPr txBox="1"/>
          <p:nvPr/>
        </p:nvSpPr>
        <p:spPr>
          <a:xfrm>
            <a:off x="699165" y="1959875"/>
            <a:ext cx="6332561" cy="1126462"/>
          </a:xfrm>
          <a:prstGeom prst="rect">
            <a:avLst/>
          </a:prstGeom>
          <a:noFill/>
        </p:spPr>
        <p:txBody>
          <a:bodyPr wrap="square" rtlCol="0">
            <a:spAutoFit/>
          </a:bodyPr>
          <a:lstStyle/>
          <a:p>
            <a:pPr>
              <a:lnSpc>
                <a:spcPct val="120000"/>
              </a:lnSpc>
              <a:spcAft>
                <a:spcPts val="600"/>
              </a:spcAft>
            </a:pPr>
            <a:r>
              <a:rPr lang="zh-CN" altLang="en-US" sz="1400" dirty="0" smtClean="0">
                <a:solidFill>
                  <a:schemeClr val="bg1">
                    <a:lumMod val="50000"/>
                  </a:schemeClr>
                </a:solidFill>
                <a:latin typeface="微软雅黑" pitchFamily="34" charset="-122"/>
                <a:ea typeface="微软雅黑" pitchFamily="34" charset="-122"/>
              </a:rPr>
              <a:t>智慧灯杆</a:t>
            </a:r>
            <a:r>
              <a:rPr lang="zh-CN" altLang="zh-CN" sz="1400" dirty="0" smtClean="0">
                <a:solidFill>
                  <a:schemeClr val="bg1">
                    <a:lumMod val="50000"/>
                  </a:schemeClr>
                </a:solidFill>
                <a:latin typeface="微软雅黑" pitchFamily="34" charset="-122"/>
                <a:ea typeface="微软雅黑" pitchFamily="34" charset="-122"/>
              </a:rPr>
              <a:t>比传统路灯增加了多种弱电设备，在设备安装和维护时强弱电混合，存在电源管线复杂、漏电伤人等风险，同时存在多适配器拼装带来的安装、接线、维护困难的问题。因此，</a:t>
            </a:r>
            <a:r>
              <a:rPr lang="zh-CN" altLang="en-US" sz="1400" dirty="0" smtClean="0">
                <a:solidFill>
                  <a:schemeClr val="bg1">
                    <a:lumMod val="50000"/>
                  </a:schemeClr>
                </a:solidFill>
                <a:latin typeface="微软雅黑" pitchFamily="34" charset="-122"/>
                <a:ea typeface="微软雅黑" pitchFamily="34" charset="-122"/>
              </a:rPr>
              <a:t>智慧灯杆</a:t>
            </a:r>
            <a:r>
              <a:rPr lang="zh-CN" altLang="zh-CN" sz="1400" dirty="0" smtClean="0">
                <a:solidFill>
                  <a:schemeClr val="bg1">
                    <a:lumMod val="50000"/>
                  </a:schemeClr>
                </a:solidFill>
                <a:latin typeface="微软雅黑" pitchFamily="34" charset="-122"/>
                <a:ea typeface="微软雅黑" pitchFamily="34" charset="-122"/>
              </a:rPr>
              <a:t>配电箱采用强弱电分舱结构设计，提供一体化电源模块给杆体挂载设备供电。</a:t>
            </a:r>
            <a:endParaRPr lang="zh-CN" altLang="en-US" sz="1400" dirty="0" smtClean="0">
              <a:solidFill>
                <a:schemeClr val="bg1">
                  <a:lumMod val="50000"/>
                </a:schemeClr>
              </a:solidFill>
              <a:latin typeface="微软雅黑" pitchFamily="34" charset="-122"/>
              <a:ea typeface="微软雅黑" pitchFamily="34" charset="-122"/>
            </a:endParaRPr>
          </a:p>
        </p:txBody>
      </p:sp>
      <p:sp>
        <p:nvSpPr>
          <p:cNvPr id="18" name="矩形 17"/>
          <p:cNvSpPr/>
          <p:nvPr/>
        </p:nvSpPr>
        <p:spPr>
          <a:xfrm>
            <a:off x="827314" y="3127334"/>
            <a:ext cx="528320" cy="758825"/>
          </a:xfrm>
          <a:prstGeom prst="rect">
            <a:avLst/>
          </a:prstGeom>
          <a:noFill/>
          <a:ln w="34925">
            <a:solidFill>
              <a:srgbClr val="CED1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组合 18"/>
          <p:cNvGrpSpPr/>
          <p:nvPr/>
        </p:nvGrpSpPr>
        <p:grpSpPr>
          <a:xfrm>
            <a:off x="968306" y="3245918"/>
            <a:ext cx="5879463" cy="589441"/>
            <a:chOff x="876937" y="2070100"/>
            <a:chExt cx="5879463" cy="457200"/>
          </a:xfrm>
        </p:grpSpPr>
        <p:sp>
          <p:nvSpPr>
            <p:cNvPr id="20" name="任意多边形 19"/>
            <p:cNvSpPr/>
            <p:nvPr/>
          </p:nvSpPr>
          <p:spPr>
            <a:xfrm>
              <a:off x="966644" y="2070100"/>
              <a:ext cx="5789756" cy="457200"/>
            </a:xfrm>
            <a:custGeom>
              <a:avLst/>
              <a:gdLst>
                <a:gd name="connsiteX0" fmla="*/ 0 w 5789756"/>
                <a:gd name="connsiteY0" fmla="*/ 0 h 457200"/>
                <a:gd name="connsiteX1" fmla="*/ 5789756 w 5789756"/>
                <a:gd name="connsiteY1" fmla="*/ 0 h 457200"/>
                <a:gd name="connsiteX2" fmla="*/ 5789756 w 5789756"/>
                <a:gd name="connsiteY2" fmla="*/ 457200 h 457200"/>
                <a:gd name="connsiteX3" fmla="*/ 93428 w 578975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5789756" h="457200">
                  <a:moveTo>
                    <a:pt x="0" y="0"/>
                  </a:moveTo>
                  <a:lnTo>
                    <a:pt x="5789756" y="0"/>
                  </a:lnTo>
                  <a:lnTo>
                    <a:pt x="5789756" y="457200"/>
                  </a:lnTo>
                  <a:lnTo>
                    <a:pt x="93428" y="457200"/>
                  </a:lnTo>
                  <a:close/>
                </a:path>
              </a:pathLst>
            </a:cu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任意多边形 20"/>
            <p:cNvSpPr/>
            <p:nvPr/>
          </p:nvSpPr>
          <p:spPr>
            <a:xfrm>
              <a:off x="876937" y="2070100"/>
              <a:ext cx="145501" cy="457200"/>
            </a:xfrm>
            <a:custGeom>
              <a:avLst/>
              <a:gdLst>
                <a:gd name="connsiteX0" fmla="*/ 0 w 145501"/>
                <a:gd name="connsiteY0" fmla="*/ 0 h 457200"/>
                <a:gd name="connsiteX1" fmla="*/ 45763 w 145501"/>
                <a:gd name="connsiteY1" fmla="*/ 0 h 457200"/>
                <a:gd name="connsiteX2" fmla="*/ 145501 w 145501"/>
                <a:gd name="connsiteY2" fmla="*/ 457200 h 457200"/>
                <a:gd name="connsiteX3" fmla="*/ 0 w 145501"/>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145501" h="457200">
                  <a:moveTo>
                    <a:pt x="0" y="0"/>
                  </a:moveTo>
                  <a:lnTo>
                    <a:pt x="45763" y="0"/>
                  </a:lnTo>
                  <a:lnTo>
                    <a:pt x="145501" y="457200"/>
                  </a:lnTo>
                  <a:lnTo>
                    <a:pt x="0" y="457200"/>
                  </a:lnTo>
                  <a:close/>
                </a:path>
              </a:pathLst>
            </a:custGeom>
            <a:solidFill>
              <a:srgbClr val="F39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文本框 30"/>
          <p:cNvSpPr txBox="1"/>
          <p:nvPr/>
        </p:nvSpPr>
        <p:spPr>
          <a:xfrm>
            <a:off x="1496626" y="3340583"/>
            <a:ext cx="5351143" cy="400110"/>
          </a:xfrm>
          <a:prstGeom prst="rect">
            <a:avLst/>
          </a:prstGeom>
          <a:noFill/>
        </p:spPr>
        <p:txBody>
          <a:bodyPr wrap="square" rtlCol="0">
            <a:spAutoFit/>
          </a:bodyPr>
          <a:lstStyle/>
          <a:p>
            <a:r>
              <a:rPr lang="zh-CN" altLang="en-US" sz="2000" b="1" kern="5000" dirty="0" smtClean="0">
                <a:solidFill>
                  <a:schemeClr val="bg1"/>
                </a:solidFill>
                <a:latin typeface="微软雅黑" panose="020B0503020204020204" pitchFamily="34" charset="-122"/>
                <a:ea typeface="微软雅黑" panose="020B0503020204020204" pitchFamily="34" charset="-122"/>
                <a:sym typeface="+mn-ea"/>
              </a:rPr>
              <a:t>一体化市政电源系统</a:t>
            </a:r>
            <a:endParaRPr lang="en-US" altLang="zh-CN" sz="2000" b="1" kern="5000" dirty="0">
              <a:solidFill>
                <a:schemeClr val="bg1"/>
              </a:solidFill>
              <a:latin typeface="微软雅黑" panose="020B0503020204020204" pitchFamily="34" charset="-122"/>
              <a:ea typeface="微软雅黑" panose="020B0503020204020204" pitchFamily="34" charset="-122"/>
              <a:sym typeface="+mn-ea"/>
            </a:endParaRPr>
          </a:p>
        </p:txBody>
      </p:sp>
      <p:sp>
        <p:nvSpPr>
          <p:cNvPr id="23" name="等腰三角形 22"/>
          <p:cNvSpPr/>
          <p:nvPr/>
        </p:nvSpPr>
        <p:spPr>
          <a:xfrm rot="5400000">
            <a:off x="1174212" y="3453407"/>
            <a:ext cx="202375" cy="174461"/>
          </a:xfrm>
          <a:prstGeom prst="triangle">
            <a:avLst/>
          </a:prstGeom>
          <a:solidFill>
            <a:srgbClr val="F39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等腰三角形 30"/>
          <p:cNvSpPr/>
          <p:nvPr/>
        </p:nvSpPr>
        <p:spPr>
          <a:xfrm rot="5400000">
            <a:off x="824851" y="4324053"/>
            <a:ext cx="309372" cy="266700"/>
          </a:xfrm>
          <a:prstGeom prst="triangle">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文本框 26"/>
          <p:cNvSpPr txBox="1"/>
          <p:nvPr/>
        </p:nvSpPr>
        <p:spPr>
          <a:xfrm>
            <a:off x="1159149" y="4285354"/>
            <a:ext cx="1562100" cy="338554"/>
          </a:xfrm>
          <a:prstGeom prst="rect">
            <a:avLst/>
          </a:prstGeom>
          <a:noFill/>
        </p:spPr>
        <p:txBody>
          <a:bodyPr wrap="square" rtlCol="0">
            <a:spAutoFit/>
          </a:bodyPr>
          <a:lstStyle/>
          <a:p>
            <a:r>
              <a:rPr lang="zh-CN" altLang="en-US" sz="1600" b="1" dirty="0" smtClean="0">
                <a:solidFill>
                  <a:srgbClr val="036EB8"/>
                </a:solidFill>
                <a:latin typeface="微软雅黑" panose="020B0503020204020204" pitchFamily="34" charset="-122"/>
                <a:ea typeface="微软雅黑" panose="020B0503020204020204" pitchFamily="34" charset="-122"/>
              </a:rPr>
              <a:t>概述</a:t>
            </a:r>
            <a:endParaRPr lang="en-US" sz="1600" b="1" dirty="0">
              <a:solidFill>
                <a:srgbClr val="036EB8"/>
              </a:solidFill>
              <a:latin typeface="微软雅黑" panose="020B0503020204020204" pitchFamily="34" charset="-122"/>
              <a:ea typeface="微软雅黑" panose="020B0503020204020204" pitchFamily="34" charset="-122"/>
            </a:endParaRPr>
          </a:p>
        </p:txBody>
      </p:sp>
      <p:sp>
        <p:nvSpPr>
          <p:cNvPr id="33" name="TextBox 6"/>
          <p:cNvSpPr txBox="1"/>
          <p:nvPr/>
        </p:nvSpPr>
        <p:spPr>
          <a:xfrm>
            <a:off x="803713" y="4712396"/>
            <a:ext cx="4054475" cy="1126462"/>
          </a:xfrm>
          <a:prstGeom prst="rect">
            <a:avLst/>
          </a:prstGeom>
          <a:noFill/>
        </p:spPr>
        <p:txBody>
          <a:bodyPr wrap="square" rtlCol="0">
            <a:spAutoFit/>
          </a:bodyPr>
          <a:lstStyle/>
          <a:p>
            <a:pPr>
              <a:lnSpc>
                <a:spcPct val="120000"/>
              </a:lnSpc>
            </a:pPr>
            <a:r>
              <a:rPr lang="zh-CN" altLang="en-US" sz="1400" dirty="0">
                <a:solidFill>
                  <a:srgbClr val="5F5F5F"/>
                </a:solidFill>
                <a:latin typeface="微软雅黑" panose="020B0503020204020204" pitchFamily="34" charset="-122"/>
                <a:ea typeface="微软雅黑" panose="020B0503020204020204" pitchFamily="34" charset="-122"/>
              </a:rPr>
              <a:t>华为一体化电源系统</a:t>
            </a:r>
            <a:r>
              <a:rPr lang="en-US" altLang="zh-CN" sz="1400" dirty="0">
                <a:solidFill>
                  <a:srgbClr val="5F5F5F"/>
                </a:solidFill>
                <a:latin typeface="微软雅黑" panose="020B0503020204020204" pitchFamily="34" charset="-122"/>
                <a:ea typeface="微软雅黑" panose="020B0503020204020204" pitchFamily="34" charset="-122"/>
              </a:rPr>
              <a:t>PowerCube500</a:t>
            </a:r>
            <a:r>
              <a:rPr lang="zh-CN" altLang="en-US" sz="1400" dirty="0">
                <a:solidFill>
                  <a:srgbClr val="5F5F5F"/>
                </a:solidFill>
                <a:latin typeface="微软雅黑" panose="020B0503020204020204" pitchFamily="34" charset="-122"/>
                <a:ea typeface="微软雅黑" panose="020B0503020204020204" pitchFamily="34" charset="-122"/>
              </a:rPr>
              <a:t>，内置于智慧灯杆内，满足智能灯杆上不同业务的供电需求，如视频监控和公共</a:t>
            </a:r>
            <a:r>
              <a:rPr lang="en-US" altLang="zh-CN" sz="1400" dirty="0">
                <a:solidFill>
                  <a:srgbClr val="5F5F5F"/>
                </a:solidFill>
                <a:latin typeface="微软雅黑" panose="020B0503020204020204" pitchFamily="34" charset="-122"/>
                <a:ea typeface="微软雅黑" panose="020B0503020204020204" pitchFamily="34" charset="-122"/>
              </a:rPr>
              <a:t>Wi-Fi</a:t>
            </a:r>
            <a:r>
              <a:rPr lang="zh-CN" altLang="en-US" sz="1400" dirty="0" smtClean="0">
                <a:solidFill>
                  <a:srgbClr val="5F5F5F"/>
                </a:solidFill>
                <a:latin typeface="微软雅黑" panose="020B0503020204020204" pitchFamily="34" charset="-122"/>
                <a:ea typeface="微软雅黑" panose="020B0503020204020204" pitchFamily="34" charset="-122"/>
              </a:rPr>
              <a:t>服务</a:t>
            </a:r>
            <a:r>
              <a:rPr lang="zh-CN" altLang="en-US" sz="1400" dirty="0">
                <a:solidFill>
                  <a:srgbClr val="5F5F5F"/>
                </a:solidFill>
                <a:latin typeface="微软雅黑" panose="020B0503020204020204" pitchFamily="34" charset="-122"/>
                <a:ea typeface="微软雅黑" panose="020B0503020204020204" pitchFamily="34" charset="-122"/>
              </a:rPr>
              <a:t>。该</a:t>
            </a:r>
            <a:r>
              <a:rPr lang="zh-CN" altLang="en-US" sz="1400" dirty="0" smtClean="0">
                <a:solidFill>
                  <a:srgbClr val="5F5F5F"/>
                </a:solidFill>
                <a:latin typeface="微软雅黑" panose="020B0503020204020204" pitchFamily="34" charset="-122"/>
                <a:ea typeface="微软雅黑" panose="020B0503020204020204" pitchFamily="34" charset="-122"/>
              </a:rPr>
              <a:t>系统支持</a:t>
            </a:r>
            <a:r>
              <a:rPr lang="zh-CN" altLang="en-US" sz="1400" dirty="0">
                <a:solidFill>
                  <a:srgbClr val="5F5F5F"/>
                </a:solidFill>
                <a:latin typeface="微软雅黑" panose="020B0503020204020204" pitchFamily="34" charset="-122"/>
                <a:ea typeface="微软雅黑" panose="020B0503020204020204" pitchFamily="34" charset="-122"/>
              </a:rPr>
              <a:t>多种电压</a:t>
            </a:r>
            <a:r>
              <a:rPr lang="zh-CN" altLang="en-US" sz="1400" dirty="0" smtClean="0">
                <a:solidFill>
                  <a:srgbClr val="5F5F5F"/>
                </a:solidFill>
                <a:latin typeface="微软雅黑" panose="020B0503020204020204" pitchFamily="34" charset="-122"/>
                <a:ea typeface="微软雅黑" panose="020B0503020204020204" pitchFamily="34" charset="-122"/>
              </a:rPr>
              <a:t>输出，具有</a:t>
            </a:r>
            <a:r>
              <a:rPr lang="zh-CN" altLang="en-US" sz="1400" dirty="0">
                <a:solidFill>
                  <a:srgbClr val="5F5F5F"/>
                </a:solidFill>
                <a:latin typeface="微软雅黑" panose="020B0503020204020204" pitchFamily="34" charset="-122"/>
                <a:ea typeface="微软雅黑" panose="020B0503020204020204" pitchFamily="34" charset="-122"/>
              </a:rPr>
              <a:t>易安装、高可靠、易管理等特点。</a:t>
            </a:r>
          </a:p>
        </p:txBody>
      </p:sp>
      <p:sp>
        <p:nvSpPr>
          <p:cNvPr id="34" name="等腰三角形 33"/>
          <p:cNvSpPr/>
          <p:nvPr/>
        </p:nvSpPr>
        <p:spPr>
          <a:xfrm rot="5400000">
            <a:off x="824851" y="7350334"/>
            <a:ext cx="309372" cy="266700"/>
          </a:xfrm>
          <a:prstGeom prst="triangle">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文本框 29"/>
          <p:cNvSpPr txBox="1"/>
          <p:nvPr/>
        </p:nvSpPr>
        <p:spPr>
          <a:xfrm>
            <a:off x="1159149" y="7311635"/>
            <a:ext cx="1562100" cy="338554"/>
          </a:xfrm>
          <a:prstGeom prst="rect">
            <a:avLst/>
          </a:prstGeom>
          <a:noFill/>
        </p:spPr>
        <p:txBody>
          <a:bodyPr wrap="square" rtlCol="0">
            <a:spAutoFit/>
          </a:bodyPr>
          <a:lstStyle/>
          <a:p>
            <a:r>
              <a:rPr lang="zh-CN" altLang="en-US" sz="1600" b="1" dirty="0" smtClean="0">
                <a:solidFill>
                  <a:srgbClr val="036EB8"/>
                </a:solidFill>
                <a:latin typeface="微软雅黑" panose="020B0503020204020204" pitchFamily="34" charset="-122"/>
                <a:ea typeface="微软雅黑" panose="020B0503020204020204" pitchFamily="34" charset="-122"/>
              </a:rPr>
              <a:t>产品特色</a:t>
            </a:r>
            <a:endParaRPr lang="en-US" sz="1600" b="1" dirty="0">
              <a:solidFill>
                <a:srgbClr val="036EB8"/>
              </a:solidFill>
              <a:latin typeface="微软雅黑" panose="020B0503020204020204" pitchFamily="34" charset="-122"/>
              <a:ea typeface="微软雅黑" panose="020B0503020204020204" pitchFamily="34" charset="-122"/>
            </a:endParaRPr>
          </a:p>
        </p:txBody>
      </p:sp>
      <p:sp>
        <p:nvSpPr>
          <p:cNvPr id="36" name="文本框 30"/>
          <p:cNvSpPr txBox="1"/>
          <p:nvPr/>
        </p:nvSpPr>
        <p:spPr>
          <a:xfrm>
            <a:off x="846187" y="7734264"/>
            <a:ext cx="6328325" cy="1384995"/>
          </a:xfrm>
          <a:prstGeom prst="rect">
            <a:avLst/>
          </a:prstGeom>
          <a:noFill/>
        </p:spPr>
        <p:txBody>
          <a:bodyPr wrap="square" rtlCol="0">
            <a:spAutoFit/>
          </a:bodyPr>
          <a:lstStyle>
            <a:defPPr>
              <a:defRPr lang="en-US"/>
            </a:defPPr>
            <a:lvl1pPr>
              <a:lnSpc>
                <a:spcPct val="120000"/>
              </a:lnSpc>
              <a:defRPr sz="1400">
                <a:solidFill>
                  <a:schemeClr val="bg1">
                    <a:lumMod val="50000"/>
                  </a:schemeClr>
                </a:solidFill>
                <a:latin typeface="微软雅黑" panose="020B0503020204020204" pitchFamily="34" charset="-122"/>
                <a:ea typeface="微软雅黑" panose="020B0503020204020204" pitchFamily="34" charset="-122"/>
              </a:defRPr>
            </a:lvl1pPr>
          </a:lstStyle>
          <a:p>
            <a:pPr marL="285750" indent="-285750">
              <a:buFont typeface="Arial" panose="020B0604020202020204" pitchFamily="34" charset="0"/>
              <a:buChar char="•"/>
            </a:pPr>
            <a:r>
              <a:rPr lang="zh-CN" altLang="en-US" dirty="0">
                <a:solidFill>
                  <a:srgbClr val="5F5F5F"/>
                </a:solidFill>
              </a:rPr>
              <a:t>一体化集成，模块化设计，免除多模块故障点</a:t>
            </a:r>
          </a:p>
          <a:p>
            <a:pPr marL="285750" indent="-285750">
              <a:buFont typeface="Arial" panose="020B0604020202020204" pitchFamily="34" charset="0"/>
              <a:buChar char="•"/>
            </a:pPr>
            <a:r>
              <a:rPr lang="zh-CN" altLang="en-US" dirty="0">
                <a:solidFill>
                  <a:srgbClr val="5F5F5F"/>
                </a:solidFill>
              </a:rPr>
              <a:t>体积小，重量轻，易安装</a:t>
            </a:r>
          </a:p>
          <a:p>
            <a:pPr marL="285750" indent="-285750">
              <a:buFont typeface="Arial" panose="020B0604020202020204" pitchFamily="34" charset="0"/>
              <a:buChar char="•"/>
            </a:pPr>
            <a:r>
              <a:rPr lang="zh-CN" altLang="en-US" dirty="0">
                <a:solidFill>
                  <a:srgbClr val="5F5F5F"/>
                </a:solidFill>
              </a:rPr>
              <a:t>杆内安装，强弱电隔离</a:t>
            </a:r>
            <a:r>
              <a:rPr lang="en-US" altLang="zh-CN" dirty="0">
                <a:solidFill>
                  <a:srgbClr val="5F5F5F"/>
                </a:solidFill>
              </a:rPr>
              <a:t>&amp;</a:t>
            </a:r>
            <a:r>
              <a:rPr lang="zh-CN" altLang="en-US" dirty="0">
                <a:solidFill>
                  <a:srgbClr val="5F5F5F"/>
                </a:solidFill>
              </a:rPr>
              <a:t>漏电保护，美观安全</a:t>
            </a:r>
          </a:p>
          <a:p>
            <a:pPr marL="285750" indent="-285750">
              <a:buFont typeface="Arial" panose="020B0604020202020204" pitchFamily="34" charset="0"/>
              <a:buChar char="•"/>
            </a:pPr>
            <a:r>
              <a:rPr lang="zh-CN" altLang="en-US" dirty="0">
                <a:solidFill>
                  <a:srgbClr val="5F5F5F"/>
                </a:solidFill>
              </a:rPr>
              <a:t>多电压制式输出：直流</a:t>
            </a:r>
            <a:r>
              <a:rPr lang="en-US" altLang="zh-CN" dirty="0">
                <a:solidFill>
                  <a:srgbClr val="5F5F5F"/>
                </a:solidFill>
              </a:rPr>
              <a:t>12V</a:t>
            </a:r>
            <a:r>
              <a:rPr lang="zh-CN" altLang="en-US" dirty="0">
                <a:solidFill>
                  <a:srgbClr val="5F5F5F"/>
                </a:solidFill>
              </a:rPr>
              <a:t>、交流</a:t>
            </a:r>
            <a:r>
              <a:rPr lang="en-US" altLang="zh-CN" dirty="0">
                <a:solidFill>
                  <a:srgbClr val="5F5F5F"/>
                </a:solidFill>
              </a:rPr>
              <a:t>24V</a:t>
            </a:r>
            <a:r>
              <a:rPr lang="zh-CN" altLang="en-US" dirty="0">
                <a:solidFill>
                  <a:srgbClr val="5F5F5F"/>
                </a:solidFill>
              </a:rPr>
              <a:t>、直流</a:t>
            </a:r>
            <a:r>
              <a:rPr lang="en-US" altLang="zh-CN" dirty="0">
                <a:solidFill>
                  <a:srgbClr val="5F5F5F"/>
                </a:solidFill>
              </a:rPr>
              <a:t>48V</a:t>
            </a:r>
          </a:p>
          <a:p>
            <a:pPr marL="285750" indent="-285750">
              <a:buFont typeface="Arial" panose="020B0604020202020204" pitchFamily="34" charset="0"/>
              <a:buChar char="•"/>
            </a:pPr>
            <a:r>
              <a:rPr lang="zh-CN" altLang="en-US" dirty="0">
                <a:solidFill>
                  <a:srgbClr val="5F5F5F"/>
                </a:solidFill>
              </a:rPr>
              <a:t>可靠防雷，</a:t>
            </a:r>
            <a:r>
              <a:rPr lang="en-US" altLang="zh-CN" dirty="0">
                <a:solidFill>
                  <a:srgbClr val="5F5F5F"/>
                </a:solidFill>
              </a:rPr>
              <a:t>10</a:t>
            </a:r>
            <a:r>
              <a:rPr lang="zh-CN" altLang="en-US" dirty="0">
                <a:solidFill>
                  <a:srgbClr val="5F5F5F"/>
                </a:solidFill>
              </a:rPr>
              <a:t>年长寿命，免日常</a:t>
            </a:r>
            <a:r>
              <a:rPr lang="zh-CN" altLang="en-US" dirty="0" smtClean="0">
                <a:solidFill>
                  <a:srgbClr val="5F5F5F"/>
                </a:solidFill>
              </a:rPr>
              <a:t>维护</a:t>
            </a:r>
          </a:p>
        </p:txBody>
      </p:sp>
      <p:pic>
        <p:nvPicPr>
          <p:cNvPr id="37" name="图片 36"/>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5338508" y="4454631"/>
            <a:ext cx="1417764" cy="2468428"/>
          </a:xfrm>
          <a:prstGeom prst="rect">
            <a:avLst/>
          </a:prstGeom>
        </p:spPr>
      </p:pic>
      <p:sp>
        <p:nvSpPr>
          <p:cNvPr id="38" name="等腰三角形 37"/>
          <p:cNvSpPr/>
          <p:nvPr/>
        </p:nvSpPr>
        <p:spPr>
          <a:xfrm rot="5400000">
            <a:off x="8118436" y="1340603"/>
            <a:ext cx="309372" cy="266700"/>
          </a:xfrm>
          <a:prstGeom prst="triangle">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文本框 30"/>
          <p:cNvSpPr txBox="1"/>
          <p:nvPr/>
        </p:nvSpPr>
        <p:spPr>
          <a:xfrm>
            <a:off x="8452734" y="1301904"/>
            <a:ext cx="1562100" cy="338554"/>
          </a:xfrm>
          <a:prstGeom prst="rect">
            <a:avLst/>
          </a:prstGeom>
          <a:noFill/>
        </p:spPr>
        <p:txBody>
          <a:bodyPr wrap="square" rtlCol="0">
            <a:spAutoFit/>
          </a:bodyPr>
          <a:lstStyle/>
          <a:p>
            <a:r>
              <a:rPr lang="zh-CN" altLang="en-US" sz="1600" b="1" dirty="0" smtClean="0">
                <a:solidFill>
                  <a:srgbClr val="036EB8"/>
                </a:solidFill>
                <a:latin typeface="微软雅黑" panose="020B0503020204020204" pitchFamily="34" charset="-122"/>
                <a:ea typeface="微软雅黑" panose="020B0503020204020204" pitchFamily="34" charset="-122"/>
              </a:rPr>
              <a:t>性能参数</a:t>
            </a:r>
            <a:endParaRPr lang="en-US" sz="1600" b="1" dirty="0">
              <a:solidFill>
                <a:srgbClr val="036EB8"/>
              </a:solidFill>
              <a:latin typeface="微软雅黑" panose="020B0503020204020204" pitchFamily="34" charset="-122"/>
              <a:ea typeface="微软雅黑" panose="020B0503020204020204" pitchFamily="34" charset="-122"/>
            </a:endParaRPr>
          </a:p>
        </p:txBody>
      </p:sp>
      <p:graphicFrame>
        <p:nvGraphicFramePr>
          <p:cNvPr id="40" name="表格 39"/>
          <p:cNvGraphicFramePr>
            <a:graphicFrameLocks noGrp="1"/>
          </p:cNvGraphicFramePr>
          <p:nvPr>
            <p:extLst>
              <p:ext uri="{D42A27DB-BD31-4B8C-83A1-F6EECF244321}">
                <p14:modId xmlns="" xmlns:p14="http://schemas.microsoft.com/office/powerpoint/2010/main" val="3886323940"/>
              </p:ext>
            </p:extLst>
          </p:nvPr>
        </p:nvGraphicFramePr>
        <p:xfrm>
          <a:off x="8347639" y="1980788"/>
          <a:ext cx="5754483" cy="6054096"/>
        </p:xfrm>
        <a:graphic>
          <a:graphicData uri="http://schemas.openxmlformats.org/drawingml/2006/table">
            <a:tbl>
              <a:tblPr firstRow="1" bandRow="1">
                <a:tableStyleId>{073A0DAA-6AF3-43AB-8588-CEC1D06C72B9}</a:tableStyleId>
              </a:tblPr>
              <a:tblGrid>
                <a:gridCol w="1514568"/>
                <a:gridCol w="4239915"/>
              </a:tblGrid>
              <a:tr h="283210">
                <a:tc>
                  <a:txBody>
                    <a:bodyPr/>
                    <a:lstStyle/>
                    <a:p>
                      <a:pPr algn="ctr">
                        <a:lnSpc>
                          <a:spcPct val="120000"/>
                        </a:lnSpc>
                      </a:pPr>
                      <a:r>
                        <a:rPr lang="zh-CN" altLang="en-US" sz="1200" dirty="0" smtClean="0">
                          <a:latin typeface="微软雅黑" panose="020B0503020204020204" pitchFamily="34" charset="-122"/>
                          <a:ea typeface="微软雅黑" panose="020B0503020204020204" pitchFamily="34" charset="-122"/>
                        </a:rPr>
                        <a:t>项目</a:t>
                      </a:r>
                    </a:p>
                  </a:txBody>
                  <a:tcPr anchor="ctr">
                    <a:solidFill>
                      <a:srgbClr val="036EB8"/>
                    </a:solidFill>
                  </a:tcPr>
                </a:tc>
                <a:tc>
                  <a:txBody>
                    <a:bodyPr/>
                    <a:lstStyle/>
                    <a:p>
                      <a:pPr marL="0" marR="0" indent="0" algn="ctr" defTabSz="913765" rtl="0" eaLnBrk="1" fontAlgn="auto" latinLnBrk="0" hangingPunct="1">
                        <a:lnSpc>
                          <a:spcPct val="120000"/>
                        </a:lnSpc>
                        <a:spcBef>
                          <a:spcPts val="0"/>
                        </a:spcBef>
                        <a:spcAft>
                          <a:spcPts val="0"/>
                        </a:spcAft>
                        <a:buClrTx/>
                        <a:buSzTx/>
                        <a:buFontTx/>
                        <a:buNone/>
                        <a:defRPr/>
                      </a:pPr>
                      <a:r>
                        <a:rPr lang="zh-CN" altLang="en-US" sz="1200" kern="1200" baseline="0" dirty="0" smtClean="0">
                          <a:latin typeface="微软雅黑" panose="020B0503020204020204" pitchFamily="34" charset="-122"/>
                          <a:ea typeface="微软雅黑" panose="020B0503020204020204" pitchFamily="34" charset="-122"/>
                        </a:rPr>
                        <a:t>描述</a:t>
                      </a:r>
                      <a:endParaRPr lang="en-US" altLang="zh-CN" sz="1200" kern="1200" baseline="0" dirty="0" smtClean="0">
                        <a:latin typeface="微软雅黑" panose="020B0503020204020204" pitchFamily="34" charset="-122"/>
                        <a:ea typeface="微软雅黑" panose="020B0503020204020204" pitchFamily="34" charset="-122"/>
                      </a:endParaRPr>
                    </a:p>
                  </a:txBody>
                  <a:tcPr anchor="ctr">
                    <a:solidFill>
                      <a:srgbClr val="036EB8"/>
                    </a:solidFill>
                  </a:tcPr>
                </a:tc>
              </a:tr>
              <a:tr h="180588">
                <a:tc>
                  <a:txBody>
                    <a:bodyPr/>
                    <a:lstStyle>
                      <a:defPPr>
                        <a:defRPr lang="zh-CN"/>
                      </a:defPPr>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algn="ctr">
                        <a:lnSpc>
                          <a:spcPct val="150000"/>
                        </a:lnSpc>
                      </a:pPr>
                      <a:r>
                        <a:rPr lang="zh-CN" altLang="en-US" sz="1200" dirty="0" smtClean="0">
                          <a:latin typeface="微软雅黑" panose="020B0503020204020204" pitchFamily="34" charset="-122"/>
                          <a:ea typeface="微软雅黑" panose="020B0503020204020204" pitchFamily="34" charset="-122"/>
                        </a:rPr>
                        <a:t>型号</a:t>
                      </a:r>
                    </a:p>
                  </a:txBody>
                  <a:tcPr marL="71985" marR="35992" marT="35992" marB="35992" anchor="ctr"/>
                </a:tc>
                <a:tc>
                  <a:txBody>
                    <a:bodyPr/>
                    <a:lstStyle>
                      <a:defPPr>
                        <a:defRPr lang="zh-CN"/>
                      </a:defPPr>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0" algn="l" defTabSz="801370" rtl="0" eaLnBrk="1" latinLnBrk="0" hangingPunct="1">
                        <a:lnSpc>
                          <a:spcPct val="150000"/>
                        </a:lnSpc>
                      </a:pPr>
                      <a:r>
                        <a:rPr lang="nb-NO" altLang="zh-CN" sz="1200" kern="1200" dirty="0" smtClean="0">
                          <a:latin typeface="微软雅黑" panose="020B0503020204020204" pitchFamily="34" charset="-122"/>
                          <a:ea typeface="微软雅黑" panose="020B0503020204020204" pitchFamily="34" charset="-122"/>
                        </a:rPr>
                        <a:t>CPM200-N3D1G(</a:t>
                      </a:r>
                      <a:r>
                        <a:rPr lang="zh-CN" altLang="en-US" sz="1200" kern="1200" dirty="0" smtClean="0">
                          <a:latin typeface="微软雅黑" panose="020B0503020204020204" pitchFamily="34" charset="-122"/>
                          <a:ea typeface="微软雅黑" panose="020B0503020204020204" pitchFamily="34" charset="-122"/>
                        </a:rPr>
                        <a:t>市政电源模块</a:t>
                      </a:r>
                      <a:r>
                        <a:rPr lang="en-US" altLang="zh-CN" sz="1200" kern="1200" dirty="0" smtClean="0">
                          <a:latin typeface="微软雅黑" panose="020B0503020204020204" pitchFamily="34" charset="-122"/>
                          <a:ea typeface="微软雅黑" panose="020B0503020204020204" pitchFamily="34" charset="-122"/>
                        </a:rPr>
                        <a:t>)</a:t>
                      </a:r>
                      <a:endParaRPr lang="nb-NO" altLang="zh-CN" sz="1200" kern="1200" dirty="0" smtClean="0">
                        <a:latin typeface="微软雅黑" panose="020B0503020204020204" pitchFamily="34" charset="-122"/>
                        <a:ea typeface="微软雅黑" panose="020B0503020204020204" pitchFamily="34" charset="-122"/>
                      </a:endParaRPr>
                    </a:p>
                  </a:txBody>
                  <a:tcPr marL="71985" marR="35992" marT="35992" marB="35992" anchor="ctr"/>
                </a:tc>
              </a:tr>
              <a:tr h="217160">
                <a:tc>
                  <a:txBody>
                    <a:bodyPr/>
                    <a:lstStyle>
                      <a:defPPr>
                        <a:defRPr lang="zh-CN"/>
                      </a:defPPr>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0" marR="0" indent="0" algn="ctr" defTabSz="801370" rtl="0" eaLnBrk="1" fontAlgn="auto" latinLnBrk="0" hangingPunct="1">
                        <a:lnSpc>
                          <a:spcPct val="150000"/>
                        </a:lnSpc>
                        <a:spcBef>
                          <a:spcPts val="0"/>
                        </a:spcBef>
                        <a:spcAft>
                          <a:spcPts val="0"/>
                        </a:spcAft>
                        <a:buClrTx/>
                        <a:buSzTx/>
                        <a:buFontTx/>
                        <a:buNone/>
                        <a:defRPr/>
                      </a:pPr>
                      <a:r>
                        <a:rPr lang="zh-CN" altLang="en-US" sz="1200" dirty="0" smtClean="0">
                          <a:latin typeface="微软雅黑" panose="020B0503020204020204" pitchFamily="34" charset="-122"/>
                          <a:ea typeface="微软雅黑" panose="020B0503020204020204" pitchFamily="34" charset="-122"/>
                        </a:rPr>
                        <a:t>尺寸 </a:t>
                      </a:r>
                      <a:r>
                        <a:rPr lang="en-US" altLang="zh-CN" sz="1200" dirty="0" smtClean="0">
                          <a:latin typeface="微软雅黑" panose="020B0503020204020204" pitchFamily="34" charset="-122"/>
                          <a:ea typeface="微软雅黑" panose="020B0503020204020204" pitchFamily="34" charset="-122"/>
                        </a:rPr>
                        <a:t>(W × H× D)</a:t>
                      </a:r>
                      <a:endParaRPr lang="zh-CN" altLang="en-US" sz="1200" dirty="0" smtClean="0">
                        <a:latin typeface="微软雅黑" panose="020B0503020204020204" pitchFamily="34" charset="-122"/>
                        <a:ea typeface="微软雅黑" panose="020B0503020204020204" pitchFamily="34" charset="-122"/>
                      </a:endParaRPr>
                    </a:p>
                  </a:txBody>
                  <a:tcPr marL="71985" marR="35992" marT="35992" marB="35992" anchor="ctr"/>
                </a:tc>
                <a:tc>
                  <a:txBody>
                    <a:bodyPr/>
                    <a:lstStyle>
                      <a:defPPr>
                        <a:defRPr lang="zh-CN"/>
                      </a:defPPr>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0" algn="l" defTabSz="801370" rtl="0" eaLnBrk="1" latinLnBrk="0" hangingPunct="1">
                        <a:lnSpc>
                          <a:spcPct val="150000"/>
                        </a:lnSpc>
                      </a:pPr>
                      <a:r>
                        <a:rPr lang="en-US" altLang="zh-CN" sz="1200" kern="1200" dirty="0" smtClean="0">
                          <a:latin typeface="微软雅黑" panose="020B0503020204020204" pitchFamily="34" charset="-122"/>
                          <a:ea typeface="微软雅黑" panose="020B0503020204020204" pitchFamily="34" charset="-122"/>
                        </a:rPr>
                        <a:t>50mm × 300mm × 210mm</a:t>
                      </a:r>
                    </a:p>
                  </a:txBody>
                  <a:tcPr marL="71985" marR="35992" marT="35992" marB="35992" anchor="ctr"/>
                </a:tc>
              </a:tr>
              <a:tr h="0">
                <a:tc>
                  <a:txBody>
                    <a:bodyPr/>
                    <a:lstStyle>
                      <a:defPPr>
                        <a:defRPr lang="zh-CN"/>
                      </a:defPPr>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0" marR="0" indent="0" algn="ctr" defTabSz="801370" rtl="0" eaLnBrk="1" fontAlgn="auto" latinLnBrk="0" hangingPunct="1">
                        <a:lnSpc>
                          <a:spcPct val="150000"/>
                        </a:lnSpc>
                        <a:spcBef>
                          <a:spcPts val="0"/>
                        </a:spcBef>
                        <a:spcAft>
                          <a:spcPts val="0"/>
                        </a:spcAft>
                        <a:buClrTx/>
                        <a:buSzTx/>
                        <a:buFontTx/>
                        <a:buNone/>
                        <a:defRPr/>
                      </a:pPr>
                      <a:r>
                        <a:rPr lang="zh-CN" altLang="en-US" sz="1200" dirty="0" smtClean="0">
                          <a:latin typeface="微软雅黑" panose="020B0503020204020204" pitchFamily="34" charset="-122"/>
                          <a:ea typeface="微软雅黑" panose="020B0503020204020204" pitchFamily="34" charset="-122"/>
                        </a:rPr>
                        <a:t>重量</a:t>
                      </a:r>
                    </a:p>
                  </a:txBody>
                  <a:tcPr marL="71985" marR="35992" marT="35992" marB="35992" anchor="ctr"/>
                </a:tc>
                <a:tc>
                  <a:txBody>
                    <a:bodyPr/>
                    <a:lstStyle>
                      <a:defPPr>
                        <a:defRPr lang="zh-CN"/>
                      </a:defPPr>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0" algn="l" defTabSz="801370" rtl="0" eaLnBrk="1" latinLnBrk="0" hangingPunct="1">
                        <a:lnSpc>
                          <a:spcPct val="150000"/>
                        </a:lnSpc>
                      </a:pPr>
                      <a:r>
                        <a:rPr lang="en-US" altLang="zh-CN" sz="1200" kern="1200" dirty="0" smtClean="0">
                          <a:latin typeface="微软雅黑" panose="020B0503020204020204" pitchFamily="34" charset="-122"/>
                          <a:ea typeface="微软雅黑" panose="020B0503020204020204" pitchFamily="34" charset="-122"/>
                        </a:rPr>
                        <a:t>&lt;5Kg</a:t>
                      </a:r>
                    </a:p>
                  </a:txBody>
                  <a:tcPr marL="71985" marR="35992" marT="35992" marB="35992" anchor="ctr"/>
                </a:tc>
              </a:tr>
              <a:tr h="146288">
                <a:tc>
                  <a:txBody>
                    <a:bodyPr/>
                    <a:lstStyle>
                      <a:defPPr>
                        <a:defRPr lang="zh-CN"/>
                      </a:defPPr>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algn="ctr">
                        <a:lnSpc>
                          <a:spcPct val="150000"/>
                        </a:lnSpc>
                      </a:pPr>
                      <a:r>
                        <a:rPr lang="zh-CN" altLang="en-US" sz="1200" dirty="0" smtClean="0">
                          <a:latin typeface="微软雅黑" panose="020B0503020204020204" pitchFamily="34" charset="-122"/>
                          <a:ea typeface="微软雅黑" panose="020B0503020204020204" pitchFamily="34" charset="-122"/>
                        </a:rPr>
                        <a:t>最大负载</a:t>
                      </a:r>
                    </a:p>
                  </a:txBody>
                  <a:tcPr marL="71985" marR="35992" marT="35992" marB="35992" anchor="ctr"/>
                </a:tc>
                <a:tc>
                  <a:txBody>
                    <a:bodyPr/>
                    <a:lstStyle>
                      <a:defPPr>
                        <a:defRPr lang="zh-CN"/>
                      </a:defPPr>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0" algn="l" defTabSz="801370" rtl="0" eaLnBrk="1" latinLnBrk="0" hangingPunct="1">
                        <a:lnSpc>
                          <a:spcPct val="150000"/>
                        </a:lnSpc>
                      </a:pPr>
                      <a:r>
                        <a:rPr lang="en-US" altLang="zh-CN" sz="1200" kern="1200" dirty="0" smtClean="0">
                          <a:latin typeface="微软雅黑" panose="020B0503020204020204" pitchFamily="34" charset="-122"/>
                          <a:ea typeface="微软雅黑" panose="020B0503020204020204" pitchFamily="34" charset="-122"/>
                        </a:rPr>
                        <a:t>200W</a:t>
                      </a:r>
                      <a:endParaRPr lang="zh-CN" altLang="en-US" sz="1200" kern="1200" dirty="0" smtClean="0">
                        <a:latin typeface="微软雅黑" panose="020B0503020204020204" pitchFamily="34" charset="-122"/>
                        <a:ea typeface="微软雅黑" panose="020B0503020204020204" pitchFamily="34" charset="-122"/>
                      </a:endParaRPr>
                    </a:p>
                  </a:txBody>
                  <a:tcPr marL="71985" marR="35992" marT="35992" marB="35992" anchor="ctr"/>
                </a:tc>
              </a:tr>
              <a:tr h="182860">
                <a:tc>
                  <a:txBody>
                    <a:bodyPr/>
                    <a:lstStyle>
                      <a:defPPr>
                        <a:defRPr lang="zh-CN"/>
                      </a:defPPr>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algn="ctr">
                        <a:lnSpc>
                          <a:spcPct val="150000"/>
                        </a:lnSpc>
                      </a:pPr>
                      <a:r>
                        <a:rPr lang="zh-CN" altLang="en-US" sz="1200" dirty="0" smtClean="0">
                          <a:latin typeface="微软雅黑" panose="020B0503020204020204" pitchFamily="34" charset="-122"/>
                          <a:ea typeface="微软雅黑" panose="020B0503020204020204" pitchFamily="34" charset="-122"/>
                        </a:rPr>
                        <a:t>电网电源输入电压</a:t>
                      </a:r>
                    </a:p>
                  </a:txBody>
                  <a:tcPr marL="71985" marR="35992" marT="35992" marB="35992" anchor="ctr"/>
                </a:tc>
                <a:tc>
                  <a:txBody>
                    <a:bodyPr/>
                    <a:lstStyle>
                      <a:defPPr>
                        <a:defRPr lang="zh-CN"/>
                      </a:defPPr>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0" algn="l" defTabSz="801370" rtl="0" eaLnBrk="1" latinLnBrk="0" hangingPunct="1">
                        <a:lnSpc>
                          <a:spcPct val="150000"/>
                        </a:lnSpc>
                      </a:pPr>
                      <a:r>
                        <a:rPr lang="en-US" altLang="zh-CN" sz="1200" kern="1200" dirty="0" smtClean="0">
                          <a:latin typeface="微软雅黑" panose="020B0503020204020204" pitchFamily="34" charset="-122"/>
                          <a:ea typeface="微软雅黑" panose="020B0503020204020204" pitchFamily="34" charset="-122"/>
                        </a:rPr>
                        <a:t>AC 220V</a:t>
                      </a:r>
                    </a:p>
                  </a:txBody>
                  <a:tcPr marL="71985" marR="35992" marT="35992" marB="35992" anchor="ctr"/>
                </a:tc>
              </a:tr>
              <a:tr h="326270">
                <a:tc>
                  <a:txBody>
                    <a:bodyPr/>
                    <a:lstStyle>
                      <a:defPPr>
                        <a:defRPr lang="zh-CN"/>
                      </a:defPPr>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0" marR="0" indent="0" algn="ctr" defTabSz="801370" rtl="0" eaLnBrk="1" fontAlgn="auto" latinLnBrk="0" hangingPunct="1">
                        <a:lnSpc>
                          <a:spcPct val="150000"/>
                        </a:lnSpc>
                        <a:spcBef>
                          <a:spcPts val="0"/>
                        </a:spcBef>
                        <a:spcAft>
                          <a:spcPts val="0"/>
                        </a:spcAft>
                        <a:buClrTx/>
                        <a:buSzTx/>
                        <a:buFontTx/>
                        <a:buNone/>
                        <a:defRPr/>
                      </a:pPr>
                      <a:r>
                        <a:rPr lang="zh-CN" altLang="en-US" sz="1200" dirty="0" smtClean="0">
                          <a:latin typeface="微软雅黑" panose="020B0503020204020204" pitchFamily="34" charset="-122"/>
                          <a:ea typeface="微软雅黑" panose="020B0503020204020204" pitchFamily="34" charset="-122"/>
                        </a:rPr>
                        <a:t>交流输入频率</a:t>
                      </a:r>
                    </a:p>
                  </a:txBody>
                  <a:tcPr marL="71985" marR="35992" marT="35992" marB="35992" anchor="ctr"/>
                </a:tc>
                <a:tc>
                  <a:txBody>
                    <a:bodyPr/>
                    <a:lstStyle>
                      <a:defPPr>
                        <a:defRPr lang="zh-CN"/>
                      </a:defPPr>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0" algn="l" defTabSz="801370" rtl="0" eaLnBrk="1" latinLnBrk="0" hangingPunct="1">
                        <a:lnSpc>
                          <a:spcPct val="150000"/>
                        </a:lnSpc>
                      </a:pPr>
                      <a:r>
                        <a:rPr lang="en-US" altLang="zh-CN" sz="1200" kern="1200" dirty="0" smtClean="0">
                          <a:latin typeface="微软雅黑" panose="020B0503020204020204" pitchFamily="34" charset="-122"/>
                          <a:ea typeface="微软雅黑" panose="020B0503020204020204" pitchFamily="34" charset="-122"/>
                        </a:rPr>
                        <a:t>45Hz~66Hz</a:t>
                      </a:r>
                    </a:p>
                  </a:txBody>
                  <a:tcPr marL="71985" marR="35992" marT="35992" marB="35992" anchor="ctr"/>
                </a:tc>
              </a:tr>
              <a:tr h="0">
                <a:tc>
                  <a:txBody>
                    <a:bodyPr/>
                    <a:lstStyle>
                      <a:defPPr>
                        <a:defRPr lang="zh-CN"/>
                      </a:defPPr>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algn="ctr">
                        <a:lnSpc>
                          <a:spcPct val="150000"/>
                        </a:lnSpc>
                      </a:pPr>
                      <a:r>
                        <a:rPr lang="zh-CN" altLang="en-US" sz="1200" dirty="0" smtClean="0">
                          <a:latin typeface="微软雅黑" panose="020B0503020204020204" pitchFamily="34" charset="-122"/>
                          <a:ea typeface="微软雅黑" panose="020B0503020204020204" pitchFamily="34" charset="-122"/>
                        </a:rPr>
                        <a:t>交流防雷</a:t>
                      </a:r>
                    </a:p>
                  </a:txBody>
                  <a:tcPr marL="71985" marR="35992" marT="35992" marB="35992" anchor="ctr"/>
                </a:tc>
                <a:tc>
                  <a:txBody>
                    <a:bodyPr/>
                    <a:lstStyle>
                      <a:defPPr>
                        <a:defRPr lang="zh-CN"/>
                      </a:defPPr>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0" algn="l" defTabSz="801370" rtl="0" eaLnBrk="1" latinLnBrk="0" hangingPunct="1">
                        <a:lnSpc>
                          <a:spcPct val="150000"/>
                        </a:lnSpc>
                      </a:pPr>
                      <a:r>
                        <a:rPr lang="en-US" altLang="zh-CN" sz="1200" kern="1200" dirty="0" smtClean="0">
                          <a:latin typeface="微软雅黑" panose="020B0503020204020204" pitchFamily="34" charset="-122"/>
                          <a:ea typeface="微软雅黑" panose="020B0503020204020204" pitchFamily="34" charset="-122"/>
                        </a:rPr>
                        <a:t>20kA/20kA, 8/20</a:t>
                      </a:r>
                      <a:r>
                        <a:rPr lang="el-GR" altLang="zh-CN" sz="1200" kern="1200" dirty="0" smtClean="0">
                          <a:latin typeface="微软雅黑" panose="020B0503020204020204" pitchFamily="34" charset="-122"/>
                          <a:ea typeface="微软雅黑" panose="020B0503020204020204" pitchFamily="34" charset="-122"/>
                        </a:rPr>
                        <a:t>μ</a:t>
                      </a:r>
                      <a:r>
                        <a:rPr lang="en-US" altLang="zh-CN" sz="1200" kern="1200" dirty="0" smtClean="0">
                          <a:latin typeface="微软雅黑" panose="020B0503020204020204" pitchFamily="34" charset="-122"/>
                          <a:ea typeface="微软雅黑" panose="020B0503020204020204" pitchFamily="34" charset="-122"/>
                        </a:rPr>
                        <a:t>s</a:t>
                      </a:r>
                    </a:p>
                  </a:txBody>
                  <a:tcPr marL="71985" marR="35992" marT="35992" marB="35992" anchor="ctr"/>
                </a:tc>
              </a:tr>
              <a:tr h="312420">
                <a:tc>
                  <a:txBody>
                    <a:bodyPr/>
                    <a:lstStyle>
                      <a:defPPr>
                        <a:defRPr lang="zh-CN"/>
                      </a:defPPr>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algn="ctr">
                        <a:lnSpc>
                          <a:spcPct val="150000"/>
                        </a:lnSpc>
                      </a:pPr>
                      <a:r>
                        <a:rPr lang="zh-CN" altLang="en-US" sz="1200" dirty="0" smtClean="0">
                          <a:latin typeface="微软雅黑" panose="020B0503020204020204" pitchFamily="34" charset="-122"/>
                          <a:ea typeface="微软雅黑" panose="020B0503020204020204" pitchFamily="34" charset="-122"/>
                        </a:rPr>
                        <a:t>功率输出</a:t>
                      </a:r>
                    </a:p>
                  </a:txBody>
                  <a:tcPr marL="71985" marR="35992" marT="35992" marB="35992" anchor="ctr"/>
                </a:tc>
                <a:tc>
                  <a:txBody>
                    <a:bodyPr/>
                    <a:lstStyle>
                      <a:defPPr>
                        <a:defRPr lang="zh-CN"/>
                      </a:defPPr>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0" algn="l" defTabSz="801370" rtl="0" eaLnBrk="1" latinLnBrk="0" hangingPunct="1">
                        <a:lnSpc>
                          <a:spcPct val="150000"/>
                        </a:lnSpc>
                      </a:pPr>
                      <a:r>
                        <a:rPr lang="en-US" altLang="zh-CN" sz="1200" kern="1200" dirty="0" smtClean="0">
                          <a:latin typeface="微软雅黑" panose="020B0503020204020204" pitchFamily="34" charset="-122"/>
                          <a:ea typeface="微软雅黑" panose="020B0503020204020204" pitchFamily="34" charset="-122"/>
                        </a:rPr>
                        <a:t>2 × DC 12V (</a:t>
                      </a:r>
                      <a:r>
                        <a:rPr lang="zh-CN" altLang="en-US" sz="1200" kern="1200" dirty="0" smtClean="0">
                          <a:latin typeface="微软雅黑" panose="020B0503020204020204" pitchFamily="34" charset="-122"/>
                          <a:ea typeface="微软雅黑" panose="020B0503020204020204" pitchFamily="34" charset="-122"/>
                        </a:rPr>
                        <a:t>功率 ≤</a:t>
                      </a:r>
                      <a:r>
                        <a:rPr lang="en-US" altLang="zh-CN" sz="1200" kern="1200" dirty="0" smtClean="0">
                          <a:latin typeface="微软雅黑" panose="020B0503020204020204" pitchFamily="34" charset="-122"/>
                          <a:ea typeface="微软雅黑" panose="020B0503020204020204" pitchFamily="34" charset="-122"/>
                        </a:rPr>
                        <a:t>48W) /</a:t>
                      </a:r>
                    </a:p>
                    <a:p>
                      <a:pPr marL="0" algn="l" defTabSz="801370" rtl="0" eaLnBrk="1" latinLnBrk="0" hangingPunct="1">
                        <a:lnSpc>
                          <a:spcPct val="150000"/>
                        </a:lnSpc>
                      </a:pPr>
                      <a:r>
                        <a:rPr lang="en-US" altLang="zh-CN" sz="1200" kern="1200" dirty="0" smtClean="0">
                          <a:latin typeface="微软雅黑" panose="020B0503020204020204" pitchFamily="34" charset="-122"/>
                          <a:ea typeface="微软雅黑" panose="020B0503020204020204" pitchFamily="34" charset="-122"/>
                        </a:rPr>
                        <a:t>1 × AC 24V (</a:t>
                      </a:r>
                      <a:r>
                        <a:rPr lang="zh-CN" altLang="en-US" sz="1200" kern="1200" dirty="0" smtClean="0">
                          <a:latin typeface="微软雅黑" panose="020B0503020204020204" pitchFamily="34" charset="-122"/>
                          <a:ea typeface="微软雅黑" panose="020B0503020204020204" pitchFamily="34" charset="-122"/>
                        </a:rPr>
                        <a:t>功率 ≤</a:t>
                      </a:r>
                      <a:r>
                        <a:rPr lang="en-US" altLang="zh-CN" sz="1200" kern="1200" dirty="0" smtClean="0">
                          <a:latin typeface="微软雅黑" panose="020B0503020204020204" pitchFamily="34" charset="-122"/>
                          <a:ea typeface="微软雅黑" panose="020B0503020204020204" pitchFamily="34" charset="-122"/>
                        </a:rPr>
                        <a:t>72W)/ </a:t>
                      </a:r>
                    </a:p>
                    <a:p>
                      <a:pPr marL="0" algn="l" defTabSz="801370" rtl="0" eaLnBrk="1" latinLnBrk="0" hangingPunct="1">
                        <a:lnSpc>
                          <a:spcPct val="150000"/>
                        </a:lnSpc>
                      </a:pPr>
                      <a:r>
                        <a:rPr lang="en-US" altLang="zh-CN" sz="1200" kern="1200" dirty="0" smtClean="0">
                          <a:latin typeface="微软雅黑" panose="020B0503020204020204" pitchFamily="34" charset="-122"/>
                          <a:ea typeface="微软雅黑" panose="020B0503020204020204" pitchFamily="34" charset="-122"/>
                        </a:rPr>
                        <a:t>1 × DC 48V (</a:t>
                      </a:r>
                      <a:r>
                        <a:rPr lang="zh-CN" altLang="en-US" sz="1200" kern="1200" dirty="0" smtClean="0">
                          <a:latin typeface="微软雅黑" panose="020B0503020204020204" pitchFamily="34" charset="-122"/>
                          <a:ea typeface="微软雅黑" panose="020B0503020204020204" pitchFamily="34" charset="-122"/>
                        </a:rPr>
                        <a:t>功率 ≤</a:t>
                      </a:r>
                      <a:r>
                        <a:rPr lang="en-US" altLang="zh-CN" sz="1200" kern="1200" dirty="0" smtClean="0">
                          <a:latin typeface="微软雅黑" panose="020B0503020204020204" pitchFamily="34" charset="-122"/>
                          <a:ea typeface="微软雅黑" panose="020B0503020204020204" pitchFamily="34" charset="-122"/>
                        </a:rPr>
                        <a:t>200 W)</a:t>
                      </a:r>
                    </a:p>
                  </a:txBody>
                  <a:tcPr marL="71985" marR="35992" marT="35992" marB="35992" anchor="ctr"/>
                </a:tc>
              </a:tr>
              <a:tr h="0">
                <a:tc>
                  <a:txBody>
                    <a:bodyPr/>
                    <a:lstStyle>
                      <a:defPPr>
                        <a:defRPr lang="zh-CN"/>
                      </a:defPPr>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algn="ctr">
                        <a:lnSpc>
                          <a:spcPct val="150000"/>
                        </a:lnSpc>
                      </a:pPr>
                      <a:r>
                        <a:rPr lang="zh-CN" altLang="en-US" sz="1200" dirty="0" smtClean="0">
                          <a:latin typeface="微软雅黑" panose="020B0503020204020204" pitchFamily="34" charset="-122"/>
                          <a:ea typeface="微软雅黑" panose="020B0503020204020204" pitchFamily="34" charset="-122"/>
                        </a:rPr>
                        <a:t>直流防雷</a:t>
                      </a:r>
                    </a:p>
                  </a:txBody>
                  <a:tcPr marL="71985" marR="35992" marT="35992" marB="35992" anchor="ctr"/>
                </a:tc>
                <a:tc>
                  <a:txBody>
                    <a:bodyPr/>
                    <a:lstStyle>
                      <a:defPPr>
                        <a:defRPr lang="zh-CN"/>
                      </a:defPPr>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0" marR="0" lvl="0" indent="0" algn="l" defTabSz="801370" rtl="0" eaLnBrk="1" fontAlgn="auto" latinLnBrk="0" hangingPunct="1">
                        <a:lnSpc>
                          <a:spcPct val="150000"/>
                        </a:lnSpc>
                        <a:spcBef>
                          <a:spcPts val="0"/>
                        </a:spcBef>
                        <a:spcAft>
                          <a:spcPts val="0"/>
                        </a:spcAft>
                        <a:buClrTx/>
                        <a:buSzTx/>
                        <a:buFontTx/>
                        <a:buNone/>
                        <a:defRPr/>
                      </a:pPr>
                      <a:r>
                        <a:rPr lang="en-US" altLang="zh-CN" sz="1200" kern="1200" dirty="0" smtClean="0">
                          <a:latin typeface="微软雅黑" panose="020B0503020204020204" pitchFamily="34" charset="-122"/>
                          <a:ea typeface="微软雅黑" panose="020B0503020204020204" pitchFamily="34" charset="-122"/>
                        </a:rPr>
                        <a:t>5kA/3kA, 8/20</a:t>
                      </a:r>
                      <a:r>
                        <a:rPr lang="el-GR" altLang="zh-CN" sz="1200" kern="1200" dirty="0" smtClean="0">
                          <a:latin typeface="微软雅黑" panose="020B0503020204020204" pitchFamily="34" charset="-122"/>
                          <a:ea typeface="微软雅黑" panose="020B0503020204020204" pitchFamily="34" charset="-122"/>
                        </a:rPr>
                        <a:t>μ</a:t>
                      </a:r>
                      <a:r>
                        <a:rPr lang="en-US" altLang="zh-CN" sz="1200" kern="1200" dirty="0" smtClean="0">
                          <a:latin typeface="微软雅黑" panose="020B0503020204020204" pitchFamily="34" charset="-122"/>
                          <a:ea typeface="微软雅黑" panose="020B0503020204020204" pitchFamily="34" charset="-122"/>
                        </a:rPr>
                        <a:t>s</a:t>
                      </a:r>
                    </a:p>
                  </a:txBody>
                  <a:tcPr marL="71985" marR="35992" marT="35992" marB="35992" anchor="ctr"/>
                </a:tc>
              </a:tr>
              <a:tr h="0">
                <a:tc>
                  <a:txBody>
                    <a:bodyPr/>
                    <a:lstStyle/>
                    <a:p>
                      <a:pPr algn="ctr">
                        <a:lnSpc>
                          <a:spcPct val="150000"/>
                        </a:lnSpc>
                      </a:pPr>
                      <a:r>
                        <a:rPr lang="zh-CN" altLang="en-US" sz="1200" dirty="0" smtClean="0">
                          <a:latin typeface="微软雅黑" panose="020B0503020204020204" pitchFamily="34" charset="-122"/>
                          <a:ea typeface="微软雅黑" panose="020B0503020204020204" pitchFamily="34" charset="-122"/>
                        </a:rPr>
                        <a:t>冷却方式</a:t>
                      </a:r>
                    </a:p>
                  </a:txBody>
                  <a:tcPr marL="71985" marR="35992" marT="35992" marB="35992" anchor="ctr"/>
                </a:tc>
                <a:tc>
                  <a:txBody>
                    <a:bodyPr/>
                    <a:lstStyle/>
                    <a:p>
                      <a:pPr marL="0" marR="0" lvl="0" indent="0" algn="l" defTabSz="801370" rtl="0" eaLnBrk="1" fontAlgn="auto" latinLnBrk="0" hangingPunct="1">
                        <a:lnSpc>
                          <a:spcPct val="150000"/>
                        </a:lnSpc>
                        <a:spcBef>
                          <a:spcPts val="0"/>
                        </a:spcBef>
                        <a:spcAft>
                          <a:spcPts val="0"/>
                        </a:spcAft>
                        <a:buClrTx/>
                        <a:buSzTx/>
                        <a:buFontTx/>
                        <a:buNone/>
                        <a:defRPr/>
                      </a:pPr>
                      <a:r>
                        <a:rPr lang="zh-CN" altLang="en-US" sz="1200" kern="1200" dirty="0" smtClean="0">
                          <a:latin typeface="微软雅黑" panose="020B0503020204020204" pitchFamily="34" charset="-122"/>
                          <a:ea typeface="微软雅黑" panose="020B0503020204020204" pitchFamily="34" charset="-122"/>
                        </a:rPr>
                        <a:t>自然散热</a:t>
                      </a:r>
                      <a:endParaRPr lang="en-US" altLang="zh-CN" sz="1200" kern="1200" dirty="0" smtClean="0">
                        <a:latin typeface="微软雅黑" panose="020B0503020204020204" pitchFamily="34" charset="-122"/>
                        <a:ea typeface="微软雅黑" panose="020B0503020204020204" pitchFamily="34" charset="-122"/>
                      </a:endParaRPr>
                    </a:p>
                  </a:txBody>
                  <a:tcPr marL="71985" marR="35992" marT="35992" marB="35992" anchor="ctr"/>
                </a:tc>
              </a:tr>
              <a:tr h="0">
                <a:tc>
                  <a:txBody>
                    <a:bodyPr/>
                    <a:lstStyle/>
                    <a:p>
                      <a:pPr marL="0" algn="ctr" defTabSz="914400" rtl="0" eaLnBrk="1" latinLnBrk="0" hangingPunct="1">
                        <a:lnSpc>
                          <a:spcPct val="150000"/>
                        </a:lnSpc>
                      </a:pPr>
                      <a:r>
                        <a:rPr lang="zh-CN" altLang="en-US" sz="1200" kern="1200" dirty="0" smtClean="0">
                          <a:latin typeface="微软雅黑" panose="020B0503020204020204" pitchFamily="34" charset="-122"/>
                          <a:ea typeface="微软雅黑" panose="020B0503020204020204" pitchFamily="34" charset="-122"/>
                        </a:rPr>
                        <a:t>安装模式</a:t>
                      </a:r>
                    </a:p>
                  </a:txBody>
                  <a:tcPr marL="71985" marR="35992" marT="35992" marB="35992" anchor="ctr"/>
                </a:tc>
                <a:tc>
                  <a:txBody>
                    <a:bodyPr/>
                    <a:lstStyle/>
                    <a:p>
                      <a:pPr algn="l">
                        <a:lnSpc>
                          <a:spcPct val="150000"/>
                        </a:lnSpc>
                      </a:pPr>
                      <a:r>
                        <a:rPr lang="zh-CN" altLang="en-US" sz="1200" kern="1200" dirty="0" smtClean="0">
                          <a:latin typeface="微软雅黑" panose="020B0503020204020204" pitchFamily="34" charset="-122"/>
                          <a:ea typeface="微软雅黑" panose="020B0503020204020204" pitchFamily="34" charset="-122"/>
                        </a:rPr>
                        <a:t>杆内安装，挂耳固定</a:t>
                      </a:r>
                      <a:endParaRPr lang="en-US" altLang="zh-CN" sz="1200" kern="1200" dirty="0" smtClean="0">
                        <a:latin typeface="微软雅黑" panose="020B0503020204020204" pitchFamily="34" charset="-122"/>
                        <a:ea typeface="微软雅黑" panose="020B0503020204020204" pitchFamily="34" charset="-122"/>
                      </a:endParaRPr>
                    </a:p>
                  </a:txBody>
                  <a:tcPr marL="71985" marR="35992" marT="35992" marB="35992" anchor="ctr"/>
                </a:tc>
              </a:tr>
              <a:tr h="0">
                <a:tc>
                  <a:txBody>
                    <a:bodyPr/>
                    <a:lstStyle/>
                    <a:p>
                      <a:pPr marL="0" algn="ctr" defTabSz="914400" rtl="0" eaLnBrk="1" latinLnBrk="0" hangingPunct="1">
                        <a:lnSpc>
                          <a:spcPct val="150000"/>
                        </a:lnSpc>
                      </a:pPr>
                      <a:r>
                        <a:rPr lang="zh-CN" altLang="en-US" sz="1200" kern="1200" dirty="0" smtClean="0">
                          <a:latin typeface="微软雅黑" panose="020B0503020204020204" pitchFamily="34" charset="-122"/>
                          <a:ea typeface="微软雅黑" panose="020B0503020204020204" pitchFamily="34" charset="-122"/>
                        </a:rPr>
                        <a:t>布线模式</a:t>
                      </a:r>
                    </a:p>
                  </a:txBody>
                  <a:tcPr marL="71985" marR="35992" marT="35992" marB="35992" anchor="ctr"/>
                </a:tc>
                <a:tc>
                  <a:txBody>
                    <a:bodyPr/>
                    <a:lstStyle/>
                    <a:p>
                      <a:pPr algn="l">
                        <a:lnSpc>
                          <a:spcPct val="150000"/>
                        </a:lnSpc>
                      </a:pPr>
                      <a:r>
                        <a:rPr lang="zh-CN" altLang="en-US" sz="1200" kern="1200" dirty="0" smtClean="0">
                          <a:latin typeface="微软雅黑" panose="020B0503020204020204" pitchFamily="34" charset="-122"/>
                          <a:ea typeface="微软雅黑" panose="020B0503020204020204" pitchFamily="34" charset="-122"/>
                        </a:rPr>
                        <a:t>下进线，下出线</a:t>
                      </a:r>
                    </a:p>
                  </a:txBody>
                  <a:tcPr marL="71985" marR="35992" marT="35992" marB="35992" anchor="ctr"/>
                </a:tc>
              </a:tr>
              <a:tr h="0">
                <a:tc>
                  <a:txBody>
                    <a:bodyPr/>
                    <a:lstStyle/>
                    <a:p>
                      <a:pPr marL="0" algn="ctr" defTabSz="914400" rtl="0" eaLnBrk="1" latinLnBrk="0" hangingPunct="1">
                        <a:lnSpc>
                          <a:spcPct val="150000"/>
                        </a:lnSpc>
                      </a:pPr>
                      <a:r>
                        <a:rPr lang="zh-CN" altLang="en-US" sz="1200" kern="1200" dirty="0" smtClean="0">
                          <a:latin typeface="微软雅黑" panose="020B0503020204020204" pitchFamily="34" charset="-122"/>
                          <a:ea typeface="微软雅黑" panose="020B0503020204020204" pitchFamily="34" charset="-122"/>
                        </a:rPr>
                        <a:t>工作温度</a:t>
                      </a:r>
                    </a:p>
                  </a:txBody>
                  <a:tcPr marL="71985" marR="35992" marT="35992" marB="35992" anchor="ctr"/>
                </a:tc>
                <a:tc>
                  <a:txBody>
                    <a:bodyPr/>
                    <a:lstStyle/>
                    <a:p>
                      <a:pPr algn="l">
                        <a:lnSpc>
                          <a:spcPct val="150000"/>
                        </a:lnSpc>
                      </a:pPr>
                      <a:r>
                        <a:rPr lang="en-US" altLang="zh-CN" sz="1200" kern="1200" dirty="0" smtClean="0">
                          <a:latin typeface="微软雅黑" panose="020B0503020204020204" pitchFamily="34" charset="-122"/>
                          <a:ea typeface="微软雅黑" panose="020B0503020204020204" pitchFamily="34" charset="-122"/>
                        </a:rPr>
                        <a:t>-40ºC ~ +60ºC</a:t>
                      </a:r>
                    </a:p>
                  </a:txBody>
                  <a:tcPr marL="71985" marR="35992" marT="35992" marB="35992" anchor="ctr"/>
                </a:tc>
              </a:tr>
              <a:tr h="0">
                <a:tc>
                  <a:txBody>
                    <a:bodyPr/>
                    <a:lstStyle/>
                    <a:p>
                      <a:pPr marL="0" algn="ctr" defTabSz="914400" rtl="0" eaLnBrk="1" latinLnBrk="0" hangingPunct="1">
                        <a:lnSpc>
                          <a:spcPct val="150000"/>
                        </a:lnSpc>
                      </a:pPr>
                      <a:r>
                        <a:rPr lang="zh-CN" altLang="en-US" sz="1200" kern="1200" dirty="0" smtClean="0">
                          <a:latin typeface="微软雅黑" panose="020B0503020204020204" pitchFamily="34" charset="-122"/>
                          <a:ea typeface="微软雅黑" panose="020B0503020204020204" pitchFamily="34" charset="-122"/>
                        </a:rPr>
                        <a:t>工作湿度</a:t>
                      </a:r>
                    </a:p>
                  </a:txBody>
                  <a:tcPr marL="71985" marR="35992" marT="35992" marB="35992" anchor="ctr"/>
                </a:tc>
                <a:tc>
                  <a:txBody>
                    <a:bodyPr/>
                    <a:lstStyle/>
                    <a:p>
                      <a:pPr algn="l">
                        <a:lnSpc>
                          <a:spcPct val="150000"/>
                        </a:lnSpc>
                      </a:pPr>
                      <a:r>
                        <a:rPr lang="en-US" altLang="zh-CN" sz="1200" kern="1200" dirty="0" smtClean="0">
                          <a:latin typeface="微软雅黑" panose="020B0503020204020204" pitchFamily="34" charset="-122"/>
                          <a:ea typeface="微软雅黑" panose="020B0503020204020204" pitchFamily="34" charset="-122"/>
                        </a:rPr>
                        <a:t>5% ~ 95% (</a:t>
                      </a:r>
                      <a:r>
                        <a:rPr lang="zh-CN" altLang="en-US" sz="1200" kern="1200" dirty="0" smtClean="0">
                          <a:latin typeface="微软雅黑" panose="020B0503020204020204" pitchFamily="34" charset="-122"/>
                          <a:ea typeface="微软雅黑" panose="020B0503020204020204" pitchFamily="34" charset="-122"/>
                        </a:rPr>
                        <a:t>无结露</a:t>
                      </a:r>
                      <a:r>
                        <a:rPr lang="en-US" altLang="zh-CN" sz="1200" kern="1200" dirty="0" smtClean="0">
                          <a:latin typeface="微软雅黑" panose="020B0503020204020204" pitchFamily="34" charset="-122"/>
                          <a:ea typeface="微软雅黑" panose="020B0503020204020204" pitchFamily="34" charset="-122"/>
                        </a:rPr>
                        <a:t>)</a:t>
                      </a:r>
                    </a:p>
                  </a:txBody>
                  <a:tcPr marL="71985" marR="35992" marT="35992" marB="35992" anchor="ctr"/>
                </a:tc>
              </a:tr>
              <a:tr h="0">
                <a:tc>
                  <a:txBody>
                    <a:bodyPr/>
                    <a:lstStyle/>
                    <a:p>
                      <a:pPr marL="0" algn="ctr" defTabSz="914400" rtl="0" eaLnBrk="1" latinLnBrk="0" hangingPunct="1">
                        <a:lnSpc>
                          <a:spcPct val="150000"/>
                        </a:lnSpc>
                      </a:pPr>
                      <a:r>
                        <a:rPr lang="zh-CN" altLang="en-US" sz="1200" kern="1200" dirty="0" smtClean="0">
                          <a:latin typeface="微软雅黑" panose="020B0503020204020204" pitchFamily="34" charset="-122"/>
                          <a:ea typeface="微软雅黑" panose="020B0503020204020204" pitchFamily="34" charset="-122"/>
                        </a:rPr>
                        <a:t>防护等级</a:t>
                      </a:r>
                    </a:p>
                  </a:txBody>
                  <a:tcPr marL="71985" marR="35992" marT="35992" marB="35992" anchor="ctr"/>
                </a:tc>
                <a:tc>
                  <a:txBody>
                    <a:bodyPr/>
                    <a:lstStyle/>
                    <a:p>
                      <a:pPr algn="l">
                        <a:lnSpc>
                          <a:spcPct val="150000"/>
                        </a:lnSpc>
                      </a:pPr>
                      <a:r>
                        <a:rPr lang="en-US" altLang="zh-CN" sz="1200" kern="1200" dirty="0" smtClean="0">
                          <a:latin typeface="微软雅黑" panose="020B0503020204020204" pitchFamily="34" charset="-122"/>
                          <a:ea typeface="微软雅黑" panose="020B0503020204020204" pitchFamily="34" charset="-122"/>
                        </a:rPr>
                        <a:t>IP55</a:t>
                      </a:r>
                    </a:p>
                  </a:txBody>
                  <a:tcPr marL="71985" marR="35992" marT="35992" marB="35992" anchor="ctr"/>
                </a:tc>
              </a:tr>
            </a:tbl>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450" y="533399"/>
            <a:ext cx="731542" cy="144781"/>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9"/>
          <p:cNvSpPr txBox="1"/>
          <p:nvPr/>
        </p:nvSpPr>
        <p:spPr>
          <a:xfrm>
            <a:off x="657132" y="478896"/>
            <a:ext cx="358140" cy="253916"/>
          </a:xfrm>
          <a:prstGeom prst="rect">
            <a:avLst/>
          </a:prstGeom>
          <a:noFill/>
        </p:spPr>
        <p:txBody>
          <a:bodyPr wrap="square" rtlCol="0">
            <a:spAutoFit/>
          </a:bodyPr>
          <a:lstStyle/>
          <a:p>
            <a:r>
              <a:rPr lang="en-US" sz="1050" b="1" dirty="0" smtClean="0">
                <a:solidFill>
                  <a:srgbClr val="036EB8"/>
                </a:solidFill>
                <a:latin typeface="微软雅黑" panose="020B0503020204020204" pitchFamily="34" charset="-122"/>
                <a:ea typeface="微软雅黑" panose="020B0503020204020204" pitchFamily="34" charset="-122"/>
              </a:rPr>
              <a:t>39</a:t>
            </a:r>
            <a:endParaRPr lang="en-US" sz="1050" b="1" dirty="0">
              <a:solidFill>
                <a:srgbClr val="036EB8"/>
              </a:solidFill>
              <a:latin typeface="微软雅黑" panose="020B0503020204020204" pitchFamily="34" charset="-122"/>
              <a:ea typeface="微软雅黑" panose="020B0503020204020204" pitchFamily="34" charset="-122"/>
            </a:endParaRPr>
          </a:p>
        </p:txBody>
      </p:sp>
      <p:sp>
        <p:nvSpPr>
          <p:cNvPr id="4" name="文本框 10"/>
          <p:cNvSpPr txBox="1"/>
          <p:nvPr/>
        </p:nvSpPr>
        <p:spPr>
          <a:xfrm>
            <a:off x="866704" y="457125"/>
            <a:ext cx="1653540" cy="261610"/>
          </a:xfrm>
          <a:prstGeom prst="rect">
            <a:avLst/>
          </a:prstGeom>
          <a:noFill/>
        </p:spPr>
        <p:txBody>
          <a:bodyPr wrap="square" rtlCol="0">
            <a:spAutoFit/>
          </a:bodyPr>
          <a:lstStyle/>
          <a:p>
            <a:r>
              <a:rPr lang="zh-CN" altLang="en-US" sz="1100" b="1" dirty="0">
                <a:solidFill>
                  <a:schemeClr val="bg1">
                    <a:lumMod val="50000"/>
                  </a:schemeClr>
                </a:solidFill>
                <a:latin typeface="微软雅黑" panose="020B0503020204020204" pitchFamily="34" charset="-122"/>
                <a:ea typeface="微软雅黑" panose="020B0503020204020204" pitchFamily="34" charset="-122"/>
              </a:rPr>
              <a:t>华为智慧灯</a:t>
            </a:r>
            <a:r>
              <a:rPr lang="zh-CN" altLang="en-US" sz="1100" b="1" dirty="0" smtClean="0">
                <a:solidFill>
                  <a:schemeClr val="bg1">
                    <a:lumMod val="50000"/>
                  </a:schemeClr>
                </a:solidFill>
                <a:latin typeface="微软雅黑" panose="020B0503020204020204" pitchFamily="34" charset="-122"/>
                <a:ea typeface="微软雅黑" panose="020B0503020204020204" pitchFamily="34" charset="-122"/>
              </a:rPr>
              <a:t>杆解决方案</a:t>
            </a:r>
            <a:endParaRPr lang="en-US" sz="11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14400145" y="533399"/>
            <a:ext cx="731542" cy="144781"/>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12"/>
          <p:cNvSpPr txBox="1"/>
          <p:nvPr/>
        </p:nvSpPr>
        <p:spPr>
          <a:xfrm>
            <a:off x="12645005" y="476175"/>
            <a:ext cx="1653540" cy="261610"/>
          </a:xfrm>
          <a:prstGeom prst="rect">
            <a:avLst/>
          </a:prstGeom>
          <a:noFill/>
        </p:spPr>
        <p:txBody>
          <a:bodyPr wrap="square" rtlCol="0">
            <a:spAutoFit/>
          </a:bodyPr>
          <a:lstStyle/>
          <a:p>
            <a:r>
              <a:rPr lang="zh-CN" altLang="en-US" sz="1100" b="1" dirty="0">
                <a:solidFill>
                  <a:schemeClr val="bg1">
                    <a:lumMod val="50000"/>
                  </a:schemeClr>
                </a:solidFill>
                <a:latin typeface="微软雅黑" panose="020B0503020204020204" pitchFamily="34" charset="-122"/>
                <a:ea typeface="微软雅黑" panose="020B0503020204020204" pitchFamily="34" charset="-122"/>
              </a:rPr>
              <a:t>华为智慧灯</a:t>
            </a:r>
            <a:r>
              <a:rPr lang="zh-CN" altLang="en-US" sz="1100" b="1" dirty="0" smtClean="0">
                <a:solidFill>
                  <a:schemeClr val="bg1">
                    <a:lumMod val="50000"/>
                  </a:schemeClr>
                </a:solidFill>
                <a:latin typeface="微软雅黑" panose="020B0503020204020204" pitchFamily="34" charset="-122"/>
                <a:ea typeface="微软雅黑" panose="020B0503020204020204" pitchFamily="34" charset="-122"/>
              </a:rPr>
              <a:t>杆解决方案</a:t>
            </a:r>
            <a:endParaRPr lang="en-US" sz="11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 name="文本框 13"/>
          <p:cNvSpPr txBox="1"/>
          <p:nvPr/>
        </p:nvSpPr>
        <p:spPr>
          <a:xfrm>
            <a:off x="14088814" y="488421"/>
            <a:ext cx="358140" cy="253916"/>
          </a:xfrm>
          <a:prstGeom prst="rect">
            <a:avLst/>
          </a:prstGeom>
          <a:noFill/>
        </p:spPr>
        <p:txBody>
          <a:bodyPr wrap="square" rtlCol="0">
            <a:spAutoFit/>
          </a:bodyPr>
          <a:lstStyle/>
          <a:p>
            <a:r>
              <a:rPr lang="en-US" altLang="zh-CN" sz="1050" b="1" dirty="0" smtClean="0">
                <a:solidFill>
                  <a:srgbClr val="036EB8"/>
                </a:solidFill>
                <a:latin typeface="微软雅黑" panose="020B0503020204020204" pitchFamily="34" charset="-122"/>
                <a:ea typeface="微软雅黑" panose="020B0503020204020204" pitchFamily="34" charset="-122"/>
              </a:rPr>
              <a:t>40</a:t>
            </a:r>
            <a:endParaRPr lang="en-US" sz="1050" b="1" dirty="0">
              <a:solidFill>
                <a:srgbClr val="036EB8"/>
              </a:solidFill>
              <a:latin typeface="微软雅黑" panose="020B0503020204020204" pitchFamily="34" charset="-122"/>
              <a:ea typeface="微软雅黑" panose="020B0503020204020204" pitchFamily="34" charset="-122"/>
            </a:endParaRPr>
          </a:p>
        </p:txBody>
      </p:sp>
      <p:sp>
        <p:nvSpPr>
          <p:cNvPr id="8" name="矩形 7"/>
          <p:cNvSpPr/>
          <p:nvPr/>
        </p:nvSpPr>
        <p:spPr>
          <a:xfrm>
            <a:off x="842063" y="1357530"/>
            <a:ext cx="528320" cy="758825"/>
          </a:xfrm>
          <a:prstGeom prst="rect">
            <a:avLst/>
          </a:prstGeom>
          <a:noFill/>
          <a:ln w="34925">
            <a:solidFill>
              <a:srgbClr val="CED1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组合 8"/>
          <p:cNvGrpSpPr/>
          <p:nvPr/>
        </p:nvGrpSpPr>
        <p:grpSpPr>
          <a:xfrm>
            <a:off x="983055" y="1476114"/>
            <a:ext cx="5879463" cy="589441"/>
            <a:chOff x="876937" y="2070100"/>
            <a:chExt cx="5879463" cy="457200"/>
          </a:xfrm>
        </p:grpSpPr>
        <p:sp>
          <p:nvSpPr>
            <p:cNvPr id="10" name="任意多边形 9"/>
            <p:cNvSpPr/>
            <p:nvPr/>
          </p:nvSpPr>
          <p:spPr>
            <a:xfrm>
              <a:off x="966644" y="2070100"/>
              <a:ext cx="5789756" cy="457200"/>
            </a:xfrm>
            <a:custGeom>
              <a:avLst/>
              <a:gdLst>
                <a:gd name="connsiteX0" fmla="*/ 0 w 5789756"/>
                <a:gd name="connsiteY0" fmla="*/ 0 h 457200"/>
                <a:gd name="connsiteX1" fmla="*/ 5789756 w 5789756"/>
                <a:gd name="connsiteY1" fmla="*/ 0 h 457200"/>
                <a:gd name="connsiteX2" fmla="*/ 5789756 w 5789756"/>
                <a:gd name="connsiteY2" fmla="*/ 457200 h 457200"/>
                <a:gd name="connsiteX3" fmla="*/ 93428 w 578975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5789756" h="457200">
                  <a:moveTo>
                    <a:pt x="0" y="0"/>
                  </a:moveTo>
                  <a:lnTo>
                    <a:pt x="5789756" y="0"/>
                  </a:lnTo>
                  <a:lnTo>
                    <a:pt x="5789756" y="457200"/>
                  </a:lnTo>
                  <a:lnTo>
                    <a:pt x="93428" y="457200"/>
                  </a:lnTo>
                  <a:close/>
                </a:path>
              </a:pathLst>
            </a:cu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任意多边形 10"/>
            <p:cNvSpPr/>
            <p:nvPr/>
          </p:nvSpPr>
          <p:spPr>
            <a:xfrm>
              <a:off x="876937" y="2070100"/>
              <a:ext cx="145501" cy="457200"/>
            </a:xfrm>
            <a:custGeom>
              <a:avLst/>
              <a:gdLst>
                <a:gd name="connsiteX0" fmla="*/ 0 w 145501"/>
                <a:gd name="connsiteY0" fmla="*/ 0 h 457200"/>
                <a:gd name="connsiteX1" fmla="*/ 45763 w 145501"/>
                <a:gd name="connsiteY1" fmla="*/ 0 h 457200"/>
                <a:gd name="connsiteX2" fmla="*/ 145501 w 145501"/>
                <a:gd name="connsiteY2" fmla="*/ 457200 h 457200"/>
                <a:gd name="connsiteX3" fmla="*/ 0 w 145501"/>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145501" h="457200">
                  <a:moveTo>
                    <a:pt x="0" y="0"/>
                  </a:moveTo>
                  <a:lnTo>
                    <a:pt x="45763" y="0"/>
                  </a:lnTo>
                  <a:lnTo>
                    <a:pt x="145501" y="457200"/>
                  </a:lnTo>
                  <a:lnTo>
                    <a:pt x="0" y="457200"/>
                  </a:lnTo>
                  <a:close/>
                </a:path>
              </a:pathLst>
            </a:custGeom>
            <a:solidFill>
              <a:srgbClr val="F39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文本框 30"/>
          <p:cNvSpPr txBox="1"/>
          <p:nvPr/>
        </p:nvSpPr>
        <p:spPr>
          <a:xfrm>
            <a:off x="1511375" y="1570779"/>
            <a:ext cx="5351143" cy="400110"/>
          </a:xfrm>
          <a:prstGeom prst="rect">
            <a:avLst/>
          </a:prstGeom>
          <a:noFill/>
        </p:spPr>
        <p:txBody>
          <a:bodyPr wrap="square" rtlCol="0">
            <a:spAutoFit/>
          </a:bodyPr>
          <a:lstStyle/>
          <a:p>
            <a:r>
              <a:rPr lang="zh-CN" altLang="en-US" sz="2000" b="1" kern="5000" dirty="0" smtClean="0">
                <a:solidFill>
                  <a:schemeClr val="bg1"/>
                </a:solidFill>
                <a:latin typeface="微软雅黑" panose="020B0503020204020204" pitchFamily="34" charset="-122"/>
                <a:ea typeface="微软雅黑" panose="020B0503020204020204" pitchFamily="34" charset="-122"/>
                <a:sym typeface="+mn-ea"/>
              </a:rPr>
              <a:t>智能配电箱</a:t>
            </a:r>
            <a:endParaRPr lang="en-US" altLang="zh-CN" sz="2000" b="1" kern="5000" dirty="0">
              <a:solidFill>
                <a:schemeClr val="bg1"/>
              </a:solidFill>
              <a:latin typeface="微软雅黑" panose="020B0503020204020204" pitchFamily="34" charset="-122"/>
              <a:ea typeface="微软雅黑" panose="020B0503020204020204" pitchFamily="34" charset="-122"/>
              <a:sym typeface="+mn-ea"/>
            </a:endParaRPr>
          </a:p>
        </p:txBody>
      </p:sp>
      <p:sp>
        <p:nvSpPr>
          <p:cNvPr id="13" name="等腰三角形 12"/>
          <p:cNvSpPr/>
          <p:nvPr/>
        </p:nvSpPr>
        <p:spPr>
          <a:xfrm rot="5400000">
            <a:off x="1188961" y="1683603"/>
            <a:ext cx="202375" cy="174461"/>
          </a:xfrm>
          <a:prstGeom prst="triangle">
            <a:avLst/>
          </a:prstGeom>
          <a:solidFill>
            <a:srgbClr val="F39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等腰三角形 13"/>
          <p:cNvSpPr/>
          <p:nvPr/>
        </p:nvSpPr>
        <p:spPr>
          <a:xfrm rot="5400000">
            <a:off x="898593" y="2392014"/>
            <a:ext cx="309372" cy="266700"/>
          </a:xfrm>
          <a:prstGeom prst="triangle">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文本框 26"/>
          <p:cNvSpPr txBox="1"/>
          <p:nvPr/>
        </p:nvSpPr>
        <p:spPr>
          <a:xfrm>
            <a:off x="1232891" y="2353315"/>
            <a:ext cx="1562100" cy="338554"/>
          </a:xfrm>
          <a:prstGeom prst="rect">
            <a:avLst/>
          </a:prstGeom>
          <a:noFill/>
        </p:spPr>
        <p:txBody>
          <a:bodyPr wrap="square" rtlCol="0">
            <a:spAutoFit/>
          </a:bodyPr>
          <a:lstStyle/>
          <a:p>
            <a:r>
              <a:rPr lang="zh-CN" altLang="en-US" sz="1600" b="1" dirty="0" smtClean="0">
                <a:solidFill>
                  <a:srgbClr val="036EB8"/>
                </a:solidFill>
                <a:latin typeface="微软雅黑" panose="020B0503020204020204" pitchFamily="34" charset="-122"/>
                <a:ea typeface="微软雅黑" panose="020B0503020204020204" pitchFamily="34" charset="-122"/>
              </a:rPr>
              <a:t>概述</a:t>
            </a:r>
            <a:endParaRPr lang="en-US" sz="1600" b="1" dirty="0">
              <a:solidFill>
                <a:srgbClr val="036EB8"/>
              </a:solidFill>
              <a:latin typeface="微软雅黑" panose="020B0503020204020204" pitchFamily="34" charset="-122"/>
              <a:ea typeface="微软雅黑" panose="020B0503020204020204" pitchFamily="34" charset="-122"/>
            </a:endParaRPr>
          </a:p>
        </p:txBody>
      </p:sp>
      <p:sp>
        <p:nvSpPr>
          <p:cNvPr id="16" name="TextBox 6"/>
          <p:cNvSpPr txBox="1"/>
          <p:nvPr/>
        </p:nvSpPr>
        <p:spPr>
          <a:xfrm>
            <a:off x="884903" y="6010254"/>
            <a:ext cx="5884607" cy="1061829"/>
          </a:xfrm>
          <a:prstGeom prst="rect">
            <a:avLst/>
          </a:prstGeom>
          <a:noFill/>
        </p:spPr>
        <p:txBody>
          <a:bodyPr wrap="square" rtlCol="0">
            <a:spAutoFit/>
          </a:bodyPr>
          <a:lstStyle/>
          <a:p>
            <a:pPr>
              <a:lnSpc>
                <a:spcPct val="150000"/>
              </a:lnSpc>
            </a:pPr>
            <a:r>
              <a:rPr lang="zh-CN" altLang="en-US" sz="1400" dirty="0" smtClean="0">
                <a:solidFill>
                  <a:schemeClr val="tx1">
                    <a:lumMod val="50000"/>
                    <a:lumOff val="50000"/>
                  </a:schemeClr>
                </a:solidFill>
                <a:latin typeface="微软雅黑" pitchFamily="34" charset="-122"/>
                <a:ea typeface="微软雅黑" pitchFamily="34" charset="-122"/>
              </a:rPr>
              <a:t>智能</a:t>
            </a:r>
            <a:r>
              <a:rPr lang="zh-CN" altLang="zh-CN" sz="1400" dirty="0" smtClean="0">
                <a:solidFill>
                  <a:schemeClr val="tx1">
                    <a:lumMod val="50000"/>
                    <a:lumOff val="50000"/>
                  </a:schemeClr>
                </a:solidFill>
                <a:latin typeface="微软雅黑" pitchFamily="34" charset="-122"/>
                <a:ea typeface="微软雅黑" pitchFamily="34" charset="-122"/>
              </a:rPr>
              <a:t>配电箱分为电源舱、用户舱和设备舱，支持安装</a:t>
            </a:r>
            <a:r>
              <a:rPr lang="en-US" altLang="zh-CN" sz="1400" dirty="0" smtClean="0">
                <a:solidFill>
                  <a:schemeClr val="tx1">
                    <a:lumMod val="50000"/>
                    <a:lumOff val="50000"/>
                  </a:schemeClr>
                </a:solidFill>
                <a:latin typeface="微软雅黑" pitchFamily="34" charset="-122"/>
                <a:ea typeface="微软雅黑" pitchFamily="34" charset="-122"/>
              </a:rPr>
              <a:t>PLC</a:t>
            </a:r>
            <a:r>
              <a:rPr lang="zh-CN" altLang="zh-CN" sz="1400" dirty="0" smtClean="0">
                <a:solidFill>
                  <a:schemeClr val="tx1">
                    <a:lumMod val="50000"/>
                    <a:lumOff val="50000"/>
                  </a:schemeClr>
                </a:solidFill>
                <a:latin typeface="微软雅黑" pitchFamily="34" charset="-122"/>
                <a:ea typeface="微软雅黑" pitchFamily="34" charset="-122"/>
              </a:rPr>
              <a:t>路灯控制器</a:t>
            </a:r>
            <a:r>
              <a:rPr lang="en-US" altLang="zh-CN" sz="1400" dirty="0" smtClean="0">
                <a:solidFill>
                  <a:schemeClr val="tx1">
                    <a:lumMod val="50000"/>
                    <a:lumOff val="50000"/>
                  </a:schemeClr>
                </a:solidFill>
                <a:latin typeface="微软雅黑" pitchFamily="34" charset="-122"/>
                <a:ea typeface="微软雅黑" pitchFamily="34" charset="-122"/>
              </a:rPr>
              <a:t>/AR550C-2C6GE /XES-200C/</a:t>
            </a:r>
            <a:r>
              <a:rPr lang="zh-CN" altLang="zh-CN" sz="1400" dirty="0" smtClean="0">
                <a:solidFill>
                  <a:schemeClr val="tx1">
                    <a:lumMod val="50000"/>
                    <a:lumOff val="50000"/>
                  </a:schemeClr>
                </a:solidFill>
                <a:latin typeface="微软雅黑" pitchFamily="34" charset="-122"/>
                <a:ea typeface="微软雅黑" pitchFamily="34" charset="-122"/>
              </a:rPr>
              <a:t>一体化市政电源系统</a:t>
            </a:r>
            <a:r>
              <a:rPr lang="en-US" altLang="zh-CN" sz="1400" dirty="0" smtClean="0">
                <a:solidFill>
                  <a:schemeClr val="tx1">
                    <a:lumMod val="50000"/>
                    <a:lumOff val="50000"/>
                  </a:schemeClr>
                </a:solidFill>
                <a:latin typeface="微软雅黑" pitchFamily="34" charset="-122"/>
                <a:ea typeface="微软雅黑" pitchFamily="34" charset="-122"/>
              </a:rPr>
              <a:t>/EG8084P</a:t>
            </a:r>
            <a:r>
              <a:rPr lang="zh-CN" altLang="zh-CN" sz="1400" dirty="0" smtClean="0">
                <a:solidFill>
                  <a:schemeClr val="tx1">
                    <a:lumMod val="50000"/>
                    <a:lumOff val="50000"/>
                  </a:schemeClr>
                </a:solidFill>
                <a:latin typeface="微软雅黑" pitchFamily="34" charset="-122"/>
                <a:ea typeface="微软雅黑" pitchFamily="34" charset="-122"/>
              </a:rPr>
              <a:t>等设备。所有设备通过挂耳或是导轨固定。</a:t>
            </a:r>
            <a:endParaRPr lang="zh-CN" altLang="en-US" sz="1400" dirty="0">
              <a:solidFill>
                <a:schemeClr val="tx1">
                  <a:lumMod val="50000"/>
                  <a:lumOff val="50000"/>
                </a:schemeClr>
              </a:solidFill>
              <a:latin typeface="微软雅黑" pitchFamily="34" charset="-122"/>
              <a:ea typeface="微软雅黑" pitchFamily="34" charset="-122"/>
            </a:endParaRPr>
          </a:p>
        </p:txBody>
      </p:sp>
      <p:grpSp>
        <p:nvGrpSpPr>
          <p:cNvPr id="25" name="组合 24"/>
          <p:cNvGrpSpPr/>
          <p:nvPr/>
        </p:nvGrpSpPr>
        <p:grpSpPr>
          <a:xfrm>
            <a:off x="824165" y="2761908"/>
            <a:ext cx="5930598" cy="3135722"/>
            <a:chOff x="794667" y="1287069"/>
            <a:chExt cx="9953573" cy="5262815"/>
          </a:xfrm>
        </p:grpSpPr>
        <p:pic>
          <p:nvPicPr>
            <p:cNvPr id="26" name="图片 25"/>
            <p:cNvPicPr>
              <a:picLocks noChangeAspect="1"/>
            </p:cNvPicPr>
            <p:nvPr/>
          </p:nvPicPr>
          <p:blipFill>
            <a:blip r:embed="rId2" cstate="print">
              <a:extLst>
                <a:ext uri="{BEBA8EAE-BF5A-486C-A8C5-ECC9F3942E4B}">
                  <a14:imgProps xmlns="" xmlns:a14="http://schemas.microsoft.com/office/drawing/2010/main">
                    <a14:imgLayer r:embed="rId3">
                      <a14:imgEffect>
                        <a14:backgroundRemoval t="0" b="100000" l="9561" r="89664"/>
                      </a14:imgEffect>
                    </a14:imgLayer>
                  </a14:imgProps>
                </a:ext>
                <a:ext uri="{28A0092B-C50C-407E-A947-70E740481C1C}">
                  <a14:useLocalDpi xmlns="" xmlns:a14="http://schemas.microsoft.com/office/drawing/2010/main" val="0"/>
                </a:ext>
              </a:extLst>
            </a:blip>
            <a:stretch>
              <a:fillRect/>
            </a:stretch>
          </p:blipFill>
          <p:spPr>
            <a:xfrm>
              <a:off x="4177505" y="1287069"/>
              <a:ext cx="2142087" cy="4572000"/>
            </a:xfrm>
            <a:prstGeom prst="rect">
              <a:avLst/>
            </a:prstGeom>
          </p:spPr>
        </p:pic>
        <p:pic>
          <p:nvPicPr>
            <p:cNvPr id="27" name="图片 26"/>
            <p:cNvPicPr>
              <a:picLocks noChangeAspect="1"/>
            </p:cNvPicPr>
            <p:nvPr/>
          </p:nvPicPr>
          <p:blipFill rotWithShape="1">
            <a:blip r:embed="rId4" cstate="print">
              <a:extLst>
                <a:ext uri="{28A0092B-C50C-407E-A947-70E740481C1C}">
                  <a14:useLocalDpi xmlns="" xmlns:a14="http://schemas.microsoft.com/office/drawing/2010/main" val="0"/>
                </a:ext>
              </a:extLst>
            </a:blip>
            <a:srcRect l="38401" r="35715"/>
            <a:stretch/>
          </p:blipFill>
          <p:spPr>
            <a:xfrm>
              <a:off x="794667" y="1287069"/>
              <a:ext cx="1828843" cy="4572000"/>
            </a:xfrm>
            <a:prstGeom prst="rect">
              <a:avLst/>
            </a:prstGeom>
          </p:spPr>
        </p:pic>
        <p:pic>
          <p:nvPicPr>
            <p:cNvPr id="28" name="图片 27"/>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7584707" y="1287069"/>
              <a:ext cx="3163533" cy="4572000"/>
            </a:xfrm>
            <a:prstGeom prst="rect">
              <a:avLst/>
            </a:prstGeom>
          </p:spPr>
        </p:pic>
        <p:sp>
          <p:nvSpPr>
            <p:cNvPr id="29" name="矩形 28"/>
            <p:cNvSpPr/>
            <p:nvPr/>
          </p:nvSpPr>
          <p:spPr bwMode="auto">
            <a:xfrm>
              <a:off x="1435100" y="4445000"/>
              <a:ext cx="584200" cy="1295400"/>
            </a:xfrm>
            <a:prstGeom prst="rect">
              <a:avLst/>
            </a:prstGeom>
            <a:solidFill>
              <a:schemeClr val="bg1">
                <a:lumMod val="65000"/>
                <a:alpha val="41000"/>
              </a:schemeClr>
            </a:solidFill>
            <a:ln w="25400">
              <a:solidFill>
                <a:srgbClr val="002060"/>
              </a:solidFill>
            </a:ln>
            <a:effectLst/>
            <a:extLst/>
          </p:spPr>
          <p:txBody>
            <a:bodyPr rtlCol="0" anchor="ctr"/>
            <a:lstStyle/>
            <a:p>
              <a:pPr algn="ctr"/>
              <a:endParaRPr lang="zh-CN" altLang="en-US" sz="1200">
                <a:latin typeface="+mn-lt"/>
                <a:ea typeface="+mn-ea"/>
                <a:cs typeface="+mn-ea"/>
                <a:sym typeface="+mn-lt"/>
              </a:endParaRPr>
            </a:p>
          </p:txBody>
        </p:sp>
        <p:sp>
          <p:nvSpPr>
            <p:cNvPr id="30" name="矩形 29"/>
            <p:cNvSpPr/>
            <p:nvPr/>
          </p:nvSpPr>
          <p:spPr bwMode="auto">
            <a:xfrm>
              <a:off x="4664348" y="2590800"/>
              <a:ext cx="1126852" cy="2120900"/>
            </a:xfrm>
            <a:prstGeom prst="rect">
              <a:avLst/>
            </a:prstGeom>
            <a:solidFill>
              <a:schemeClr val="bg1">
                <a:lumMod val="65000"/>
                <a:alpha val="41000"/>
              </a:schemeClr>
            </a:solidFill>
            <a:ln w="25400">
              <a:solidFill>
                <a:srgbClr val="002060"/>
              </a:solidFill>
            </a:ln>
            <a:effectLst/>
            <a:extLst/>
          </p:spPr>
          <p:txBody>
            <a:bodyPr rtlCol="0" anchor="ctr"/>
            <a:lstStyle/>
            <a:p>
              <a:pPr algn="ctr"/>
              <a:endParaRPr lang="zh-CN" altLang="en-US" sz="1200">
                <a:latin typeface="+mn-lt"/>
                <a:ea typeface="+mn-ea"/>
                <a:cs typeface="+mn-ea"/>
                <a:sym typeface="+mn-lt"/>
              </a:endParaRPr>
            </a:p>
          </p:txBody>
        </p:sp>
        <p:cxnSp>
          <p:nvCxnSpPr>
            <p:cNvPr id="31" name="直接连接符 30"/>
            <p:cNvCxnSpPr/>
            <p:nvPr/>
          </p:nvCxnSpPr>
          <p:spPr bwMode="auto">
            <a:xfrm flipV="1">
              <a:off x="2019300" y="1287069"/>
              <a:ext cx="2158205" cy="3157931"/>
            </a:xfrm>
            <a:prstGeom prst="line">
              <a:avLst/>
            </a:prstGeom>
            <a:noFill/>
            <a:ln w="9525">
              <a:solidFill>
                <a:schemeClr val="tx1"/>
              </a:solidFill>
              <a:tailEnd type="none"/>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2" name="直接连接符 31"/>
            <p:cNvCxnSpPr/>
            <p:nvPr/>
          </p:nvCxnSpPr>
          <p:spPr bwMode="auto">
            <a:xfrm>
              <a:off x="2019300" y="5740400"/>
              <a:ext cx="2158205" cy="118669"/>
            </a:xfrm>
            <a:prstGeom prst="line">
              <a:avLst/>
            </a:prstGeom>
            <a:noFill/>
            <a:ln w="9525">
              <a:solidFill>
                <a:schemeClr val="tx1"/>
              </a:solidFill>
              <a:tailEnd type="none"/>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3" name="直接连接符 32"/>
            <p:cNvCxnSpPr/>
            <p:nvPr/>
          </p:nvCxnSpPr>
          <p:spPr bwMode="auto">
            <a:xfrm flipV="1">
              <a:off x="5791200" y="1287069"/>
              <a:ext cx="1793507" cy="1303731"/>
            </a:xfrm>
            <a:prstGeom prst="line">
              <a:avLst/>
            </a:prstGeom>
            <a:noFill/>
            <a:ln w="9525">
              <a:solidFill>
                <a:schemeClr val="tx1"/>
              </a:solidFill>
              <a:tailEnd type="none"/>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4" name="直接连接符 33"/>
            <p:cNvCxnSpPr/>
            <p:nvPr/>
          </p:nvCxnSpPr>
          <p:spPr bwMode="auto">
            <a:xfrm>
              <a:off x="5791200" y="4711700"/>
              <a:ext cx="1793507" cy="1147369"/>
            </a:xfrm>
            <a:prstGeom prst="line">
              <a:avLst/>
            </a:prstGeom>
            <a:noFill/>
            <a:ln w="9525">
              <a:solidFill>
                <a:schemeClr val="tx1"/>
              </a:solidFill>
              <a:tailEnd type="none"/>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5" name="TextBox 34"/>
            <p:cNvSpPr txBox="1"/>
            <p:nvPr/>
          </p:nvSpPr>
          <p:spPr>
            <a:xfrm>
              <a:off x="1174912" y="5930018"/>
              <a:ext cx="1369111" cy="619866"/>
            </a:xfrm>
            <a:prstGeom prst="rect">
              <a:avLst/>
            </a:prstGeom>
            <a:noFill/>
          </p:spPr>
          <p:txBody>
            <a:bodyPr wrap="square" rtlCol="0">
              <a:spAutoFit/>
            </a:bodyPr>
            <a:lstStyle/>
            <a:p>
              <a:pPr algn="ctr">
                <a:lnSpc>
                  <a:spcPct val="150000"/>
                </a:lnSpc>
                <a:spcBef>
                  <a:spcPts val="600"/>
                </a:spcBef>
              </a:pPr>
              <a:r>
                <a:rPr lang="zh-CN" altLang="en-US" sz="1200" dirty="0">
                  <a:solidFill>
                    <a:schemeClr val="tx1">
                      <a:lumMod val="50000"/>
                      <a:lumOff val="50000"/>
                    </a:schemeClr>
                  </a:solidFill>
                  <a:latin typeface="+mn-lt"/>
                  <a:ea typeface="微软雅黑" pitchFamily="34" charset="-122"/>
                </a:rPr>
                <a:t>智</a:t>
              </a:r>
              <a:r>
                <a:rPr lang="zh-CN" altLang="en-US" sz="1200" dirty="0" smtClean="0">
                  <a:solidFill>
                    <a:schemeClr val="tx1">
                      <a:lumMod val="50000"/>
                      <a:lumOff val="50000"/>
                    </a:schemeClr>
                  </a:solidFill>
                  <a:latin typeface="+mn-lt"/>
                  <a:ea typeface="微软雅黑" pitchFamily="34" charset="-122"/>
                </a:rPr>
                <a:t>慧灯杆</a:t>
              </a:r>
              <a:endParaRPr lang="zh-CN" altLang="en-US" sz="1200" dirty="0">
                <a:solidFill>
                  <a:schemeClr val="tx1">
                    <a:lumMod val="50000"/>
                    <a:lumOff val="50000"/>
                  </a:schemeClr>
                </a:solidFill>
                <a:latin typeface="+mn-lt"/>
                <a:ea typeface="微软雅黑" pitchFamily="34" charset="-122"/>
              </a:endParaRPr>
            </a:p>
          </p:txBody>
        </p:sp>
        <p:sp>
          <p:nvSpPr>
            <p:cNvPr id="36" name="TextBox 35"/>
            <p:cNvSpPr txBox="1"/>
            <p:nvPr/>
          </p:nvSpPr>
          <p:spPr>
            <a:xfrm>
              <a:off x="4476409" y="5930018"/>
              <a:ext cx="1369111" cy="619866"/>
            </a:xfrm>
            <a:prstGeom prst="rect">
              <a:avLst/>
            </a:prstGeom>
            <a:noFill/>
          </p:spPr>
          <p:txBody>
            <a:bodyPr wrap="square" rtlCol="0" anchor="ctr">
              <a:spAutoFit/>
            </a:bodyPr>
            <a:lstStyle/>
            <a:p>
              <a:pPr algn="ctr">
                <a:lnSpc>
                  <a:spcPct val="150000"/>
                </a:lnSpc>
                <a:spcBef>
                  <a:spcPts val="600"/>
                </a:spcBef>
              </a:pPr>
              <a:r>
                <a:rPr lang="zh-CN" altLang="en-US" sz="1200" dirty="0">
                  <a:solidFill>
                    <a:schemeClr val="tx1">
                      <a:lumMod val="50000"/>
                      <a:lumOff val="50000"/>
                    </a:schemeClr>
                  </a:solidFill>
                  <a:latin typeface="+mn-lt"/>
                  <a:ea typeface="微软雅黑" pitchFamily="34" charset="-122"/>
                </a:rPr>
                <a:t>杆底段</a:t>
              </a:r>
            </a:p>
          </p:txBody>
        </p:sp>
        <p:sp>
          <p:nvSpPr>
            <p:cNvPr id="37" name="TextBox 36"/>
            <p:cNvSpPr txBox="1"/>
            <p:nvPr/>
          </p:nvSpPr>
          <p:spPr>
            <a:xfrm>
              <a:off x="7827401" y="5930018"/>
              <a:ext cx="2570217" cy="619866"/>
            </a:xfrm>
            <a:prstGeom prst="rect">
              <a:avLst/>
            </a:prstGeom>
            <a:noFill/>
          </p:spPr>
          <p:txBody>
            <a:bodyPr wrap="square" rtlCol="0">
              <a:spAutoFit/>
            </a:bodyPr>
            <a:lstStyle/>
            <a:p>
              <a:pPr algn="ctr">
                <a:lnSpc>
                  <a:spcPct val="150000"/>
                </a:lnSpc>
                <a:spcBef>
                  <a:spcPts val="600"/>
                </a:spcBef>
              </a:pPr>
              <a:r>
                <a:rPr lang="zh-CN" altLang="en-US" sz="1200" dirty="0">
                  <a:solidFill>
                    <a:schemeClr val="tx1">
                      <a:lumMod val="50000"/>
                      <a:lumOff val="50000"/>
                    </a:schemeClr>
                  </a:solidFill>
                  <a:latin typeface="+mn-lt"/>
                  <a:ea typeface="微软雅黑" pitchFamily="34" charset="-122"/>
                </a:rPr>
                <a:t>嵌入</a:t>
              </a:r>
              <a:r>
                <a:rPr lang="zh-CN" altLang="en-US" sz="1200" dirty="0" smtClean="0">
                  <a:solidFill>
                    <a:schemeClr val="tx1">
                      <a:lumMod val="50000"/>
                      <a:lumOff val="50000"/>
                    </a:schemeClr>
                  </a:solidFill>
                  <a:latin typeface="+mn-lt"/>
                  <a:ea typeface="微软雅黑" pitchFamily="34" charset="-122"/>
                </a:rPr>
                <a:t>式智能配电箱</a:t>
              </a:r>
              <a:endParaRPr lang="zh-CN" altLang="en-US" sz="1200" dirty="0">
                <a:solidFill>
                  <a:schemeClr val="tx1">
                    <a:lumMod val="50000"/>
                    <a:lumOff val="50000"/>
                  </a:schemeClr>
                </a:solidFill>
                <a:latin typeface="+mn-lt"/>
                <a:ea typeface="微软雅黑" pitchFamily="34" charset="-122"/>
              </a:endParaRPr>
            </a:p>
          </p:txBody>
        </p:sp>
      </p:grpSp>
      <p:sp>
        <p:nvSpPr>
          <p:cNvPr id="38" name="等腰三角形 37"/>
          <p:cNvSpPr/>
          <p:nvPr/>
        </p:nvSpPr>
        <p:spPr>
          <a:xfrm rot="5400000">
            <a:off x="824851" y="7276594"/>
            <a:ext cx="309372" cy="266700"/>
          </a:xfrm>
          <a:prstGeom prst="triangle">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文本框 29"/>
          <p:cNvSpPr txBox="1"/>
          <p:nvPr/>
        </p:nvSpPr>
        <p:spPr>
          <a:xfrm>
            <a:off x="1159149" y="7237895"/>
            <a:ext cx="1562100" cy="338554"/>
          </a:xfrm>
          <a:prstGeom prst="rect">
            <a:avLst/>
          </a:prstGeom>
          <a:noFill/>
        </p:spPr>
        <p:txBody>
          <a:bodyPr wrap="square" rtlCol="0">
            <a:spAutoFit/>
          </a:bodyPr>
          <a:lstStyle/>
          <a:p>
            <a:r>
              <a:rPr lang="zh-CN" altLang="en-US" sz="1600" b="1" dirty="0" smtClean="0">
                <a:solidFill>
                  <a:srgbClr val="036EB8"/>
                </a:solidFill>
                <a:latin typeface="微软雅黑" panose="020B0503020204020204" pitchFamily="34" charset="-122"/>
                <a:ea typeface="微软雅黑" panose="020B0503020204020204" pitchFamily="34" charset="-122"/>
              </a:rPr>
              <a:t>产品特色</a:t>
            </a:r>
            <a:endParaRPr lang="en-US" sz="1600" b="1" dirty="0">
              <a:solidFill>
                <a:srgbClr val="036EB8"/>
              </a:solidFill>
              <a:latin typeface="微软雅黑" panose="020B0503020204020204" pitchFamily="34" charset="-122"/>
              <a:ea typeface="微软雅黑" panose="020B0503020204020204" pitchFamily="34" charset="-122"/>
            </a:endParaRPr>
          </a:p>
        </p:txBody>
      </p:sp>
      <p:sp>
        <p:nvSpPr>
          <p:cNvPr id="40" name="文本框 30"/>
          <p:cNvSpPr txBox="1"/>
          <p:nvPr/>
        </p:nvSpPr>
        <p:spPr>
          <a:xfrm>
            <a:off x="846187" y="7660524"/>
            <a:ext cx="5952819" cy="1384995"/>
          </a:xfrm>
          <a:prstGeom prst="rect">
            <a:avLst/>
          </a:prstGeom>
          <a:noFill/>
        </p:spPr>
        <p:txBody>
          <a:bodyPr wrap="square" rtlCol="0">
            <a:spAutoFit/>
          </a:bodyPr>
          <a:lstStyle>
            <a:defPPr>
              <a:defRPr lang="en-US"/>
            </a:defPPr>
            <a:lvl1pPr>
              <a:lnSpc>
                <a:spcPct val="120000"/>
              </a:lnSpc>
              <a:defRPr sz="1400">
                <a:solidFill>
                  <a:schemeClr val="bg1">
                    <a:lumMod val="50000"/>
                  </a:schemeClr>
                </a:solidFill>
                <a:latin typeface="微软雅黑" panose="020B0503020204020204" pitchFamily="34" charset="-122"/>
                <a:ea typeface="微软雅黑" panose="020B0503020204020204" pitchFamily="34" charset="-122"/>
              </a:defRPr>
            </a:lvl1pPr>
          </a:lstStyle>
          <a:p>
            <a:pPr marL="285750" lvl="0" indent="-285750">
              <a:buFont typeface="Arial" panose="020B0604020202020204" pitchFamily="34" charset="0"/>
              <a:buChar char="•"/>
            </a:pPr>
            <a:r>
              <a:rPr lang="zh-CN" altLang="zh-CN" dirty="0" smtClean="0"/>
              <a:t>智慧灯杆系统输入电源为交流</a:t>
            </a:r>
            <a:r>
              <a:rPr lang="en-US" altLang="zh-CN" dirty="0" smtClean="0"/>
              <a:t>220V</a:t>
            </a:r>
            <a:r>
              <a:rPr lang="zh-CN" altLang="zh-CN" dirty="0" smtClean="0"/>
              <a:t>。</a:t>
            </a:r>
            <a:r>
              <a:rPr lang="zh-CN" altLang="en-US" dirty="0" smtClean="0"/>
              <a:t>智能配电箱的</a:t>
            </a:r>
            <a:r>
              <a:rPr lang="zh-CN" altLang="zh-CN" dirty="0" smtClean="0"/>
              <a:t>强电舱支持漏电保护器、浪涌保护器、空气开关及一体化市政电源</a:t>
            </a:r>
            <a:r>
              <a:rPr lang="en-US" altLang="zh-CN" dirty="0" smtClean="0"/>
              <a:t>CPM200-N3D1G</a:t>
            </a:r>
            <a:r>
              <a:rPr lang="zh-CN" altLang="zh-CN" dirty="0" smtClean="0"/>
              <a:t>安装，</a:t>
            </a:r>
            <a:r>
              <a:rPr lang="en-US" altLang="zh-CN" dirty="0" smtClean="0"/>
              <a:t>AC 220V</a:t>
            </a:r>
            <a:r>
              <a:rPr lang="zh-CN" altLang="zh-CN" dirty="0" smtClean="0"/>
              <a:t>通过</a:t>
            </a:r>
            <a:r>
              <a:rPr lang="en-US" altLang="zh-CN" dirty="0" smtClean="0"/>
              <a:t>CPM200-N3D1G</a:t>
            </a:r>
            <a:r>
              <a:rPr lang="zh-CN" altLang="zh-CN" dirty="0" smtClean="0"/>
              <a:t>转换为</a:t>
            </a:r>
            <a:r>
              <a:rPr lang="en-US" altLang="zh-CN" dirty="0" smtClean="0"/>
              <a:t>DC12V/AC24V/DC-48V</a:t>
            </a:r>
            <a:r>
              <a:rPr lang="zh-CN" altLang="zh-CN" dirty="0" smtClean="0"/>
              <a:t>，为低功耗设备供电。摄像头的输入电源由</a:t>
            </a:r>
            <a:r>
              <a:rPr lang="en-US" altLang="zh-CN" dirty="0" smtClean="0"/>
              <a:t>AR550C-2C6GE/EG8084P</a:t>
            </a:r>
            <a:r>
              <a:rPr lang="zh-CN" altLang="zh-CN" dirty="0" smtClean="0"/>
              <a:t>的</a:t>
            </a:r>
            <a:r>
              <a:rPr lang="en-US" altLang="zh-CN" dirty="0" err="1" smtClean="0"/>
              <a:t>PoE</a:t>
            </a:r>
            <a:r>
              <a:rPr lang="en-US" altLang="zh-CN" dirty="0" smtClean="0"/>
              <a:t>++</a:t>
            </a:r>
            <a:r>
              <a:rPr lang="zh-CN" altLang="zh-CN" dirty="0" smtClean="0"/>
              <a:t>口提供；</a:t>
            </a:r>
          </a:p>
        </p:txBody>
      </p:sp>
      <p:sp>
        <p:nvSpPr>
          <p:cNvPr id="41" name="等腰三角形 40"/>
          <p:cNvSpPr/>
          <p:nvPr/>
        </p:nvSpPr>
        <p:spPr>
          <a:xfrm rot="5400000">
            <a:off x="8248206" y="1691862"/>
            <a:ext cx="309372" cy="266700"/>
          </a:xfrm>
          <a:prstGeom prst="triangle">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文本框 29"/>
          <p:cNvSpPr txBox="1"/>
          <p:nvPr/>
        </p:nvSpPr>
        <p:spPr>
          <a:xfrm>
            <a:off x="8582504" y="1653163"/>
            <a:ext cx="1562100" cy="338554"/>
          </a:xfrm>
          <a:prstGeom prst="rect">
            <a:avLst/>
          </a:prstGeom>
          <a:noFill/>
        </p:spPr>
        <p:txBody>
          <a:bodyPr wrap="square" rtlCol="0">
            <a:spAutoFit/>
          </a:bodyPr>
          <a:lstStyle/>
          <a:p>
            <a:r>
              <a:rPr lang="zh-CN" altLang="en-US" sz="1600" b="1" dirty="0" smtClean="0">
                <a:solidFill>
                  <a:srgbClr val="036EB8"/>
                </a:solidFill>
                <a:latin typeface="微软雅黑" panose="020B0503020204020204" pitchFamily="34" charset="-122"/>
                <a:ea typeface="微软雅黑" panose="020B0503020204020204" pitchFamily="34" charset="-122"/>
              </a:rPr>
              <a:t>产品特色（续）</a:t>
            </a:r>
            <a:endParaRPr lang="en-US" sz="1600" b="1" dirty="0">
              <a:solidFill>
                <a:srgbClr val="036EB8"/>
              </a:solidFill>
              <a:latin typeface="微软雅黑" panose="020B0503020204020204" pitchFamily="34" charset="-122"/>
              <a:ea typeface="微软雅黑" panose="020B0503020204020204" pitchFamily="34" charset="-122"/>
            </a:endParaRPr>
          </a:p>
        </p:txBody>
      </p:sp>
      <p:sp>
        <p:nvSpPr>
          <p:cNvPr id="43" name="文本框 30"/>
          <p:cNvSpPr txBox="1"/>
          <p:nvPr/>
        </p:nvSpPr>
        <p:spPr>
          <a:xfrm>
            <a:off x="8269542" y="2208524"/>
            <a:ext cx="6095387" cy="1346907"/>
          </a:xfrm>
          <a:prstGeom prst="rect">
            <a:avLst/>
          </a:prstGeom>
          <a:noFill/>
        </p:spPr>
        <p:txBody>
          <a:bodyPr wrap="square" rtlCol="0">
            <a:spAutoFit/>
          </a:bodyPr>
          <a:lstStyle>
            <a:defPPr>
              <a:defRPr lang="en-US"/>
            </a:defPPr>
            <a:lvl1pPr>
              <a:lnSpc>
                <a:spcPct val="120000"/>
              </a:lnSpc>
              <a:defRPr sz="1400">
                <a:solidFill>
                  <a:schemeClr val="bg1">
                    <a:lumMod val="50000"/>
                  </a:schemeClr>
                </a:solidFill>
                <a:latin typeface="微软雅黑" panose="020B0503020204020204" pitchFamily="34" charset="-122"/>
                <a:ea typeface="微软雅黑" panose="020B0503020204020204" pitchFamily="34" charset="-122"/>
              </a:defRPr>
            </a:lvl1pPr>
          </a:lstStyle>
          <a:p>
            <a:pPr marL="285750" indent="-285750">
              <a:lnSpc>
                <a:spcPct val="150000"/>
              </a:lnSpc>
              <a:buFont typeface="Arial" panose="020B0604020202020204" pitchFamily="34" charset="0"/>
              <a:buChar char="•"/>
            </a:pPr>
            <a:r>
              <a:rPr lang="en-US" altLang="zh-CN" dirty="0" smtClean="0"/>
              <a:t> </a:t>
            </a:r>
            <a:r>
              <a:rPr lang="zh-CN" altLang="zh-CN" dirty="0" smtClean="0"/>
              <a:t>合杆舱支持</a:t>
            </a:r>
            <a:r>
              <a:rPr lang="en-US" altLang="zh-CN" dirty="0" smtClean="0"/>
              <a:t>EG8084P/PLC</a:t>
            </a:r>
            <a:r>
              <a:rPr lang="zh-CN" altLang="zh-CN" dirty="0" smtClean="0"/>
              <a:t>单灯控制器安装，用于智慧照明控制及</a:t>
            </a:r>
            <a:r>
              <a:rPr lang="en-US" altLang="zh-CN" dirty="0" smtClean="0"/>
              <a:t>PON</a:t>
            </a:r>
            <a:r>
              <a:rPr lang="zh-CN" altLang="zh-CN" dirty="0" smtClean="0"/>
              <a:t>网络回传场景。合杆舱预留部分空间，用于业务扩容，增加新设备；</a:t>
            </a:r>
          </a:p>
          <a:p>
            <a:pPr marL="285750" indent="-285750">
              <a:lnSpc>
                <a:spcPct val="150000"/>
              </a:lnSpc>
              <a:buFont typeface="Arial" panose="020B0604020202020204" pitchFamily="34" charset="0"/>
              <a:buChar char="•"/>
            </a:pPr>
            <a:r>
              <a:rPr lang="en-US" altLang="zh-CN" dirty="0" smtClean="0"/>
              <a:t> </a:t>
            </a:r>
            <a:r>
              <a:rPr lang="zh-CN" altLang="zh-CN" dirty="0" smtClean="0"/>
              <a:t>设备舱支持</a:t>
            </a:r>
            <a:r>
              <a:rPr lang="en-US" altLang="zh-CN" dirty="0" smtClean="0"/>
              <a:t>/AR550C-2C6GE /XES-200C</a:t>
            </a:r>
            <a:r>
              <a:rPr lang="zh-CN" altLang="zh-CN" dirty="0" smtClean="0"/>
              <a:t>网络设备安装，提供系统数据采集及数据回传等</a:t>
            </a:r>
            <a:r>
              <a:rPr lang="zh-CN" altLang="en-US" dirty="0" smtClean="0"/>
              <a:t>。</a:t>
            </a:r>
            <a:endParaRPr lang="zh-CN" altLang="zh-CN" dirty="0" smtClean="0"/>
          </a:p>
        </p:txBody>
      </p:sp>
      <p:sp>
        <p:nvSpPr>
          <p:cNvPr id="44" name="等腰三角形 43"/>
          <p:cNvSpPr/>
          <p:nvPr/>
        </p:nvSpPr>
        <p:spPr>
          <a:xfrm rot="5400000">
            <a:off x="8310165" y="7284202"/>
            <a:ext cx="309372" cy="266700"/>
          </a:xfrm>
          <a:prstGeom prst="triangle">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文本框 30"/>
          <p:cNvSpPr txBox="1"/>
          <p:nvPr/>
        </p:nvSpPr>
        <p:spPr>
          <a:xfrm>
            <a:off x="8644463" y="7245503"/>
            <a:ext cx="1562100" cy="338554"/>
          </a:xfrm>
          <a:prstGeom prst="rect">
            <a:avLst/>
          </a:prstGeom>
          <a:noFill/>
        </p:spPr>
        <p:txBody>
          <a:bodyPr wrap="square" rtlCol="0">
            <a:spAutoFit/>
          </a:bodyPr>
          <a:lstStyle/>
          <a:p>
            <a:r>
              <a:rPr lang="zh-CN" altLang="en-US" sz="1600" b="1" dirty="0" smtClean="0">
                <a:solidFill>
                  <a:srgbClr val="036EB8"/>
                </a:solidFill>
                <a:latin typeface="微软雅黑" panose="020B0503020204020204" pitchFamily="34" charset="-122"/>
                <a:ea typeface="微软雅黑" panose="020B0503020204020204" pitchFamily="34" charset="-122"/>
              </a:rPr>
              <a:t>性能参数</a:t>
            </a:r>
            <a:endParaRPr lang="en-US" sz="1600" b="1" dirty="0">
              <a:solidFill>
                <a:srgbClr val="036EB8"/>
              </a:solidFill>
              <a:latin typeface="微软雅黑" panose="020B0503020204020204" pitchFamily="34" charset="-122"/>
              <a:ea typeface="微软雅黑" panose="020B0503020204020204" pitchFamily="34" charset="-122"/>
            </a:endParaRPr>
          </a:p>
        </p:txBody>
      </p:sp>
      <p:grpSp>
        <p:nvGrpSpPr>
          <p:cNvPr id="46" name="组合 45"/>
          <p:cNvGrpSpPr/>
          <p:nvPr/>
        </p:nvGrpSpPr>
        <p:grpSpPr>
          <a:xfrm>
            <a:off x="8516268" y="4157710"/>
            <a:ext cx="2383458" cy="2597029"/>
            <a:chOff x="3906837" y="1374555"/>
            <a:chExt cx="4196014" cy="4572000"/>
          </a:xfrm>
        </p:grpSpPr>
        <p:pic>
          <p:nvPicPr>
            <p:cNvPr id="47" name="图片 46"/>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3906837" y="1374555"/>
              <a:ext cx="2872870" cy="4572000"/>
            </a:xfrm>
            <a:prstGeom prst="rect">
              <a:avLst/>
            </a:prstGeom>
          </p:spPr>
        </p:pic>
        <p:cxnSp>
          <p:nvCxnSpPr>
            <p:cNvPr id="48" name="直接连接符 47"/>
            <p:cNvCxnSpPr/>
            <p:nvPr/>
          </p:nvCxnSpPr>
          <p:spPr bwMode="auto">
            <a:xfrm>
              <a:off x="6038661" y="2326742"/>
              <a:ext cx="2064190" cy="0"/>
            </a:xfrm>
            <a:prstGeom prst="line">
              <a:avLst/>
            </a:prstGeom>
            <a:noFill/>
            <a:ln w="9525">
              <a:solidFill>
                <a:schemeClr val="tx1"/>
              </a:solidFill>
              <a:tailEnd type="none"/>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9" name="直接连接符 48"/>
            <p:cNvCxnSpPr/>
            <p:nvPr/>
          </p:nvCxnSpPr>
          <p:spPr bwMode="auto">
            <a:xfrm>
              <a:off x="6038661" y="2734147"/>
              <a:ext cx="2064190" cy="0"/>
            </a:xfrm>
            <a:prstGeom prst="line">
              <a:avLst/>
            </a:prstGeom>
            <a:noFill/>
            <a:ln w="9525">
              <a:solidFill>
                <a:schemeClr val="tx1"/>
              </a:solidFill>
              <a:tailEnd type="none"/>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0" name="直接连接符 49"/>
            <p:cNvCxnSpPr/>
            <p:nvPr/>
          </p:nvCxnSpPr>
          <p:spPr bwMode="auto">
            <a:xfrm flipV="1">
              <a:off x="5920966" y="3730028"/>
              <a:ext cx="2181885" cy="1"/>
            </a:xfrm>
            <a:prstGeom prst="line">
              <a:avLst/>
            </a:prstGeom>
            <a:noFill/>
            <a:ln w="9525">
              <a:solidFill>
                <a:schemeClr val="tx1"/>
              </a:solidFill>
              <a:tailEnd type="none"/>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1" name="直接连接符 50"/>
            <p:cNvCxnSpPr/>
            <p:nvPr/>
          </p:nvCxnSpPr>
          <p:spPr bwMode="auto">
            <a:xfrm flipV="1">
              <a:off x="6038661" y="5024673"/>
              <a:ext cx="2064190" cy="18107"/>
            </a:xfrm>
            <a:prstGeom prst="line">
              <a:avLst/>
            </a:prstGeom>
            <a:noFill/>
            <a:ln w="9525">
              <a:solidFill>
                <a:schemeClr val="tx1"/>
              </a:solidFill>
              <a:tailEnd type="none"/>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52" name="TextBox 51"/>
            <p:cNvSpPr txBox="1"/>
            <p:nvPr/>
          </p:nvSpPr>
          <p:spPr>
            <a:xfrm>
              <a:off x="6779707" y="2945967"/>
              <a:ext cx="1140737" cy="650199"/>
            </a:xfrm>
            <a:prstGeom prst="rect">
              <a:avLst/>
            </a:prstGeom>
            <a:noFill/>
          </p:spPr>
          <p:txBody>
            <a:bodyPr wrap="square" rtlCol="0">
              <a:spAutoFit/>
            </a:bodyPr>
            <a:lstStyle/>
            <a:p>
              <a:pPr algn="ctr">
                <a:lnSpc>
                  <a:spcPct val="150000"/>
                </a:lnSpc>
                <a:spcBef>
                  <a:spcPts val="600"/>
                </a:spcBef>
              </a:pPr>
              <a:r>
                <a:rPr lang="zh-CN" altLang="en-US" sz="1200" dirty="0">
                  <a:solidFill>
                    <a:schemeClr val="tx1">
                      <a:lumMod val="50000"/>
                      <a:lumOff val="50000"/>
                    </a:schemeClr>
                  </a:solidFill>
                  <a:latin typeface="微软雅黑" pitchFamily="34" charset="-122"/>
                  <a:ea typeface="微软雅黑" pitchFamily="34" charset="-122"/>
                  <a:cs typeface="+mn-ea"/>
                  <a:sym typeface="+mn-lt"/>
                </a:rPr>
                <a:t>合杆舱</a:t>
              </a:r>
            </a:p>
          </p:txBody>
        </p:sp>
        <p:cxnSp>
          <p:nvCxnSpPr>
            <p:cNvPr id="53" name="直接连接符 52"/>
            <p:cNvCxnSpPr/>
            <p:nvPr/>
          </p:nvCxnSpPr>
          <p:spPr bwMode="auto">
            <a:xfrm flipV="1">
              <a:off x="6038661" y="1591901"/>
              <a:ext cx="2064190" cy="18107"/>
            </a:xfrm>
            <a:prstGeom prst="line">
              <a:avLst/>
            </a:prstGeom>
            <a:noFill/>
            <a:ln w="9525">
              <a:solidFill>
                <a:schemeClr val="tx1"/>
              </a:solidFill>
              <a:tailEnd type="none"/>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54" name="TextBox 53"/>
            <p:cNvSpPr txBox="1"/>
            <p:nvPr/>
          </p:nvSpPr>
          <p:spPr>
            <a:xfrm>
              <a:off x="6779707" y="4063497"/>
              <a:ext cx="1140737" cy="650199"/>
            </a:xfrm>
            <a:prstGeom prst="rect">
              <a:avLst/>
            </a:prstGeom>
            <a:noFill/>
          </p:spPr>
          <p:txBody>
            <a:bodyPr wrap="square" rtlCol="0">
              <a:spAutoFit/>
            </a:bodyPr>
            <a:lstStyle/>
            <a:p>
              <a:pPr algn="ctr">
                <a:lnSpc>
                  <a:spcPct val="150000"/>
                </a:lnSpc>
                <a:spcBef>
                  <a:spcPts val="600"/>
                </a:spcBef>
              </a:pPr>
              <a:r>
                <a:rPr lang="zh-CN" altLang="en-US" sz="1200" dirty="0">
                  <a:solidFill>
                    <a:schemeClr val="tx1">
                      <a:lumMod val="50000"/>
                      <a:lumOff val="50000"/>
                    </a:schemeClr>
                  </a:solidFill>
                  <a:latin typeface="微软雅黑" pitchFamily="34" charset="-122"/>
                  <a:ea typeface="微软雅黑" pitchFamily="34" charset="-122"/>
                  <a:cs typeface="+mn-ea"/>
                  <a:sym typeface="+mn-lt"/>
                </a:rPr>
                <a:t>强电舱</a:t>
              </a:r>
            </a:p>
          </p:txBody>
        </p:sp>
        <p:sp>
          <p:nvSpPr>
            <p:cNvPr id="55" name="TextBox 54"/>
            <p:cNvSpPr txBox="1"/>
            <p:nvPr/>
          </p:nvSpPr>
          <p:spPr>
            <a:xfrm>
              <a:off x="6779707" y="2200363"/>
              <a:ext cx="1140737" cy="650199"/>
            </a:xfrm>
            <a:prstGeom prst="rect">
              <a:avLst/>
            </a:prstGeom>
            <a:noFill/>
          </p:spPr>
          <p:txBody>
            <a:bodyPr wrap="square" rtlCol="0">
              <a:spAutoFit/>
            </a:bodyPr>
            <a:lstStyle/>
            <a:p>
              <a:pPr algn="ctr">
                <a:lnSpc>
                  <a:spcPct val="150000"/>
                </a:lnSpc>
                <a:spcBef>
                  <a:spcPts val="600"/>
                </a:spcBef>
              </a:pPr>
              <a:r>
                <a:rPr lang="zh-CN" altLang="en-US" sz="1200" dirty="0">
                  <a:solidFill>
                    <a:schemeClr val="tx1">
                      <a:lumMod val="50000"/>
                      <a:lumOff val="50000"/>
                    </a:schemeClr>
                  </a:solidFill>
                  <a:latin typeface="微软雅黑" pitchFamily="34" charset="-122"/>
                  <a:ea typeface="微软雅黑" pitchFamily="34" charset="-122"/>
                  <a:cs typeface="+mn-ea"/>
                  <a:sym typeface="+mn-lt"/>
                </a:rPr>
                <a:t>接线舱</a:t>
              </a:r>
            </a:p>
          </p:txBody>
        </p:sp>
        <p:sp>
          <p:nvSpPr>
            <p:cNvPr id="56" name="TextBox 55"/>
            <p:cNvSpPr txBox="1"/>
            <p:nvPr/>
          </p:nvSpPr>
          <p:spPr>
            <a:xfrm>
              <a:off x="6779707" y="1637540"/>
              <a:ext cx="1140737" cy="650199"/>
            </a:xfrm>
            <a:prstGeom prst="rect">
              <a:avLst/>
            </a:prstGeom>
            <a:noFill/>
          </p:spPr>
          <p:txBody>
            <a:bodyPr wrap="square" rtlCol="0">
              <a:spAutoFit/>
            </a:bodyPr>
            <a:lstStyle/>
            <a:p>
              <a:pPr algn="ctr">
                <a:lnSpc>
                  <a:spcPct val="150000"/>
                </a:lnSpc>
                <a:spcBef>
                  <a:spcPts val="600"/>
                </a:spcBef>
              </a:pPr>
              <a:r>
                <a:rPr lang="zh-CN" altLang="en-US" sz="1200" dirty="0">
                  <a:solidFill>
                    <a:schemeClr val="tx1">
                      <a:lumMod val="50000"/>
                      <a:lumOff val="50000"/>
                    </a:schemeClr>
                  </a:solidFill>
                  <a:latin typeface="微软雅黑" pitchFamily="34" charset="-122"/>
                  <a:ea typeface="微软雅黑" pitchFamily="34" charset="-122"/>
                  <a:cs typeface="+mn-ea"/>
                  <a:sym typeface="+mn-lt"/>
                </a:rPr>
                <a:t>弱电舱</a:t>
              </a:r>
            </a:p>
          </p:txBody>
        </p:sp>
      </p:grpSp>
      <p:graphicFrame>
        <p:nvGraphicFramePr>
          <p:cNvPr id="57" name="表格 56"/>
          <p:cNvGraphicFramePr>
            <a:graphicFrameLocks noGrp="1"/>
          </p:cNvGraphicFramePr>
          <p:nvPr/>
        </p:nvGraphicFramePr>
        <p:xfrm>
          <a:off x="8419246" y="7757996"/>
          <a:ext cx="6048307" cy="1185695"/>
        </p:xfrm>
        <a:graphic>
          <a:graphicData uri="http://schemas.openxmlformats.org/drawingml/2006/table">
            <a:tbl>
              <a:tblPr firstRow="1" bandRow="1">
                <a:tableStyleId>{073A0DAA-6AF3-43AB-8588-CEC1D06C72B9}</a:tableStyleId>
              </a:tblPr>
              <a:tblGrid>
                <a:gridCol w="1563526"/>
                <a:gridCol w="4484781"/>
              </a:tblGrid>
              <a:tr h="386928">
                <a:tc>
                  <a:txBody>
                    <a:bodyPr/>
                    <a:lstStyle/>
                    <a:p>
                      <a:pPr algn="ctr">
                        <a:lnSpc>
                          <a:spcPct val="150000"/>
                        </a:lnSpc>
                      </a:pPr>
                      <a:r>
                        <a:rPr lang="zh-CN" altLang="en-US" sz="1200" dirty="0" smtClean="0">
                          <a:latin typeface="微软雅黑" panose="020B0503020204020204" pitchFamily="34" charset="-122"/>
                          <a:ea typeface="微软雅黑" panose="020B0503020204020204" pitchFamily="34" charset="-122"/>
                        </a:rPr>
                        <a:t>参数</a:t>
                      </a:r>
                    </a:p>
                  </a:txBody>
                  <a:tcPr anchor="ctr">
                    <a:solidFill>
                      <a:srgbClr val="036EB8"/>
                    </a:solidFill>
                  </a:tcPr>
                </a:tc>
                <a:tc>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zh-CN" altLang="en-US" sz="1200" kern="1200" dirty="0" smtClean="0">
                          <a:latin typeface="微软雅黑" pitchFamily="34" charset="-122"/>
                          <a:ea typeface="微软雅黑" pitchFamily="34" charset="-122"/>
                        </a:rPr>
                        <a:t>智能配电箱</a:t>
                      </a:r>
                      <a:endParaRPr lang="en-US" altLang="zh-CN" sz="1200" kern="1200" dirty="0" smtClean="0">
                        <a:latin typeface="微软雅黑" pitchFamily="34" charset="-122"/>
                        <a:ea typeface="微软雅黑" pitchFamily="34" charset="-122"/>
                      </a:endParaRPr>
                    </a:p>
                  </a:txBody>
                  <a:tcPr anchor="ctr">
                    <a:solidFill>
                      <a:srgbClr val="036EB8"/>
                    </a:solidFill>
                  </a:tcPr>
                </a:tc>
              </a:tr>
              <a:tr h="350146">
                <a:tc>
                  <a:txBody>
                    <a:bodyPr/>
                    <a:lstStyle/>
                    <a:p>
                      <a:pPr marL="0" marR="0" indent="0" algn="ctr" defTabSz="1368034" rtl="0" eaLnBrk="1" fontAlgn="auto" latinLnBrk="0" hangingPunct="1">
                        <a:lnSpc>
                          <a:spcPct val="150000"/>
                        </a:lnSpc>
                        <a:spcBef>
                          <a:spcPts val="400"/>
                        </a:spcBef>
                        <a:spcAft>
                          <a:spcPts val="400"/>
                        </a:spcAft>
                        <a:buClrTx/>
                        <a:buSzTx/>
                        <a:buFontTx/>
                        <a:buNone/>
                        <a:tabLst/>
                        <a:defRPr/>
                      </a:pPr>
                      <a:r>
                        <a:rPr lang="zh-CN" altLang="en-US" sz="1200" kern="1200" baseline="0" dirty="0" smtClean="0">
                          <a:solidFill>
                            <a:schemeClr val="dk1"/>
                          </a:solidFill>
                          <a:latin typeface="微软雅黑" pitchFamily="34" charset="-122"/>
                          <a:ea typeface="微软雅黑" pitchFamily="34" charset="-122"/>
                          <a:cs typeface="+mn-cs"/>
                        </a:rPr>
                        <a:t>尺寸（长</a:t>
                      </a:r>
                      <a:r>
                        <a:rPr lang="en-US" altLang="zh-CN" sz="1200" kern="1200" baseline="0" dirty="0" smtClean="0">
                          <a:solidFill>
                            <a:schemeClr val="dk1"/>
                          </a:solidFill>
                          <a:latin typeface="微软雅黑" pitchFamily="34" charset="-122"/>
                          <a:ea typeface="微软雅黑" pitchFamily="34" charset="-122"/>
                          <a:cs typeface="+mn-cs"/>
                        </a:rPr>
                        <a:t>×</a:t>
                      </a:r>
                      <a:r>
                        <a:rPr lang="zh-CN" altLang="en-US" sz="1200" kern="1200" baseline="0" dirty="0" smtClean="0">
                          <a:solidFill>
                            <a:schemeClr val="dk1"/>
                          </a:solidFill>
                          <a:latin typeface="微软雅黑" pitchFamily="34" charset="-122"/>
                          <a:ea typeface="微软雅黑" pitchFamily="34" charset="-122"/>
                          <a:cs typeface="+mn-cs"/>
                        </a:rPr>
                        <a:t>宽</a:t>
                      </a:r>
                      <a:r>
                        <a:rPr lang="en-US" altLang="zh-CN" sz="1200" kern="1200" baseline="0" dirty="0" smtClean="0">
                          <a:solidFill>
                            <a:schemeClr val="dk1"/>
                          </a:solidFill>
                          <a:latin typeface="微软雅黑" pitchFamily="34" charset="-122"/>
                          <a:ea typeface="微软雅黑" pitchFamily="34" charset="-122"/>
                          <a:cs typeface="+mn-cs"/>
                        </a:rPr>
                        <a:t>×</a:t>
                      </a:r>
                      <a:r>
                        <a:rPr lang="zh-CN" altLang="en-US" sz="1200" kern="1200" baseline="0" dirty="0" smtClean="0">
                          <a:solidFill>
                            <a:schemeClr val="dk1"/>
                          </a:solidFill>
                          <a:latin typeface="微软雅黑" pitchFamily="34" charset="-122"/>
                          <a:ea typeface="微软雅黑" pitchFamily="34" charset="-122"/>
                          <a:cs typeface="+mn-cs"/>
                        </a:rPr>
                        <a:t>高）</a:t>
                      </a:r>
                    </a:p>
                  </a:txBody>
                  <a:tcPr marL="68580" marR="68580" marT="0" marB="0" anchor="ctr"/>
                </a:tc>
                <a:tc>
                  <a:txBody>
                    <a:bodyPr/>
                    <a:lstStyle/>
                    <a:p>
                      <a:pPr algn="l"/>
                      <a:r>
                        <a:rPr lang="en-US" altLang="zh-CN" sz="1200" kern="1200" baseline="0" dirty="0" smtClean="0">
                          <a:solidFill>
                            <a:schemeClr val="dk1"/>
                          </a:solidFill>
                          <a:latin typeface="微软雅黑" pitchFamily="34" charset="-122"/>
                          <a:ea typeface="微软雅黑" pitchFamily="34" charset="-122"/>
                          <a:cs typeface="+mn-cs"/>
                        </a:rPr>
                        <a:t>315mm×300mm×1000mm</a:t>
                      </a:r>
                    </a:p>
                  </a:txBody>
                  <a:tcPr marL="68580" marR="68580" marT="0" marB="0" anchor="ctr"/>
                </a:tc>
              </a:tr>
              <a:tr h="448621">
                <a:tc>
                  <a:txBody>
                    <a:bodyPr/>
                    <a:lstStyle/>
                    <a:p>
                      <a:pPr algn="ctr">
                        <a:lnSpc>
                          <a:spcPct val="150000"/>
                        </a:lnSpc>
                        <a:spcBef>
                          <a:spcPts val="400"/>
                        </a:spcBef>
                        <a:spcAft>
                          <a:spcPts val="400"/>
                        </a:spcAft>
                      </a:pPr>
                      <a:r>
                        <a:rPr lang="zh-CN" altLang="en-US" sz="1200" dirty="0" smtClean="0">
                          <a:latin typeface="微软雅黑" panose="020B0503020204020204" pitchFamily="34" charset="-122"/>
                          <a:ea typeface="微软雅黑" panose="020B0503020204020204" pitchFamily="34" charset="-122"/>
                        </a:rPr>
                        <a:t>重量</a:t>
                      </a:r>
                      <a:endParaRPr lang="zh-CN" sz="1200" dirty="0">
                        <a:latin typeface="微软雅黑" panose="020B0503020204020204" pitchFamily="34" charset="-122"/>
                        <a:ea typeface="微软雅黑" panose="020B0503020204020204" pitchFamily="34" charset="-122"/>
                      </a:endParaRPr>
                    </a:p>
                  </a:txBody>
                  <a:tcPr marL="68580" marR="68580" marT="0" marB="0" anchor="ctr"/>
                </a:tc>
                <a:tc>
                  <a:txBody>
                    <a:bodyPr/>
                    <a:lstStyle/>
                    <a:p>
                      <a:pPr marL="0" algn="l" defTabSz="1368034" rtl="0" eaLnBrk="1" latinLnBrk="0" hangingPunct="1"/>
                      <a:r>
                        <a:rPr lang="en-US" altLang="zh-CN" sz="1200" kern="1200" baseline="0" dirty="0" smtClean="0">
                          <a:solidFill>
                            <a:schemeClr val="dk1"/>
                          </a:solidFill>
                          <a:latin typeface="微软雅黑" pitchFamily="34" charset="-122"/>
                          <a:ea typeface="微软雅黑" pitchFamily="34" charset="-122"/>
                          <a:cs typeface="+mn-cs"/>
                        </a:rPr>
                        <a:t>30Kg</a:t>
                      </a:r>
                      <a:r>
                        <a:rPr lang="zh-CN" altLang="en-US" sz="1200" kern="1200" baseline="0" dirty="0" smtClean="0">
                          <a:solidFill>
                            <a:schemeClr val="dk1"/>
                          </a:solidFill>
                          <a:latin typeface="微软雅黑" pitchFamily="34" charset="-122"/>
                          <a:ea typeface="微软雅黑" pitchFamily="34" charset="-122"/>
                          <a:cs typeface="+mn-cs"/>
                        </a:rPr>
                        <a:t>（空重）</a:t>
                      </a:r>
                      <a:endParaRPr lang="en-US" altLang="zh-CN" sz="1200" kern="1200" baseline="0" dirty="0" smtClean="0">
                        <a:solidFill>
                          <a:schemeClr val="dk1"/>
                        </a:solidFill>
                        <a:latin typeface="微软雅黑" pitchFamily="34" charset="-122"/>
                        <a:ea typeface="微软雅黑" pitchFamily="34" charset="-122"/>
                        <a:cs typeface="+mn-cs"/>
                      </a:endParaRPr>
                    </a:p>
                  </a:txBody>
                  <a:tcPr marL="68580" marR="68580" marT="0" marB="0" anchor="ctr"/>
                </a:tc>
              </a:tr>
            </a:tbl>
          </a:graphicData>
        </a:graphic>
      </p:graphicFrame>
      <p:graphicFrame>
        <p:nvGraphicFramePr>
          <p:cNvPr id="58" name="表格 57"/>
          <p:cNvGraphicFramePr>
            <a:graphicFrameLocks noGrp="1"/>
          </p:cNvGraphicFramePr>
          <p:nvPr/>
        </p:nvGraphicFramePr>
        <p:xfrm>
          <a:off x="11179279" y="3628445"/>
          <a:ext cx="3067663" cy="3550920"/>
        </p:xfrm>
        <a:graphic>
          <a:graphicData uri="http://schemas.openxmlformats.org/drawingml/2006/table">
            <a:tbl>
              <a:tblPr firstRow="1" bandRow="1">
                <a:tableStyleId>{7DF18680-E054-41AD-8BC1-D1AEF772440D}</a:tableStyleId>
              </a:tblPr>
              <a:tblGrid>
                <a:gridCol w="1064939"/>
                <a:gridCol w="2002724"/>
              </a:tblGrid>
              <a:tr h="250382">
                <a:tc>
                  <a:txBody>
                    <a:bodyPr/>
                    <a:lstStyle/>
                    <a:p>
                      <a:pPr algn="ctr"/>
                      <a:r>
                        <a:rPr lang="zh-CN" altLang="en-US" sz="1600" dirty="0">
                          <a:latin typeface="微软雅黑" pitchFamily="34" charset="-122"/>
                          <a:ea typeface="微软雅黑" pitchFamily="34" charset="-122"/>
                          <a:sym typeface="+mn-lt"/>
                        </a:rPr>
                        <a:t>舱位</a:t>
                      </a:r>
                      <a:endParaRPr lang="zh-CN" altLang="en-US" sz="1600" dirty="0">
                        <a:solidFill>
                          <a:srgbClr val="002060"/>
                        </a:solidFill>
                        <a:latin typeface="微软雅黑" pitchFamily="34" charset="-122"/>
                        <a:ea typeface="微软雅黑" pitchFamily="34" charset="-122"/>
                        <a:cs typeface="+mn-ea"/>
                        <a:sym typeface="+mn-lt"/>
                      </a:endParaRPr>
                    </a:p>
                  </a:txBody>
                  <a:tcPr/>
                </a:tc>
                <a:tc>
                  <a:txBody>
                    <a:bodyPr/>
                    <a:lstStyle/>
                    <a:p>
                      <a:pPr algn="ctr"/>
                      <a:r>
                        <a:rPr lang="zh-CN" altLang="en-US" sz="1600" dirty="0">
                          <a:latin typeface="微软雅黑" pitchFamily="34" charset="-122"/>
                          <a:ea typeface="微软雅黑" pitchFamily="34" charset="-122"/>
                          <a:sym typeface="+mn-lt"/>
                        </a:rPr>
                        <a:t>容纳设备</a:t>
                      </a:r>
                      <a:endParaRPr lang="zh-CN" altLang="en-US" sz="1600" dirty="0">
                        <a:solidFill>
                          <a:srgbClr val="002060"/>
                        </a:solidFill>
                        <a:latin typeface="微软雅黑" pitchFamily="34" charset="-122"/>
                        <a:ea typeface="微软雅黑" pitchFamily="34" charset="-122"/>
                        <a:cs typeface="+mn-ea"/>
                        <a:sym typeface="+mn-lt"/>
                      </a:endParaRP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dirty="0">
                          <a:latin typeface="微软雅黑" pitchFamily="34" charset="-122"/>
                          <a:ea typeface="微软雅黑" pitchFamily="34" charset="-122"/>
                          <a:sym typeface="+mn-lt"/>
                        </a:rPr>
                        <a:t>弱电舱</a:t>
                      </a:r>
                      <a:endParaRPr lang="zh-CN" altLang="en-US" sz="1400" dirty="0">
                        <a:solidFill>
                          <a:srgbClr val="002060"/>
                        </a:solidFill>
                        <a:latin typeface="微软雅黑" pitchFamily="34" charset="-122"/>
                        <a:ea typeface="微软雅黑" pitchFamily="34" charset="-122"/>
                        <a:cs typeface="+mn-ea"/>
                        <a:sym typeface="+mn-lt"/>
                      </a:endParaRPr>
                    </a:p>
                  </a:txBody>
                  <a:tcPr anchor="ctr"/>
                </a:tc>
                <a:tc>
                  <a:txBody>
                    <a:bodyPr/>
                    <a:lstStyle/>
                    <a:p>
                      <a:pPr algn="l"/>
                      <a:r>
                        <a:rPr lang="en-US" altLang="zh-CN" sz="1100" dirty="0">
                          <a:latin typeface="微软雅黑" pitchFamily="34" charset="-122"/>
                          <a:ea typeface="微软雅黑" pitchFamily="34" charset="-122"/>
                          <a:sym typeface="+mn-lt"/>
                        </a:rPr>
                        <a:t>POE</a:t>
                      </a:r>
                      <a:r>
                        <a:rPr lang="zh-CN" altLang="en-US" sz="1100" dirty="0">
                          <a:latin typeface="微软雅黑" pitchFamily="34" charset="-122"/>
                          <a:ea typeface="微软雅黑" pitchFamily="34" charset="-122"/>
                          <a:sym typeface="+mn-lt"/>
                        </a:rPr>
                        <a:t>交换机，</a:t>
                      </a:r>
                      <a:r>
                        <a:rPr lang="en-US" altLang="zh-CN" sz="1100" dirty="0">
                          <a:latin typeface="微软雅黑" pitchFamily="34" charset="-122"/>
                          <a:ea typeface="微软雅黑" pitchFamily="34" charset="-122"/>
                          <a:sym typeface="+mn-lt"/>
                        </a:rPr>
                        <a:t>AR550C</a:t>
                      </a:r>
                    </a:p>
                    <a:p>
                      <a:pPr algn="l"/>
                      <a:r>
                        <a:rPr lang="zh-CN" altLang="en-US" sz="1100" dirty="0">
                          <a:latin typeface="微软雅黑" pitchFamily="34" charset="-122"/>
                          <a:ea typeface="微软雅黑" pitchFamily="34" charset="-122"/>
                          <a:sym typeface="+mn-lt"/>
                        </a:rPr>
                        <a:t>物联网关</a:t>
                      </a:r>
                      <a:r>
                        <a:rPr lang="en-US" altLang="zh-CN" sz="1100" dirty="0">
                          <a:latin typeface="微软雅黑" pitchFamily="34" charset="-122"/>
                          <a:ea typeface="微软雅黑" pitchFamily="34" charset="-122"/>
                          <a:sym typeface="+mn-lt"/>
                        </a:rPr>
                        <a:t>X2</a:t>
                      </a:r>
                      <a:r>
                        <a:rPr lang="zh-CN" altLang="en-US" sz="1100" dirty="0">
                          <a:latin typeface="微软雅黑" pitchFamily="34" charset="-122"/>
                          <a:ea typeface="微软雅黑" pitchFamily="34" charset="-122"/>
                          <a:sym typeface="+mn-lt"/>
                        </a:rPr>
                        <a:t>，</a:t>
                      </a:r>
                      <a:r>
                        <a:rPr lang="en-US" altLang="zh-CN" sz="1100" dirty="0">
                          <a:latin typeface="微软雅黑" pitchFamily="34" charset="-122"/>
                          <a:ea typeface="微软雅黑" pitchFamily="34" charset="-122"/>
                          <a:sym typeface="+mn-lt"/>
                        </a:rPr>
                        <a:t>AR502</a:t>
                      </a:r>
                    </a:p>
                    <a:p>
                      <a:pPr algn="l"/>
                      <a:r>
                        <a:rPr lang="zh-CN" altLang="en-US" sz="1100" dirty="0">
                          <a:latin typeface="微软雅黑" pitchFamily="34" charset="-122"/>
                          <a:ea typeface="微软雅黑" pitchFamily="34" charset="-122"/>
                          <a:sym typeface="+mn-lt"/>
                        </a:rPr>
                        <a:t>数据采集仪，</a:t>
                      </a:r>
                      <a:r>
                        <a:rPr lang="en-US" altLang="zh-CN" sz="1100" dirty="0">
                          <a:latin typeface="微软雅黑" pitchFamily="34" charset="-122"/>
                          <a:ea typeface="微软雅黑" pitchFamily="34" charset="-122"/>
                          <a:sym typeface="+mn-lt"/>
                        </a:rPr>
                        <a:t>Xes200c</a:t>
                      </a:r>
                      <a:endParaRPr lang="zh-CN" altLang="en-US" sz="1100" dirty="0">
                        <a:solidFill>
                          <a:srgbClr val="002060"/>
                        </a:solidFill>
                        <a:latin typeface="微软雅黑" pitchFamily="34" charset="-122"/>
                        <a:ea typeface="微软雅黑" pitchFamily="34" charset="-122"/>
                        <a:cs typeface="+mn-ea"/>
                        <a:sym typeface="+mn-lt"/>
                      </a:endParaRPr>
                    </a:p>
                  </a:txBody>
                  <a:tcPr anchor="ct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dirty="0">
                          <a:latin typeface="微软雅黑" pitchFamily="34" charset="-122"/>
                          <a:ea typeface="微软雅黑" pitchFamily="34" charset="-122"/>
                          <a:sym typeface="+mn-lt"/>
                        </a:rPr>
                        <a:t>接线舱</a:t>
                      </a:r>
                      <a:endParaRPr lang="zh-CN" altLang="en-US" sz="1400" dirty="0">
                        <a:solidFill>
                          <a:srgbClr val="002060"/>
                        </a:solidFill>
                        <a:latin typeface="微软雅黑" pitchFamily="34" charset="-122"/>
                        <a:ea typeface="微软雅黑" pitchFamily="34" charset="-122"/>
                        <a:cs typeface="+mn-ea"/>
                        <a:sym typeface="+mn-lt"/>
                      </a:endParaRPr>
                    </a:p>
                  </a:txBody>
                  <a:tcPr anchor="ctr"/>
                </a:tc>
                <a:tc>
                  <a:txBody>
                    <a:bodyPr/>
                    <a:lstStyle/>
                    <a:p>
                      <a:pPr algn="l"/>
                      <a:r>
                        <a:rPr lang="zh-CN" altLang="en-US" sz="1100" dirty="0">
                          <a:latin typeface="微软雅黑" pitchFamily="34" charset="-122"/>
                          <a:ea typeface="微软雅黑" pitchFamily="34" charset="-122"/>
                          <a:sym typeface="+mn-lt"/>
                        </a:rPr>
                        <a:t>调试端口</a:t>
                      </a:r>
                      <a:endParaRPr lang="en-US" altLang="zh-CN" sz="1100" dirty="0">
                        <a:latin typeface="微软雅黑" pitchFamily="34" charset="-122"/>
                        <a:ea typeface="微软雅黑" pitchFamily="34" charset="-122"/>
                        <a:sym typeface="+mn-lt"/>
                      </a:endParaRPr>
                    </a:p>
                    <a:p>
                      <a:pPr algn="l"/>
                      <a:r>
                        <a:rPr lang="zh-CN" altLang="en-US" sz="1100" dirty="0">
                          <a:latin typeface="微软雅黑" pitchFamily="34" charset="-122"/>
                          <a:ea typeface="微软雅黑" pitchFamily="34" charset="-122"/>
                          <a:sym typeface="+mn-lt"/>
                        </a:rPr>
                        <a:t>直流接线端子</a:t>
                      </a:r>
                      <a:endParaRPr lang="zh-CN" altLang="en-US" sz="1100" dirty="0">
                        <a:solidFill>
                          <a:srgbClr val="002060"/>
                        </a:solidFill>
                        <a:latin typeface="微软雅黑" pitchFamily="34" charset="-122"/>
                        <a:ea typeface="微软雅黑" pitchFamily="34" charset="-122"/>
                        <a:cs typeface="+mn-ea"/>
                        <a:sym typeface="+mn-lt"/>
                      </a:endParaRPr>
                    </a:p>
                  </a:txBody>
                  <a:tcPr anchor="ct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dirty="0">
                          <a:latin typeface="微软雅黑" pitchFamily="34" charset="-122"/>
                          <a:ea typeface="微软雅黑" pitchFamily="34" charset="-122"/>
                          <a:sym typeface="+mn-lt"/>
                        </a:rPr>
                        <a:t>合杆舱</a:t>
                      </a:r>
                      <a:endParaRPr lang="zh-CN" altLang="en-US" sz="1400" dirty="0">
                        <a:solidFill>
                          <a:srgbClr val="002060"/>
                        </a:solidFill>
                        <a:latin typeface="微软雅黑" pitchFamily="34" charset="-122"/>
                        <a:ea typeface="微软雅黑" pitchFamily="34" charset="-122"/>
                        <a:cs typeface="+mn-ea"/>
                        <a:sym typeface="+mn-lt"/>
                      </a:endParaRPr>
                    </a:p>
                  </a:txBody>
                  <a:tcPr anchor="ctr"/>
                </a:tc>
                <a:tc>
                  <a:txBody>
                    <a:bodyPr/>
                    <a:lstStyle/>
                    <a:p>
                      <a:pPr algn="l"/>
                      <a:r>
                        <a:rPr lang="zh-CN" altLang="en-US" sz="1100" dirty="0">
                          <a:latin typeface="微软雅黑" pitchFamily="34" charset="-122"/>
                          <a:ea typeface="微软雅黑" pitchFamily="34" charset="-122"/>
                          <a:sym typeface="+mn-lt"/>
                        </a:rPr>
                        <a:t>接线端子</a:t>
                      </a:r>
                      <a:endParaRPr lang="en-US" altLang="zh-CN" sz="1100" dirty="0">
                        <a:latin typeface="微软雅黑" pitchFamily="34" charset="-122"/>
                        <a:ea typeface="微软雅黑" pitchFamily="34" charset="-122"/>
                        <a:sym typeface="+mn-lt"/>
                      </a:endParaRPr>
                    </a:p>
                    <a:p>
                      <a:pPr algn="l"/>
                      <a:r>
                        <a:rPr lang="zh-CN" altLang="en-US" sz="1100" dirty="0">
                          <a:latin typeface="微软雅黑" pitchFamily="34" charset="-122"/>
                          <a:ea typeface="微软雅黑" pitchFamily="34" charset="-122"/>
                          <a:sym typeface="+mn-lt"/>
                        </a:rPr>
                        <a:t>交流插座</a:t>
                      </a:r>
                      <a:endParaRPr lang="en-US" altLang="zh-CN" sz="1100" dirty="0">
                        <a:latin typeface="微软雅黑" pitchFamily="34" charset="-122"/>
                        <a:ea typeface="微软雅黑" pitchFamily="34" charset="-122"/>
                        <a:sym typeface="+mn-lt"/>
                      </a:endParaRPr>
                    </a:p>
                    <a:p>
                      <a:pPr algn="l"/>
                      <a:r>
                        <a:rPr lang="en-US" altLang="zh-CN" sz="1100" dirty="0">
                          <a:latin typeface="微软雅黑" pitchFamily="34" charset="-122"/>
                          <a:ea typeface="微软雅黑" pitchFamily="34" charset="-122"/>
                          <a:sym typeface="+mn-lt"/>
                        </a:rPr>
                        <a:t>PLC</a:t>
                      </a:r>
                      <a:r>
                        <a:rPr lang="zh-CN" altLang="en-US" sz="1100" dirty="0">
                          <a:latin typeface="微软雅黑" pitchFamily="34" charset="-122"/>
                          <a:ea typeface="微软雅黑" pitchFamily="34" charset="-122"/>
                          <a:sym typeface="+mn-lt"/>
                        </a:rPr>
                        <a:t>单灯控制器</a:t>
                      </a:r>
                      <a:endParaRPr lang="en-US" altLang="zh-CN" sz="1100" dirty="0">
                        <a:latin typeface="微软雅黑" pitchFamily="34" charset="-122"/>
                        <a:ea typeface="微软雅黑" pitchFamily="34" charset="-122"/>
                        <a:sym typeface="+mn-lt"/>
                      </a:endParaRPr>
                    </a:p>
                    <a:p>
                      <a:pPr algn="l"/>
                      <a:r>
                        <a:rPr lang="zh-CN" altLang="en-US" sz="1100" dirty="0">
                          <a:latin typeface="微软雅黑" pitchFamily="34" charset="-122"/>
                          <a:ea typeface="微软雅黑" pitchFamily="34" charset="-122"/>
                          <a:sym typeface="+mn-lt"/>
                        </a:rPr>
                        <a:t>合杆相应需要设备</a:t>
                      </a:r>
                      <a:endParaRPr lang="zh-CN" altLang="en-US" sz="1100" dirty="0">
                        <a:solidFill>
                          <a:srgbClr val="002060"/>
                        </a:solidFill>
                        <a:latin typeface="微软雅黑" pitchFamily="34" charset="-122"/>
                        <a:ea typeface="微软雅黑" pitchFamily="34" charset="-122"/>
                        <a:cs typeface="+mn-ea"/>
                        <a:sym typeface="+mn-lt"/>
                      </a:endParaRPr>
                    </a:p>
                  </a:txBody>
                  <a:tcPr anchor="ct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dirty="0">
                          <a:latin typeface="微软雅黑" pitchFamily="34" charset="-122"/>
                          <a:ea typeface="微软雅黑" pitchFamily="34" charset="-122"/>
                          <a:sym typeface="+mn-lt"/>
                        </a:rPr>
                        <a:t>强电舱</a:t>
                      </a:r>
                      <a:endParaRPr lang="zh-CN" altLang="en-US" sz="1400" dirty="0">
                        <a:solidFill>
                          <a:srgbClr val="002060"/>
                        </a:solidFill>
                        <a:latin typeface="微软雅黑" pitchFamily="34" charset="-122"/>
                        <a:ea typeface="微软雅黑" pitchFamily="34" charset="-122"/>
                        <a:cs typeface="+mn-ea"/>
                        <a:sym typeface="+mn-lt"/>
                      </a:endParaRPr>
                    </a:p>
                  </a:txBody>
                  <a:tcPr anchor="ctr"/>
                </a:tc>
                <a:tc>
                  <a:txBody>
                    <a:bodyPr/>
                    <a:lstStyle/>
                    <a:p>
                      <a:pPr algn="l"/>
                      <a:r>
                        <a:rPr lang="zh-CN" altLang="en-US" sz="1100" dirty="0">
                          <a:latin typeface="微软雅黑" pitchFamily="34" charset="-122"/>
                          <a:ea typeface="微软雅黑" pitchFamily="34" charset="-122"/>
                          <a:sym typeface="+mn-lt"/>
                        </a:rPr>
                        <a:t>华为市政电源</a:t>
                      </a:r>
                      <a:endParaRPr lang="en-US" altLang="zh-CN" sz="1100" dirty="0">
                        <a:latin typeface="微软雅黑" pitchFamily="34" charset="-122"/>
                        <a:ea typeface="微软雅黑" pitchFamily="34" charset="-122"/>
                        <a:sym typeface="+mn-lt"/>
                      </a:endParaRPr>
                    </a:p>
                    <a:p>
                      <a:pPr algn="l"/>
                      <a:r>
                        <a:rPr lang="zh-CN" altLang="en-US" sz="1100" dirty="0">
                          <a:latin typeface="微软雅黑" pitchFamily="34" charset="-122"/>
                          <a:ea typeface="微软雅黑" pitchFamily="34" charset="-122"/>
                          <a:sym typeface="+mn-lt"/>
                        </a:rPr>
                        <a:t>空气总开关（带漏保）</a:t>
                      </a:r>
                      <a:endParaRPr lang="en-US" altLang="zh-CN" sz="1100" dirty="0">
                        <a:latin typeface="微软雅黑" pitchFamily="34" charset="-122"/>
                        <a:ea typeface="微软雅黑" pitchFamily="34" charset="-122"/>
                        <a:sym typeface="+mn-lt"/>
                      </a:endParaRPr>
                    </a:p>
                    <a:p>
                      <a:pPr algn="l"/>
                      <a:r>
                        <a:rPr lang="zh-CN" altLang="en-US" sz="1100" dirty="0">
                          <a:latin typeface="微软雅黑" pitchFamily="34" charset="-122"/>
                          <a:ea typeface="微软雅黑" pitchFamily="34" charset="-122"/>
                          <a:sym typeface="+mn-lt"/>
                        </a:rPr>
                        <a:t>浪涌保护器</a:t>
                      </a:r>
                      <a:endParaRPr lang="en-US" altLang="zh-CN" sz="1100" dirty="0">
                        <a:latin typeface="微软雅黑" pitchFamily="34" charset="-122"/>
                        <a:ea typeface="微软雅黑" pitchFamily="34" charset="-122"/>
                        <a:sym typeface="+mn-lt"/>
                      </a:endParaRPr>
                    </a:p>
                    <a:p>
                      <a:pPr algn="l"/>
                      <a:r>
                        <a:rPr lang="zh-CN" altLang="en-US" sz="1100" dirty="0">
                          <a:latin typeface="微软雅黑" pitchFamily="34" charset="-122"/>
                          <a:ea typeface="微软雅黑" pitchFamily="34" charset="-122"/>
                          <a:sym typeface="+mn-lt"/>
                        </a:rPr>
                        <a:t>空开</a:t>
                      </a:r>
                      <a:r>
                        <a:rPr lang="en-US" altLang="zh-CN" sz="1100" dirty="0">
                          <a:latin typeface="微软雅黑" pitchFamily="34" charset="-122"/>
                          <a:ea typeface="微软雅黑" pitchFamily="34" charset="-122"/>
                          <a:sym typeface="+mn-lt"/>
                        </a:rPr>
                        <a:t>X5</a:t>
                      </a:r>
                    </a:p>
                    <a:p>
                      <a:pPr algn="l"/>
                      <a:r>
                        <a:rPr lang="zh-CN" altLang="en-US" sz="1100" dirty="0">
                          <a:latin typeface="微软雅黑" pitchFamily="34" charset="-122"/>
                          <a:ea typeface="微软雅黑" pitchFamily="34" charset="-122"/>
                          <a:sym typeface="+mn-lt"/>
                        </a:rPr>
                        <a:t>端子排</a:t>
                      </a:r>
                      <a:endParaRPr lang="en-US" altLang="zh-CN" sz="1100" dirty="0">
                        <a:latin typeface="微软雅黑" pitchFamily="34" charset="-122"/>
                        <a:ea typeface="微软雅黑" pitchFamily="34" charset="-122"/>
                        <a:sym typeface="+mn-lt"/>
                      </a:endParaRPr>
                    </a:p>
                    <a:p>
                      <a:pPr algn="l"/>
                      <a:r>
                        <a:rPr lang="zh-CN" altLang="en-US" sz="1100" dirty="0">
                          <a:latin typeface="微软雅黑" pitchFamily="34" charset="-122"/>
                          <a:ea typeface="微软雅黑" pitchFamily="34" charset="-122"/>
                          <a:sym typeface="+mn-lt"/>
                        </a:rPr>
                        <a:t>进线端子</a:t>
                      </a:r>
                      <a:endParaRPr lang="en-US" altLang="zh-CN" sz="1100" dirty="0">
                        <a:latin typeface="微软雅黑" pitchFamily="34" charset="-122"/>
                        <a:ea typeface="微软雅黑" pitchFamily="34" charset="-122"/>
                        <a:sym typeface="+mn-lt"/>
                      </a:endParaRPr>
                    </a:p>
                    <a:p>
                      <a:pPr algn="l"/>
                      <a:r>
                        <a:rPr lang="zh-CN" altLang="en-US" sz="1100" dirty="0">
                          <a:latin typeface="微软雅黑" pitchFamily="34" charset="-122"/>
                          <a:ea typeface="微软雅黑" pitchFamily="34" charset="-122"/>
                          <a:sym typeface="+mn-lt"/>
                        </a:rPr>
                        <a:t>接地端子</a:t>
                      </a:r>
                      <a:endParaRPr lang="en-US" altLang="zh-CN" sz="1100" dirty="0">
                        <a:latin typeface="微软雅黑" pitchFamily="34" charset="-122"/>
                        <a:ea typeface="微软雅黑" pitchFamily="34" charset="-122"/>
                        <a:sym typeface="+mn-lt"/>
                      </a:endParaRPr>
                    </a:p>
                    <a:p>
                      <a:pPr algn="l"/>
                      <a:r>
                        <a:rPr lang="zh-CN" altLang="en-US" sz="1100" dirty="0">
                          <a:latin typeface="微软雅黑" pitchFamily="34" charset="-122"/>
                          <a:ea typeface="微软雅黑" pitchFamily="34" charset="-122"/>
                          <a:sym typeface="+mn-lt"/>
                        </a:rPr>
                        <a:t>光纤熔接盒</a:t>
                      </a:r>
                      <a:endParaRPr lang="zh-CN" altLang="en-US" sz="1100" dirty="0">
                        <a:solidFill>
                          <a:srgbClr val="002060"/>
                        </a:solidFill>
                        <a:latin typeface="微软雅黑" pitchFamily="34" charset="-122"/>
                        <a:ea typeface="微软雅黑" pitchFamily="34" charset="-122"/>
                        <a:cs typeface="+mn-ea"/>
                        <a:sym typeface="+mn-lt"/>
                      </a:endParaRPr>
                    </a:p>
                  </a:txBody>
                  <a:tcPr anchor="ctr"/>
                </a:tc>
              </a:tr>
            </a:tbl>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450" y="533399"/>
            <a:ext cx="731542" cy="144781"/>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9"/>
          <p:cNvSpPr txBox="1"/>
          <p:nvPr/>
        </p:nvSpPr>
        <p:spPr>
          <a:xfrm>
            <a:off x="657132" y="478896"/>
            <a:ext cx="358140" cy="253916"/>
          </a:xfrm>
          <a:prstGeom prst="rect">
            <a:avLst/>
          </a:prstGeom>
          <a:noFill/>
        </p:spPr>
        <p:txBody>
          <a:bodyPr wrap="square" rtlCol="0">
            <a:spAutoFit/>
          </a:bodyPr>
          <a:lstStyle/>
          <a:p>
            <a:r>
              <a:rPr lang="en-US" altLang="zh-CN" sz="1050" b="1" dirty="0" smtClean="0">
                <a:solidFill>
                  <a:srgbClr val="036EB8"/>
                </a:solidFill>
                <a:latin typeface="微软雅黑" panose="020B0503020204020204" pitchFamily="34" charset="-122"/>
                <a:ea typeface="微软雅黑" panose="020B0503020204020204" pitchFamily="34" charset="-122"/>
              </a:rPr>
              <a:t>41</a:t>
            </a:r>
            <a:endParaRPr lang="en-US" sz="1050" b="1" dirty="0">
              <a:solidFill>
                <a:srgbClr val="036EB8"/>
              </a:solidFill>
              <a:latin typeface="微软雅黑" panose="020B0503020204020204" pitchFamily="34" charset="-122"/>
              <a:ea typeface="微软雅黑" panose="020B0503020204020204" pitchFamily="34" charset="-122"/>
            </a:endParaRPr>
          </a:p>
        </p:txBody>
      </p:sp>
      <p:sp>
        <p:nvSpPr>
          <p:cNvPr id="4" name="文本框 10"/>
          <p:cNvSpPr txBox="1"/>
          <p:nvPr/>
        </p:nvSpPr>
        <p:spPr>
          <a:xfrm>
            <a:off x="866704" y="457125"/>
            <a:ext cx="1653540" cy="261610"/>
          </a:xfrm>
          <a:prstGeom prst="rect">
            <a:avLst/>
          </a:prstGeom>
          <a:noFill/>
        </p:spPr>
        <p:txBody>
          <a:bodyPr wrap="square" rtlCol="0">
            <a:spAutoFit/>
          </a:bodyPr>
          <a:lstStyle/>
          <a:p>
            <a:r>
              <a:rPr lang="zh-CN" altLang="en-US" sz="1100" b="1" dirty="0">
                <a:solidFill>
                  <a:schemeClr val="bg1">
                    <a:lumMod val="50000"/>
                  </a:schemeClr>
                </a:solidFill>
                <a:latin typeface="微软雅黑" panose="020B0503020204020204" pitchFamily="34" charset="-122"/>
                <a:ea typeface="微软雅黑" panose="020B0503020204020204" pitchFamily="34" charset="-122"/>
              </a:rPr>
              <a:t>华为智慧灯</a:t>
            </a:r>
            <a:r>
              <a:rPr lang="zh-CN" altLang="en-US" sz="1100" b="1" dirty="0" smtClean="0">
                <a:solidFill>
                  <a:schemeClr val="bg1">
                    <a:lumMod val="50000"/>
                  </a:schemeClr>
                </a:solidFill>
                <a:latin typeface="微软雅黑" panose="020B0503020204020204" pitchFamily="34" charset="-122"/>
                <a:ea typeface="微软雅黑" panose="020B0503020204020204" pitchFamily="34" charset="-122"/>
              </a:rPr>
              <a:t>杆解决方案</a:t>
            </a:r>
            <a:endParaRPr lang="en-US" sz="11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14400145" y="533399"/>
            <a:ext cx="731542" cy="144781"/>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12"/>
          <p:cNvSpPr txBox="1"/>
          <p:nvPr/>
        </p:nvSpPr>
        <p:spPr>
          <a:xfrm>
            <a:off x="12645005" y="476175"/>
            <a:ext cx="1653540" cy="261610"/>
          </a:xfrm>
          <a:prstGeom prst="rect">
            <a:avLst/>
          </a:prstGeom>
          <a:noFill/>
        </p:spPr>
        <p:txBody>
          <a:bodyPr wrap="square" rtlCol="0">
            <a:spAutoFit/>
          </a:bodyPr>
          <a:lstStyle/>
          <a:p>
            <a:r>
              <a:rPr lang="zh-CN" altLang="en-US" sz="1100" b="1" dirty="0">
                <a:solidFill>
                  <a:schemeClr val="bg1">
                    <a:lumMod val="50000"/>
                  </a:schemeClr>
                </a:solidFill>
                <a:latin typeface="微软雅黑" panose="020B0503020204020204" pitchFamily="34" charset="-122"/>
                <a:ea typeface="微软雅黑" panose="020B0503020204020204" pitchFamily="34" charset="-122"/>
              </a:rPr>
              <a:t>华为智慧灯</a:t>
            </a:r>
            <a:r>
              <a:rPr lang="zh-CN" altLang="en-US" sz="1100" b="1" dirty="0" smtClean="0">
                <a:solidFill>
                  <a:schemeClr val="bg1">
                    <a:lumMod val="50000"/>
                  </a:schemeClr>
                </a:solidFill>
                <a:latin typeface="微软雅黑" panose="020B0503020204020204" pitchFamily="34" charset="-122"/>
                <a:ea typeface="微软雅黑" panose="020B0503020204020204" pitchFamily="34" charset="-122"/>
              </a:rPr>
              <a:t>杆解决方案</a:t>
            </a:r>
            <a:endParaRPr lang="en-US" sz="11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 name="文本框 13"/>
          <p:cNvSpPr txBox="1"/>
          <p:nvPr/>
        </p:nvSpPr>
        <p:spPr>
          <a:xfrm>
            <a:off x="14088814" y="488421"/>
            <a:ext cx="358140" cy="253916"/>
          </a:xfrm>
          <a:prstGeom prst="rect">
            <a:avLst/>
          </a:prstGeom>
          <a:noFill/>
        </p:spPr>
        <p:txBody>
          <a:bodyPr wrap="square" rtlCol="0">
            <a:spAutoFit/>
          </a:bodyPr>
          <a:lstStyle/>
          <a:p>
            <a:r>
              <a:rPr lang="en-US" altLang="zh-CN" sz="1050" b="1" dirty="0" smtClean="0">
                <a:solidFill>
                  <a:srgbClr val="036EB8"/>
                </a:solidFill>
                <a:latin typeface="微软雅黑" panose="020B0503020204020204" pitchFamily="34" charset="-122"/>
                <a:ea typeface="微软雅黑" panose="020B0503020204020204" pitchFamily="34" charset="-122"/>
              </a:rPr>
              <a:t>42</a:t>
            </a:r>
            <a:endParaRPr lang="en-US" sz="1050" b="1" dirty="0">
              <a:solidFill>
                <a:srgbClr val="036EB8"/>
              </a:solidFill>
              <a:latin typeface="微软雅黑" panose="020B0503020204020204" pitchFamily="34" charset="-122"/>
              <a:ea typeface="微软雅黑" panose="020B0503020204020204" pitchFamily="34" charset="-122"/>
            </a:endParaRPr>
          </a:p>
        </p:txBody>
      </p:sp>
      <p:sp>
        <p:nvSpPr>
          <p:cNvPr id="12" name="矩形 11"/>
          <p:cNvSpPr/>
          <p:nvPr/>
        </p:nvSpPr>
        <p:spPr>
          <a:xfrm>
            <a:off x="713014" y="1033818"/>
            <a:ext cx="528320" cy="758825"/>
          </a:xfrm>
          <a:prstGeom prst="rect">
            <a:avLst/>
          </a:prstGeom>
          <a:noFill/>
          <a:ln w="34925">
            <a:solidFill>
              <a:srgbClr val="CED1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组合 27"/>
          <p:cNvGrpSpPr/>
          <p:nvPr/>
        </p:nvGrpSpPr>
        <p:grpSpPr>
          <a:xfrm>
            <a:off x="854006" y="1152402"/>
            <a:ext cx="5879463" cy="589441"/>
            <a:chOff x="876937" y="2070100"/>
            <a:chExt cx="5879463" cy="457200"/>
          </a:xfrm>
        </p:grpSpPr>
        <p:sp>
          <p:nvSpPr>
            <p:cNvPr id="14" name="任意多边形 13"/>
            <p:cNvSpPr/>
            <p:nvPr/>
          </p:nvSpPr>
          <p:spPr>
            <a:xfrm>
              <a:off x="966644" y="2070100"/>
              <a:ext cx="5789756" cy="457200"/>
            </a:xfrm>
            <a:custGeom>
              <a:avLst/>
              <a:gdLst>
                <a:gd name="connsiteX0" fmla="*/ 0 w 5789756"/>
                <a:gd name="connsiteY0" fmla="*/ 0 h 457200"/>
                <a:gd name="connsiteX1" fmla="*/ 5789756 w 5789756"/>
                <a:gd name="connsiteY1" fmla="*/ 0 h 457200"/>
                <a:gd name="connsiteX2" fmla="*/ 5789756 w 5789756"/>
                <a:gd name="connsiteY2" fmla="*/ 457200 h 457200"/>
                <a:gd name="connsiteX3" fmla="*/ 93428 w 578975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5789756" h="457200">
                  <a:moveTo>
                    <a:pt x="0" y="0"/>
                  </a:moveTo>
                  <a:lnTo>
                    <a:pt x="5789756" y="0"/>
                  </a:lnTo>
                  <a:lnTo>
                    <a:pt x="5789756" y="457200"/>
                  </a:lnTo>
                  <a:lnTo>
                    <a:pt x="93428" y="457200"/>
                  </a:lnTo>
                  <a:close/>
                </a:path>
              </a:pathLst>
            </a:cu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任意多边形 14"/>
            <p:cNvSpPr/>
            <p:nvPr/>
          </p:nvSpPr>
          <p:spPr>
            <a:xfrm>
              <a:off x="876937" y="2070100"/>
              <a:ext cx="145501" cy="457200"/>
            </a:xfrm>
            <a:custGeom>
              <a:avLst/>
              <a:gdLst>
                <a:gd name="connsiteX0" fmla="*/ 0 w 145501"/>
                <a:gd name="connsiteY0" fmla="*/ 0 h 457200"/>
                <a:gd name="connsiteX1" fmla="*/ 45763 w 145501"/>
                <a:gd name="connsiteY1" fmla="*/ 0 h 457200"/>
                <a:gd name="connsiteX2" fmla="*/ 145501 w 145501"/>
                <a:gd name="connsiteY2" fmla="*/ 457200 h 457200"/>
                <a:gd name="connsiteX3" fmla="*/ 0 w 145501"/>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145501" h="457200">
                  <a:moveTo>
                    <a:pt x="0" y="0"/>
                  </a:moveTo>
                  <a:lnTo>
                    <a:pt x="45763" y="0"/>
                  </a:lnTo>
                  <a:lnTo>
                    <a:pt x="145501" y="457200"/>
                  </a:lnTo>
                  <a:lnTo>
                    <a:pt x="0" y="457200"/>
                  </a:lnTo>
                  <a:close/>
                </a:path>
              </a:pathLst>
            </a:custGeom>
            <a:solidFill>
              <a:srgbClr val="F39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文本框 30"/>
          <p:cNvSpPr txBox="1"/>
          <p:nvPr/>
        </p:nvSpPr>
        <p:spPr>
          <a:xfrm>
            <a:off x="1204526" y="1250356"/>
            <a:ext cx="5147288" cy="400110"/>
          </a:xfrm>
          <a:prstGeom prst="rect">
            <a:avLst/>
          </a:prstGeom>
          <a:noFill/>
        </p:spPr>
        <p:txBody>
          <a:bodyPr wrap="square" rtlCol="0">
            <a:spAutoFit/>
          </a:bodyPr>
          <a:lstStyle/>
          <a:p>
            <a:pPr algn="ctr"/>
            <a:r>
              <a:rPr lang="zh-CN" altLang="en-US" sz="2000" b="1" kern="5000" dirty="0" smtClean="0">
                <a:solidFill>
                  <a:schemeClr val="bg1"/>
                </a:solidFill>
                <a:latin typeface="微软雅黑" panose="020B0503020204020204" pitchFamily="34" charset="-122"/>
                <a:ea typeface="微软雅黑" panose="020B0503020204020204" pitchFamily="34" charset="-122"/>
                <a:sym typeface="+mn-ea"/>
              </a:rPr>
              <a:t>网络回传</a:t>
            </a:r>
            <a:endParaRPr lang="en-US" altLang="zh-CN" sz="2000" b="1" kern="5000" dirty="0">
              <a:solidFill>
                <a:schemeClr val="bg1"/>
              </a:solidFill>
              <a:latin typeface="微软雅黑" panose="020B0503020204020204" pitchFamily="34" charset="-122"/>
              <a:ea typeface="微软雅黑" panose="020B0503020204020204" pitchFamily="34" charset="-122"/>
              <a:sym typeface="+mn-ea"/>
            </a:endParaRPr>
          </a:p>
        </p:txBody>
      </p:sp>
      <p:sp>
        <p:nvSpPr>
          <p:cNvPr id="24" name="TextBox 381"/>
          <p:cNvSpPr txBox="1"/>
          <p:nvPr/>
        </p:nvSpPr>
        <p:spPr>
          <a:xfrm>
            <a:off x="935046" y="2600707"/>
            <a:ext cx="6192688" cy="415498"/>
          </a:xfrm>
          <a:prstGeom prst="rect">
            <a:avLst/>
          </a:prstGeom>
          <a:noFill/>
        </p:spPr>
        <p:txBody>
          <a:bodyPr wrap="square" rtlCol="0">
            <a:spAutoFit/>
          </a:bodyPr>
          <a:lstStyle/>
          <a:p>
            <a:pPr>
              <a:lnSpc>
                <a:spcPct val="150000"/>
              </a:lnSpc>
            </a:pPr>
            <a:r>
              <a:rPr lang="zh-CN" altLang="en-US" sz="1400" dirty="0" smtClean="0">
                <a:solidFill>
                  <a:srgbClr val="5F5F5F"/>
                </a:solidFill>
                <a:latin typeface="微软雅黑" panose="020B0503020204020204" pitchFamily="34" charset="-122"/>
                <a:ea typeface="微软雅黑" panose="020B0503020204020204" pitchFamily="34" charset="-122"/>
              </a:rPr>
              <a:t>应用</a:t>
            </a:r>
            <a:r>
              <a:rPr lang="en-US" altLang="zh-CN" sz="1400" dirty="0" smtClean="0">
                <a:solidFill>
                  <a:srgbClr val="5F5F5F"/>
                </a:solidFill>
                <a:latin typeface="微软雅黑" panose="020B0503020204020204" pitchFamily="34" charset="-122"/>
                <a:ea typeface="微软雅黑" panose="020B0503020204020204" pitchFamily="34" charset="-122"/>
              </a:rPr>
              <a:t>AR</a:t>
            </a:r>
            <a:r>
              <a:rPr lang="zh-CN" altLang="en-US" sz="1400" dirty="0" smtClean="0">
                <a:solidFill>
                  <a:srgbClr val="5F5F5F"/>
                </a:solidFill>
                <a:latin typeface="微软雅黑" panose="020B0503020204020204" pitchFamily="34" charset="-122"/>
                <a:ea typeface="微软雅黑" panose="020B0503020204020204" pitchFamily="34" charset="-122"/>
              </a:rPr>
              <a:t>系列工业路由器，通过</a:t>
            </a:r>
            <a:r>
              <a:rPr lang="en-US" altLang="zh-CN" sz="1400" dirty="0" smtClean="0">
                <a:solidFill>
                  <a:srgbClr val="5F5F5F"/>
                </a:solidFill>
                <a:latin typeface="微软雅黑" panose="020B0503020204020204" pitchFamily="34" charset="-122"/>
                <a:ea typeface="微软雅黑" panose="020B0503020204020204" pitchFamily="34" charset="-122"/>
              </a:rPr>
              <a:t>3G</a:t>
            </a:r>
            <a:r>
              <a:rPr lang="zh-CN" altLang="en-US" sz="1400" dirty="0" smtClean="0">
                <a:solidFill>
                  <a:srgbClr val="5F5F5F"/>
                </a:solidFill>
                <a:latin typeface="微软雅黑" panose="020B0503020204020204" pitchFamily="34" charset="-122"/>
                <a:ea typeface="微软雅黑" panose="020B0503020204020204" pitchFamily="34" charset="-122"/>
              </a:rPr>
              <a:t>或者光纤的方式回传数据。</a:t>
            </a:r>
          </a:p>
        </p:txBody>
      </p:sp>
      <p:sp>
        <p:nvSpPr>
          <p:cNvPr id="25" name="文本框 197"/>
          <p:cNvSpPr txBox="1"/>
          <p:nvPr/>
        </p:nvSpPr>
        <p:spPr>
          <a:xfrm>
            <a:off x="669982" y="2149758"/>
            <a:ext cx="2694940" cy="338554"/>
          </a:xfrm>
          <a:prstGeom prst="rect">
            <a:avLst/>
          </a:prstGeom>
          <a:noFill/>
        </p:spPr>
        <p:txBody>
          <a:bodyPr wrap="square" rtlCol="0">
            <a:spAutoFit/>
          </a:bodyPr>
          <a:lstStyle/>
          <a:p>
            <a:r>
              <a:rPr lang="en-US" altLang="zh-CN" sz="1600" b="1" dirty="0" smtClean="0">
                <a:solidFill>
                  <a:srgbClr val="036EB8"/>
                </a:solidFill>
                <a:latin typeface="微软雅黑" panose="020B0503020204020204" pitchFamily="34" charset="-122"/>
                <a:ea typeface="微软雅黑" panose="020B0503020204020204" pitchFamily="34" charset="-122"/>
                <a:sym typeface="+mn-ea"/>
              </a:rPr>
              <a:t>1. </a:t>
            </a:r>
            <a:r>
              <a:rPr lang="zh-CN" altLang="en-US" sz="1600" b="1" dirty="0" smtClean="0">
                <a:solidFill>
                  <a:srgbClr val="036EB8"/>
                </a:solidFill>
                <a:latin typeface="微软雅黑" panose="020B0503020204020204" pitchFamily="34" charset="-122"/>
                <a:ea typeface="微软雅黑" panose="020B0503020204020204" pitchFamily="34" charset="-122"/>
                <a:sym typeface="+mn-ea"/>
              </a:rPr>
              <a:t>工业路由器回传方案</a:t>
            </a:r>
            <a:endParaRPr lang="zh-CN" altLang="en-US" sz="1600" dirty="0">
              <a:solidFill>
                <a:srgbClr val="036EB8"/>
              </a:solidFill>
              <a:latin typeface="微软雅黑" panose="020B0503020204020204" pitchFamily="34" charset="-122"/>
              <a:ea typeface="微软雅黑" panose="020B0503020204020204" pitchFamily="34" charset="-122"/>
            </a:endParaRPr>
          </a:p>
        </p:txBody>
      </p:sp>
      <p:grpSp>
        <p:nvGrpSpPr>
          <p:cNvPr id="120" name="组合 119"/>
          <p:cNvGrpSpPr/>
          <p:nvPr/>
        </p:nvGrpSpPr>
        <p:grpSpPr>
          <a:xfrm>
            <a:off x="883767" y="7199640"/>
            <a:ext cx="5434111" cy="2254822"/>
            <a:chOff x="518" y="8509"/>
            <a:chExt cx="9303" cy="3859"/>
          </a:xfrm>
        </p:grpSpPr>
        <p:sp>
          <p:nvSpPr>
            <p:cNvPr id="121" name="Text Box 157"/>
            <p:cNvSpPr txBox="1">
              <a:spLocks noChangeArrowheads="1"/>
            </p:cNvSpPr>
            <p:nvPr/>
          </p:nvSpPr>
          <p:spPr bwMode="auto">
            <a:xfrm>
              <a:off x="2032" y="9584"/>
              <a:ext cx="1153" cy="412"/>
            </a:xfrm>
            <a:prstGeom prst="rect">
              <a:avLst/>
            </a:prstGeom>
            <a:noFill/>
            <a:ln w="9525">
              <a:noFill/>
              <a:miter lim="800000"/>
            </a:ln>
          </p:spPr>
          <p:txBody>
            <a:bodyPr wrap="square" lIns="90403" tIns="45203" rIns="90403" bIns="45203">
              <a:spAutoFit/>
            </a:bodyPr>
            <a:lstStyle/>
            <a:p>
              <a:pPr defTabSz="904875">
                <a:lnSpc>
                  <a:spcPct val="110000"/>
                </a:lnSpc>
                <a:spcBef>
                  <a:spcPct val="50000"/>
                </a:spcBef>
                <a:buClr>
                  <a:schemeClr val="tx1"/>
                </a:buClr>
              </a:pPr>
              <a:r>
                <a:rPr kumimoji="1" lang="en-US" altLang="zh-CN" sz="9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AP (WIFI)</a:t>
              </a:r>
              <a:endParaRPr kumimoji="1" lang="zh-CN" altLang="en-US" sz="9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2" name="Text Box 157"/>
            <p:cNvSpPr txBox="1">
              <a:spLocks noChangeArrowheads="1"/>
            </p:cNvSpPr>
            <p:nvPr/>
          </p:nvSpPr>
          <p:spPr bwMode="auto">
            <a:xfrm>
              <a:off x="518" y="9975"/>
              <a:ext cx="1153" cy="412"/>
            </a:xfrm>
            <a:prstGeom prst="rect">
              <a:avLst/>
            </a:prstGeom>
            <a:noFill/>
            <a:ln w="9525">
              <a:noFill/>
              <a:miter lim="800000"/>
            </a:ln>
          </p:spPr>
          <p:txBody>
            <a:bodyPr wrap="square" lIns="90403" tIns="45203" rIns="90403" bIns="45203">
              <a:spAutoFit/>
            </a:bodyPr>
            <a:lstStyle/>
            <a:p>
              <a:pPr defTabSz="904875">
                <a:lnSpc>
                  <a:spcPct val="110000"/>
                </a:lnSpc>
                <a:spcBef>
                  <a:spcPct val="50000"/>
                </a:spcBef>
                <a:buClr>
                  <a:schemeClr val="tx1"/>
                </a:buClr>
              </a:pPr>
              <a:r>
                <a:rPr kumimoji="1" lang="en-US" altLang="zh-CN" sz="9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AP(WIFI)</a:t>
              </a:r>
              <a:endParaRPr kumimoji="1" lang="zh-CN" altLang="en-US" sz="9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23"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29" y="8797"/>
              <a:ext cx="1323" cy="26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690" y="8747"/>
              <a:ext cx="1323" cy="26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5" name="Picture 84" descr="图片796"/>
            <p:cNvPicPr>
              <a:picLocks noChangeAspect="1" noChangeArrowheads="1"/>
            </p:cNvPicPr>
            <p:nvPr/>
          </p:nvPicPr>
          <p:blipFill>
            <a:blip r:embed="rId3" cstate="print"/>
            <a:srcRect/>
            <a:stretch>
              <a:fillRect/>
            </a:stretch>
          </p:blipFill>
          <p:spPr bwMode="auto">
            <a:xfrm>
              <a:off x="7683" y="9064"/>
              <a:ext cx="2049" cy="583"/>
            </a:xfrm>
            <a:prstGeom prst="rect">
              <a:avLst/>
            </a:prstGeom>
            <a:noFill/>
            <a:ln w="9525">
              <a:noFill/>
              <a:miter lim="800000"/>
              <a:headEnd/>
              <a:tailEnd/>
            </a:ln>
          </p:spPr>
        </p:pic>
        <p:sp>
          <p:nvSpPr>
            <p:cNvPr id="126" name="TextBox 116"/>
            <p:cNvSpPr txBox="1"/>
            <p:nvPr/>
          </p:nvSpPr>
          <p:spPr>
            <a:xfrm>
              <a:off x="8188" y="9128"/>
              <a:ext cx="1633" cy="435"/>
            </a:xfrm>
            <a:prstGeom prst="rect">
              <a:avLst/>
            </a:prstGeom>
            <a:noFill/>
          </p:spPr>
          <p:txBody>
            <a:bodyPr wrap="square" rtlCol="0">
              <a:spAutoFit/>
            </a:bodyPr>
            <a:lstStyle/>
            <a:p>
              <a:r>
                <a:rPr lang="zh-CN" altLang="en-US" sz="1050" b="1" dirty="0" smtClean="0">
                  <a:latin typeface="微软雅黑" panose="020B0503020204020204" pitchFamily="34" charset="-122"/>
                  <a:ea typeface="微软雅黑" panose="020B0503020204020204" pitchFamily="34" charset="-122"/>
                </a:rPr>
                <a:t>城市通信网</a:t>
              </a:r>
              <a:endParaRPr lang="zh-CN" altLang="en-US" sz="1050" b="1" dirty="0">
                <a:latin typeface="微软雅黑" panose="020B0503020204020204" pitchFamily="34" charset="-122"/>
                <a:ea typeface="微软雅黑" panose="020B0503020204020204" pitchFamily="34" charset="-122"/>
              </a:endParaRPr>
            </a:p>
          </p:txBody>
        </p:sp>
        <p:grpSp>
          <p:nvGrpSpPr>
            <p:cNvPr id="127" name="Group 55"/>
            <p:cNvGrpSpPr/>
            <p:nvPr/>
          </p:nvGrpSpPr>
          <p:grpSpPr>
            <a:xfrm>
              <a:off x="5747" y="11459"/>
              <a:ext cx="1547" cy="909"/>
              <a:chOff x="4257282" y="2805781"/>
              <a:chExt cx="1072429" cy="600555"/>
            </a:xfrm>
          </p:grpSpPr>
          <p:sp>
            <p:nvSpPr>
              <p:cNvPr id="162" name="文本框 42"/>
              <p:cNvSpPr txBox="1"/>
              <p:nvPr/>
            </p:nvSpPr>
            <p:spPr bwMode="auto">
              <a:xfrm>
                <a:off x="4257282" y="3162851"/>
                <a:ext cx="1072429" cy="243485"/>
              </a:xfrm>
              <a:prstGeom prst="rect">
                <a:avLst/>
              </a:prstGeom>
              <a:noFill/>
            </p:spPr>
            <p:txBody>
              <a:bodyPr wrap="square">
                <a:spAutoFit/>
              </a:bodyPr>
              <a:lstStyle/>
              <a:p>
                <a:pPr defTabSz="1219200">
                  <a:defRPr/>
                </a:pPr>
                <a:r>
                  <a:rPr lang="en-US" altLang="zh-CN" sz="800" kern="0" dirty="0" smtClean="0">
                    <a:solidFill>
                      <a:prstClr val="black"/>
                    </a:solidFill>
                    <a:latin typeface="微软雅黑" panose="020B0503020204020204" pitchFamily="34" charset="-122"/>
                    <a:ea typeface="微软雅黑" panose="020B0503020204020204" pitchFamily="34" charset="-122"/>
                  </a:rPr>
                  <a:t>AR532 </a:t>
                </a:r>
                <a:endParaRPr lang="zh-CN" altLang="en-US" sz="800" kern="0" dirty="0">
                  <a:solidFill>
                    <a:prstClr val="black"/>
                  </a:solidFill>
                  <a:latin typeface="微软雅黑" panose="020B0503020204020204" pitchFamily="34" charset="-122"/>
                  <a:ea typeface="微软雅黑" panose="020B0503020204020204" pitchFamily="34" charset="-122"/>
                </a:endParaRPr>
              </a:p>
            </p:txBody>
          </p:sp>
          <p:grpSp>
            <p:nvGrpSpPr>
              <p:cNvPr id="163" name="Group 52"/>
              <p:cNvGrpSpPr/>
              <p:nvPr/>
            </p:nvGrpSpPr>
            <p:grpSpPr>
              <a:xfrm>
                <a:off x="4281326" y="2805781"/>
                <a:ext cx="470497" cy="325624"/>
                <a:chOff x="4281326" y="2805781"/>
                <a:chExt cx="470497" cy="325624"/>
              </a:xfrm>
            </p:grpSpPr>
            <p:sp>
              <p:nvSpPr>
                <p:cNvPr id="164" name="Freeform 117"/>
                <p:cNvSpPr/>
                <p:nvPr/>
              </p:nvSpPr>
              <p:spPr bwMode="auto">
                <a:xfrm>
                  <a:off x="4281326" y="2805781"/>
                  <a:ext cx="470497" cy="320011"/>
                </a:xfrm>
                <a:custGeom>
                  <a:avLst/>
                  <a:gdLst>
                    <a:gd name="T0" fmla="*/ 61 w 140"/>
                    <a:gd name="T1" fmla="*/ 217 h 217"/>
                    <a:gd name="T2" fmla="*/ 8 w 140"/>
                    <a:gd name="T3" fmla="*/ 204 h 217"/>
                    <a:gd name="T4" fmla="*/ 0 w 140"/>
                    <a:gd name="T5" fmla="*/ 181 h 217"/>
                    <a:gd name="T6" fmla="*/ 0 w 140"/>
                    <a:gd name="T7" fmla="*/ 19 h 217"/>
                    <a:gd name="T8" fmla="*/ 10 w 140"/>
                    <a:gd name="T9" fmla="*/ 5 h 217"/>
                    <a:gd name="T10" fmla="*/ 70 w 140"/>
                    <a:gd name="T11" fmla="*/ 0 h 217"/>
                    <a:gd name="T12" fmla="*/ 130 w 140"/>
                    <a:gd name="T13" fmla="*/ 5 h 217"/>
                    <a:gd name="T14" fmla="*/ 140 w 140"/>
                    <a:gd name="T15" fmla="*/ 19 h 217"/>
                    <a:gd name="T16" fmla="*/ 140 w 140"/>
                    <a:gd name="T17" fmla="*/ 181 h 217"/>
                    <a:gd name="T18" fmla="*/ 132 w 140"/>
                    <a:gd name="T19" fmla="*/ 204 h 217"/>
                    <a:gd name="T20" fmla="*/ 81 w 140"/>
                    <a:gd name="T21" fmla="*/ 217 h 217"/>
                    <a:gd name="T22" fmla="*/ 80 w 140"/>
                    <a:gd name="T23" fmla="*/ 210 h 217"/>
                    <a:gd name="T24" fmla="*/ 133 w 140"/>
                    <a:gd name="T25" fmla="*/ 181 h 217"/>
                    <a:gd name="T26" fmla="*/ 133 w 140"/>
                    <a:gd name="T27" fmla="*/ 19 h 217"/>
                    <a:gd name="T28" fmla="*/ 128 w 140"/>
                    <a:gd name="T29" fmla="*/ 12 h 217"/>
                    <a:gd name="T30" fmla="*/ 70 w 140"/>
                    <a:gd name="T31" fmla="*/ 7 h 217"/>
                    <a:gd name="T32" fmla="*/ 12 w 140"/>
                    <a:gd name="T33" fmla="*/ 12 h 217"/>
                    <a:gd name="T34" fmla="*/ 7 w 140"/>
                    <a:gd name="T35" fmla="*/ 19 h 217"/>
                    <a:gd name="T36" fmla="*/ 7 w 140"/>
                    <a:gd name="T37" fmla="*/ 181 h 217"/>
                    <a:gd name="T38" fmla="*/ 61 w 140"/>
                    <a:gd name="T39" fmla="*/ 210 h 217"/>
                    <a:gd name="T40" fmla="*/ 61 w 140"/>
                    <a:gd name="T41"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0" h="217">
                      <a:moveTo>
                        <a:pt x="61" y="217"/>
                      </a:moveTo>
                      <a:cubicBezTo>
                        <a:pt x="35" y="217"/>
                        <a:pt x="18" y="212"/>
                        <a:pt x="8" y="204"/>
                      </a:cubicBezTo>
                      <a:cubicBezTo>
                        <a:pt x="0" y="196"/>
                        <a:pt x="0" y="187"/>
                        <a:pt x="0" y="181"/>
                      </a:cubicBezTo>
                      <a:cubicBezTo>
                        <a:pt x="0" y="19"/>
                        <a:pt x="0" y="19"/>
                        <a:pt x="0" y="19"/>
                      </a:cubicBezTo>
                      <a:cubicBezTo>
                        <a:pt x="0" y="12"/>
                        <a:pt x="4" y="7"/>
                        <a:pt x="10" y="5"/>
                      </a:cubicBezTo>
                      <a:cubicBezTo>
                        <a:pt x="30" y="0"/>
                        <a:pt x="68" y="0"/>
                        <a:pt x="70" y="0"/>
                      </a:cubicBezTo>
                      <a:cubicBezTo>
                        <a:pt x="72" y="0"/>
                        <a:pt x="110" y="0"/>
                        <a:pt x="130" y="5"/>
                      </a:cubicBezTo>
                      <a:cubicBezTo>
                        <a:pt x="136" y="7"/>
                        <a:pt x="140" y="12"/>
                        <a:pt x="140" y="19"/>
                      </a:cubicBezTo>
                      <a:cubicBezTo>
                        <a:pt x="140" y="181"/>
                        <a:pt x="140" y="181"/>
                        <a:pt x="140" y="181"/>
                      </a:cubicBezTo>
                      <a:cubicBezTo>
                        <a:pt x="140" y="187"/>
                        <a:pt x="140" y="196"/>
                        <a:pt x="132" y="204"/>
                      </a:cubicBezTo>
                      <a:cubicBezTo>
                        <a:pt x="123" y="212"/>
                        <a:pt x="106" y="216"/>
                        <a:pt x="81" y="217"/>
                      </a:cubicBezTo>
                      <a:cubicBezTo>
                        <a:pt x="80" y="210"/>
                        <a:pt x="80" y="210"/>
                        <a:pt x="80" y="210"/>
                      </a:cubicBezTo>
                      <a:cubicBezTo>
                        <a:pt x="133" y="208"/>
                        <a:pt x="133" y="192"/>
                        <a:pt x="133" y="181"/>
                      </a:cubicBezTo>
                      <a:cubicBezTo>
                        <a:pt x="133" y="19"/>
                        <a:pt x="133" y="19"/>
                        <a:pt x="133" y="19"/>
                      </a:cubicBezTo>
                      <a:cubicBezTo>
                        <a:pt x="133" y="15"/>
                        <a:pt x="131" y="13"/>
                        <a:pt x="128" y="12"/>
                      </a:cubicBezTo>
                      <a:cubicBezTo>
                        <a:pt x="109" y="7"/>
                        <a:pt x="70" y="7"/>
                        <a:pt x="70" y="7"/>
                      </a:cubicBezTo>
                      <a:cubicBezTo>
                        <a:pt x="70" y="7"/>
                        <a:pt x="31" y="7"/>
                        <a:pt x="12" y="12"/>
                      </a:cubicBezTo>
                      <a:cubicBezTo>
                        <a:pt x="8" y="13"/>
                        <a:pt x="7" y="15"/>
                        <a:pt x="7" y="19"/>
                      </a:cubicBezTo>
                      <a:cubicBezTo>
                        <a:pt x="7" y="181"/>
                        <a:pt x="7" y="181"/>
                        <a:pt x="7" y="181"/>
                      </a:cubicBezTo>
                      <a:cubicBezTo>
                        <a:pt x="7" y="192"/>
                        <a:pt x="7" y="209"/>
                        <a:pt x="61" y="210"/>
                      </a:cubicBezTo>
                      <a:lnTo>
                        <a:pt x="61" y="217"/>
                      </a:lnTo>
                      <a:close/>
                    </a:path>
                  </a:pathLst>
                </a:custGeom>
                <a:solidFill>
                  <a:srgbClr val="595757"/>
                </a:solidFill>
                <a:ln>
                  <a:solidFill>
                    <a:srgbClr val="EEECE1">
                      <a:lumMod val="25000"/>
                    </a:srgbClr>
                  </a:solidFill>
                </a:ln>
              </p:spPr>
              <p:txBody>
                <a:bodyPr/>
                <a:lstStyle/>
                <a:p>
                  <a:pPr defTabSz="512445">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sp>
              <p:nvSpPr>
                <p:cNvPr id="165" name="Freeform 118"/>
                <p:cNvSpPr>
                  <a:spLocks noEditPoints="1"/>
                </p:cNvSpPr>
                <p:nvPr/>
              </p:nvSpPr>
              <p:spPr bwMode="auto">
                <a:xfrm>
                  <a:off x="4321247" y="2823871"/>
                  <a:ext cx="390655" cy="95442"/>
                </a:xfrm>
                <a:custGeom>
                  <a:avLst/>
                  <a:gdLst>
                    <a:gd name="T0" fmla="*/ 116 w 116"/>
                    <a:gd name="T1" fmla="*/ 65 h 65"/>
                    <a:gd name="T2" fmla="*/ 0 w 116"/>
                    <a:gd name="T3" fmla="*/ 65 h 65"/>
                    <a:gd name="T4" fmla="*/ 0 w 116"/>
                    <a:gd name="T5" fmla="*/ 4 h 65"/>
                    <a:gd name="T6" fmla="*/ 2 w 116"/>
                    <a:gd name="T7" fmla="*/ 4 h 65"/>
                    <a:gd name="T8" fmla="*/ 59 w 116"/>
                    <a:gd name="T9" fmla="*/ 0 h 65"/>
                    <a:gd name="T10" fmla="*/ 114 w 116"/>
                    <a:gd name="T11" fmla="*/ 4 h 65"/>
                    <a:gd name="T12" fmla="*/ 116 w 116"/>
                    <a:gd name="T13" fmla="*/ 4 h 65"/>
                    <a:gd name="T14" fmla="*/ 116 w 116"/>
                    <a:gd name="T15" fmla="*/ 65 h 65"/>
                    <a:gd name="T16" fmla="*/ 4 w 116"/>
                    <a:gd name="T17" fmla="*/ 61 h 65"/>
                    <a:gd name="T18" fmla="*/ 112 w 116"/>
                    <a:gd name="T19" fmla="*/ 61 h 65"/>
                    <a:gd name="T20" fmla="*/ 112 w 116"/>
                    <a:gd name="T21" fmla="*/ 8 h 65"/>
                    <a:gd name="T22" fmla="*/ 59 w 116"/>
                    <a:gd name="T23" fmla="*/ 4 h 65"/>
                    <a:gd name="T24" fmla="*/ 4 w 116"/>
                    <a:gd name="T25" fmla="*/ 8 h 65"/>
                    <a:gd name="T26" fmla="*/ 4 w 116"/>
                    <a:gd name="T27" fmla="*/ 6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65">
                      <a:moveTo>
                        <a:pt x="116" y="65"/>
                      </a:moveTo>
                      <a:cubicBezTo>
                        <a:pt x="0" y="65"/>
                        <a:pt x="0" y="65"/>
                        <a:pt x="0" y="65"/>
                      </a:cubicBezTo>
                      <a:cubicBezTo>
                        <a:pt x="0" y="4"/>
                        <a:pt x="0" y="4"/>
                        <a:pt x="0" y="4"/>
                      </a:cubicBezTo>
                      <a:cubicBezTo>
                        <a:pt x="2" y="4"/>
                        <a:pt x="2" y="4"/>
                        <a:pt x="2" y="4"/>
                      </a:cubicBezTo>
                      <a:cubicBezTo>
                        <a:pt x="2" y="4"/>
                        <a:pt x="31" y="0"/>
                        <a:pt x="59" y="0"/>
                      </a:cubicBezTo>
                      <a:cubicBezTo>
                        <a:pt x="86" y="0"/>
                        <a:pt x="114" y="4"/>
                        <a:pt x="114" y="4"/>
                      </a:cubicBezTo>
                      <a:cubicBezTo>
                        <a:pt x="116" y="4"/>
                        <a:pt x="116" y="4"/>
                        <a:pt x="116" y="4"/>
                      </a:cubicBezTo>
                      <a:lnTo>
                        <a:pt x="116" y="65"/>
                      </a:lnTo>
                      <a:close/>
                      <a:moveTo>
                        <a:pt x="4" y="61"/>
                      </a:moveTo>
                      <a:cubicBezTo>
                        <a:pt x="112" y="61"/>
                        <a:pt x="112" y="61"/>
                        <a:pt x="112" y="61"/>
                      </a:cubicBezTo>
                      <a:cubicBezTo>
                        <a:pt x="112" y="8"/>
                        <a:pt x="112" y="8"/>
                        <a:pt x="112" y="8"/>
                      </a:cubicBezTo>
                      <a:cubicBezTo>
                        <a:pt x="105" y="7"/>
                        <a:pt x="82" y="4"/>
                        <a:pt x="59" y="4"/>
                      </a:cubicBezTo>
                      <a:cubicBezTo>
                        <a:pt x="35" y="4"/>
                        <a:pt x="11" y="7"/>
                        <a:pt x="4" y="8"/>
                      </a:cubicBezTo>
                      <a:lnTo>
                        <a:pt x="4" y="61"/>
                      </a:lnTo>
                      <a:close/>
                    </a:path>
                  </a:pathLst>
                </a:custGeom>
                <a:solidFill>
                  <a:srgbClr val="595757"/>
                </a:solidFill>
                <a:ln>
                  <a:solidFill>
                    <a:srgbClr val="EEECE1">
                      <a:lumMod val="25000"/>
                    </a:srgbClr>
                  </a:solidFill>
                </a:ln>
              </p:spPr>
              <p:txBody>
                <a:bodyPr/>
                <a:lstStyle/>
                <a:p>
                  <a:pPr defTabSz="512445">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sp>
              <p:nvSpPr>
                <p:cNvPr id="166" name="Freeform 119"/>
                <p:cNvSpPr>
                  <a:spLocks noEditPoints="1"/>
                </p:cNvSpPr>
                <p:nvPr/>
              </p:nvSpPr>
              <p:spPr bwMode="auto">
                <a:xfrm>
                  <a:off x="4368296" y="2840090"/>
                  <a:ext cx="155406" cy="69243"/>
                </a:xfrm>
                <a:custGeom>
                  <a:avLst/>
                  <a:gdLst>
                    <a:gd name="T0" fmla="*/ 109 w 109"/>
                    <a:gd name="T1" fmla="*/ 111 h 111"/>
                    <a:gd name="T2" fmla="*/ 0 w 109"/>
                    <a:gd name="T3" fmla="*/ 111 h 111"/>
                    <a:gd name="T4" fmla="*/ 0 w 109"/>
                    <a:gd name="T5" fmla="*/ 0 h 111"/>
                    <a:gd name="T6" fmla="*/ 109 w 109"/>
                    <a:gd name="T7" fmla="*/ 0 h 111"/>
                    <a:gd name="T8" fmla="*/ 109 w 109"/>
                    <a:gd name="T9" fmla="*/ 111 h 111"/>
                    <a:gd name="T10" fmla="*/ 7 w 109"/>
                    <a:gd name="T11" fmla="*/ 104 h 111"/>
                    <a:gd name="T12" fmla="*/ 104 w 109"/>
                    <a:gd name="T13" fmla="*/ 104 h 111"/>
                    <a:gd name="T14" fmla="*/ 104 w 109"/>
                    <a:gd name="T15" fmla="*/ 7 h 111"/>
                    <a:gd name="T16" fmla="*/ 7 w 109"/>
                    <a:gd name="T17" fmla="*/ 7 h 111"/>
                    <a:gd name="T18" fmla="*/ 7 w 109"/>
                    <a:gd name="T19" fmla="*/ 10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11">
                      <a:moveTo>
                        <a:pt x="109" y="111"/>
                      </a:moveTo>
                      <a:lnTo>
                        <a:pt x="0" y="111"/>
                      </a:lnTo>
                      <a:lnTo>
                        <a:pt x="0" y="0"/>
                      </a:lnTo>
                      <a:lnTo>
                        <a:pt x="109" y="0"/>
                      </a:lnTo>
                      <a:lnTo>
                        <a:pt x="109" y="111"/>
                      </a:lnTo>
                      <a:close/>
                      <a:moveTo>
                        <a:pt x="7" y="104"/>
                      </a:moveTo>
                      <a:lnTo>
                        <a:pt x="104" y="104"/>
                      </a:lnTo>
                      <a:lnTo>
                        <a:pt x="104" y="7"/>
                      </a:lnTo>
                      <a:lnTo>
                        <a:pt x="7" y="7"/>
                      </a:lnTo>
                      <a:lnTo>
                        <a:pt x="7" y="104"/>
                      </a:lnTo>
                      <a:close/>
                    </a:path>
                  </a:pathLst>
                </a:custGeom>
                <a:solidFill>
                  <a:srgbClr val="595757"/>
                </a:solidFill>
                <a:ln>
                  <a:solidFill>
                    <a:srgbClr val="EEECE1">
                      <a:lumMod val="25000"/>
                    </a:srgbClr>
                  </a:solidFill>
                </a:ln>
              </p:spPr>
              <p:txBody>
                <a:bodyPr/>
                <a:lstStyle/>
                <a:p>
                  <a:pPr defTabSz="512445">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sp>
              <p:nvSpPr>
                <p:cNvPr id="167" name="Freeform 120"/>
                <p:cNvSpPr/>
                <p:nvPr/>
              </p:nvSpPr>
              <p:spPr bwMode="auto">
                <a:xfrm>
                  <a:off x="4624930" y="2878142"/>
                  <a:ext cx="29941" cy="18090"/>
                </a:xfrm>
                <a:custGeom>
                  <a:avLst/>
                  <a:gdLst>
                    <a:gd name="T0" fmla="*/ 6 w 9"/>
                    <a:gd name="T1" fmla="*/ 0 h 12"/>
                    <a:gd name="T2" fmla="*/ 0 w 9"/>
                    <a:gd name="T3" fmla="*/ 6 h 12"/>
                    <a:gd name="T4" fmla="*/ 6 w 9"/>
                    <a:gd name="T5" fmla="*/ 12 h 12"/>
                    <a:gd name="T6" fmla="*/ 9 w 9"/>
                    <a:gd name="T7" fmla="*/ 6 h 12"/>
                    <a:gd name="T8" fmla="*/ 6 w 9"/>
                    <a:gd name="T9" fmla="*/ 0 h 12"/>
                  </a:gdLst>
                  <a:ahLst/>
                  <a:cxnLst>
                    <a:cxn ang="0">
                      <a:pos x="T0" y="T1"/>
                    </a:cxn>
                    <a:cxn ang="0">
                      <a:pos x="T2" y="T3"/>
                    </a:cxn>
                    <a:cxn ang="0">
                      <a:pos x="T4" y="T5"/>
                    </a:cxn>
                    <a:cxn ang="0">
                      <a:pos x="T6" y="T7"/>
                    </a:cxn>
                    <a:cxn ang="0">
                      <a:pos x="T8" y="T9"/>
                    </a:cxn>
                  </a:cxnLst>
                  <a:rect l="0" t="0" r="r" b="b"/>
                  <a:pathLst>
                    <a:path w="9" h="12">
                      <a:moveTo>
                        <a:pt x="6" y="0"/>
                      </a:moveTo>
                      <a:cubicBezTo>
                        <a:pt x="0" y="6"/>
                        <a:pt x="0" y="6"/>
                        <a:pt x="0" y="6"/>
                      </a:cubicBezTo>
                      <a:cubicBezTo>
                        <a:pt x="6" y="12"/>
                        <a:pt x="6" y="12"/>
                        <a:pt x="6" y="12"/>
                      </a:cubicBezTo>
                      <a:cubicBezTo>
                        <a:pt x="8" y="10"/>
                        <a:pt x="9" y="8"/>
                        <a:pt x="9" y="6"/>
                      </a:cubicBezTo>
                      <a:cubicBezTo>
                        <a:pt x="9" y="3"/>
                        <a:pt x="8" y="1"/>
                        <a:pt x="6" y="0"/>
                      </a:cubicBezTo>
                      <a:close/>
                    </a:path>
                  </a:pathLst>
                </a:custGeom>
                <a:solidFill>
                  <a:srgbClr val="595757"/>
                </a:solidFill>
                <a:ln>
                  <a:solidFill>
                    <a:srgbClr val="EEECE1">
                      <a:lumMod val="25000"/>
                    </a:srgbClr>
                  </a:solidFill>
                </a:ln>
              </p:spPr>
              <p:txBody>
                <a:bodyPr/>
                <a:lstStyle/>
                <a:p>
                  <a:pPr defTabSz="512445">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sp>
              <p:nvSpPr>
                <p:cNvPr id="168" name="Freeform 121"/>
                <p:cNvSpPr/>
                <p:nvPr/>
              </p:nvSpPr>
              <p:spPr bwMode="auto">
                <a:xfrm>
                  <a:off x="4597842" y="2889994"/>
                  <a:ext cx="39921" cy="11853"/>
                </a:xfrm>
                <a:custGeom>
                  <a:avLst/>
                  <a:gdLst>
                    <a:gd name="T0" fmla="*/ 6 w 12"/>
                    <a:gd name="T1" fmla="*/ 0 h 8"/>
                    <a:gd name="T2" fmla="*/ 0 w 12"/>
                    <a:gd name="T3" fmla="*/ 6 h 8"/>
                    <a:gd name="T4" fmla="*/ 6 w 12"/>
                    <a:gd name="T5" fmla="*/ 8 h 8"/>
                    <a:gd name="T6" fmla="*/ 12 w 12"/>
                    <a:gd name="T7" fmla="*/ 6 h 8"/>
                    <a:gd name="T8" fmla="*/ 6 w 12"/>
                    <a:gd name="T9" fmla="*/ 0 h 8"/>
                  </a:gdLst>
                  <a:ahLst/>
                  <a:cxnLst>
                    <a:cxn ang="0">
                      <a:pos x="T0" y="T1"/>
                    </a:cxn>
                    <a:cxn ang="0">
                      <a:pos x="T2" y="T3"/>
                    </a:cxn>
                    <a:cxn ang="0">
                      <a:pos x="T4" y="T5"/>
                    </a:cxn>
                    <a:cxn ang="0">
                      <a:pos x="T6" y="T7"/>
                    </a:cxn>
                    <a:cxn ang="0">
                      <a:pos x="T8" y="T9"/>
                    </a:cxn>
                  </a:cxnLst>
                  <a:rect l="0" t="0" r="r" b="b"/>
                  <a:pathLst>
                    <a:path w="12" h="8">
                      <a:moveTo>
                        <a:pt x="6" y="0"/>
                      </a:moveTo>
                      <a:cubicBezTo>
                        <a:pt x="0" y="6"/>
                        <a:pt x="0" y="6"/>
                        <a:pt x="0" y="6"/>
                      </a:cubicBezTo>
                      <a:cubicBezTo>
                        <a:pt x="2" y="7"/>
                        <a:pt x="4" y="8"/>
                        <a:pt x="6" y="8"/>
                      </a:cubicBezTo>
                      <a:cubicBezTo>
                        <a:pt x="9" y="8"/>
                        <a:pt x="11" y="7"/>
                        <a:pt x="12" y="6"/>
                      </a:cubicBezTo>
                      <a:lnTo>
                        <a:pt x="6" y="0"/>
                      </a:lnTo>
                      <a:close/>
                    </a:path>
                  </a:pathLst>
                </a:custGeom>
                <a:solidFill>
                  <a:srgbClr val="595757"/>
                </a:solidFill>
                <a:ln>
                  <a:solidFill>
                    <a:srgbClr val="EEECE1">
                      <a:lumMod val="25000"/>
                    </a:srgbClr>
                  </a:solidFill>
                </a:ln>
              </p:spPr>
              <p:txBody>
                <a:bodyPr/>
                <a:lstStyle/>
                <a:p>
                  <a:pPr defTabSz="512445">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sp>
              <p:nvSpPr>
                <p:cNvPr id="169" name="Freeform 122"/>
                <p:cNvSpPr/>
                <p:nvPr/>
              </p:nvSpPr>
              <p:spPr bwMode="auto">
                <a:xfrm>
                  <a:off x="4597842" y="2870656"/>
                  <a:ext cx="39921" cy="13724"/>
                </a:xfrm>
                <a:custGeom>
                  <a:avLst/>
                  <a:gdLst>
                    <a:gd name="T0" fmla="*/ 6 w 12"/>
                    <a:gd name="T1" fmla="*/ 9 h 9"/>
                    <a:gd name="T2" fmla="*/ 12 w 12"/>
                    <a:gd name="T3" fmla="*/ 3 h 9"/>
                    <a:gd name="T4" fmla="*/ 6 w 12"/>
                    <a:gd name="T5" fmla="*/ 0 h 9"/>
                    <a:gd name="T6" fmla="*/ 0 w 12"/>
                    <a:gd name="T7" fmla="*/ 3 h 9"/>
                    <a:gd name="T8" fmla="*/ 6 w 12"/>
                    <a:gd name="T9" fmla="*/ 9 h 9"/>
                  </a:gdLst>
                  <a:ahLst/>
                  <a:cxnLst>
                    <a:cxn ang="0">
                      <a:pos x="T0" y="T1"/>
                    </a:cxn>
                    <a:cxn ang="0">
                      <a:pos x="T2" y="T3"/>
                    </a:cxn>
                    <a:cxn ang="0">
                      <a:pos x="T4" y="T5"/>
                    </a:cxn>
                    <a:cxn ang="0">
                      <a:pos x="T6" y="T7"/>
                    </a:cxn>
                    <a:cxn ang="0">
                      <a:pos x="T8" y="T9"/>
                    </a:cxn>
                  </a:cxnLst>
                  <a:rect l="0" t="0" r="r" b="b"/>
                  <a:pathLst>
                    <a:path w="12" h="9">
                      <a:moveTo>
                        <a:pt x="6" y="9"/>
                      </a:moveTo>
                      <a:cubicBezTo>
                        <a:pt x="12" y="3"/>
                        <a:pt x="12" y="3"/>
                        <a:pt x="12" y="3"/>
                      </a:cubicBezTo>
                      <a:cubicBezTo>
                        <a:pt x="11" y="1"/>
                        <a:pt x="9" y="0"/>
                        <a:pt x="6" y="0"/>
                      </a:cubicBezTo>
                      <a:cubicBezTo>
                        <a:pt x="4" y="0"/>
                        <a:pt x="2" y="1"/>
                        <a:pt x="0" y="3"/>
                      </a:cubicBezTo>
                      <a:lnTo>
                        <a:pt x="6" y="9"/>
                      </a:lnTo>
                      <a:close/>
                    </a:path>
                  </a:pathLst>
                </a:custGeom>
                <a:solidFill>
                  <a:srgbClr val="595757"/>
                </a:solidFill>
                <a:ln>
                  <a:solidFill>
                    <a:srgbClr val="EEECE1">
                      <a:lumMod val="25000"/>
                    </a:srgbClr>
                  </a:solidFill>
                </a:ln>
              </p:spPr>
              <p:txBody>
                <a:bodyPr/>
                <a:lstStyle/>
                <a:p>
                  <a:pPr defTabSz="512445">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sp>
              <p:nvSpPr>
                <p:cNvPr id="170" name="Freeform 123"/>
                <p:cNvSpPr/>
                <p:nvPr/>
              </p:nvSpPr>
              <p:spPr bwMode="auto">
                <a:xfrm>
                  <a:off x="4583584" y="2878142"/>
                  <a:ext cx="27088" cy="18090"/>
                </a:xfrm>
                <a:custGeom>
                  <a:avLst/>
                  <a:gdLst>
                    <a:gd name="T0" fmla="*/ 8 w 8"/>
                    <a:gd name="T1" fmla="*/ 6 h 12"/>
                    <a:gd name="T2" fmla="*/ 2 w 8"/>
                    <a:gd name="T3" fmla="*/ 0 h 12"/>
                    <a:gd name="T4" fmla="*/ 0 w 8"/>
                    <a:gd name="T5" fmla="*/ 6 h 12"/>
                    <a:gd name="T6" fmla="*/ 2 w 8"/>
                    <a:gd name="T7" fmla="*/ 12 h 12"/>
                    <a:gd name="T8" fmla="*/ 8 w 8"/>
                    <a:gd name="T9" fmla="*/ 6 h 12"/>
                  </a:gdLst>
                  <a:ahLst/>
                  <a:cxnLst>
                    <a:cxn ang="0">
                      <a:pos x="T0" y="T1"/>
                    </a:cxn>
                    <a:cxn ang="0">
                      <a:pos x="T2" y="T3"/>
                    </a:cxn>
                    <a:cxn ang="0">
                      <a:pos x="T4" y="T5"/>
                    </a:cxn>
                    <a:cxn ang="0">
                      <a:pos x="T6" y="T7"/>
                    </a:cxn>
                    <a:cxn ang="0">
                      <a:pos x="T8" y="T9"/>
                    </a:cxn>
                  </a:cxnLst>
                  <a:rect l="0" t="0" r="r" b="b"/>
                  <a:pathLst>
                    <a:path w="8" h="12">
                      <a:moveTo>
                        <a:pt x="8" y="6"/>
                      </a:moveTo>
                      <a:cubicBezTo>
                        <a:pt x="2" y="0"/>
                        <a:pt x="2" y="0"/>
                        <a:pt x="2" y="0"/>
                      </a:cubicBezTo>
                      <a:cubicBezTo>
                        <a:pt x="1" y="1"/>
                        <a:pt x="0" y="3"/>
                        <a:pt x="0" y="6"/>
                      </a:cubicBezTo>
                      <a:cubicBezTo>
                        <a:pt x="0" y="8"/>
                        <a:pt x="1" y="10"/>
                        <a:pt x="2" y="12"/>
                      </a:cubicBezTo>
                      <a:lnTo>
                        <a:pt x="8" y="6"/>
                      </a:lnTo>
                      <a:close/>
                    </a:path>
                  </a:pathLst>
                </a:custGeom>
                <a:solidFill>
                  <a:srgbClr val="595757"/>
                </a:solidFill>
                <a:ln>
                  <a:solidFill>
                    <a:srgbClr val="EEECE1">
                      <a:lumMod val="25000"/>
                    </a:srgbClr>
                  </a:solidFill>
                </a:ln>
              </p:spPr>
              <p:txBody>
                <a:bodyPr/>
                <a:lstStyle/>
                <a:p>
                  <a:pPr defTabSz="512445">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sp>
              <p:nvSpPr>
                <p:cNvPr id="171" name="Freeform 124"/>
                <p:cNvSpPr/>
                <p:nvPr/>
              </p:nvSpPr>
              <p:spPr bwMode="auto">
                <a:xfrm>
                  <a:off x="4550792" y="2878142"/>
                  <a:ext cx="27088" cy="18090"/>
                </a:xfrm>
                <a:custGeom>
                  <a:avLst/>
                  <a:gdLst>
                    <a:gd name="T0" fmla="*/ 7 w 8"/>
                    <a:gd name="T1" fmla="*/ 6 h 12"/>
                    <a:gd name="T2" fmla="*/ 8 w 8"/>
                    <a:gd name="T3" fmla="*/ 1 h 12"/>
                    <a:gd name="T4" fmla="*/ 5 w 8"/>
                    <a:gd name="T5" fmla="*/ 0 h 12"/>
                    <a:gd name="T6" fmla="*/ 0 w 8"/>
                    <a:gd name="T7" fmla="*/ 6 h 12"/>
                    <a:gd name="T8" fmla="*/ 5 w 8"/>
                    <a:gd name="T9" fmla="*/ 12 h 12"/>
                    <a:gd name="T10" fmla="*/ 8 w 8"/>
                    <a:gd name="T11" fmla="*/ 11 h 12"/>
                    <a:gd name="T12" fmla="*/ 7 w 8"/>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7" y="6"/>
                      </a:moveTo>
                      <a:cubicBezTo>
                        <a:pt x="7" y="4"/>
                        <a:pt x="7" y="2"/>
                        <a:pt x="8" y="1"/>
                      </a:cubicBezTo>
                      <a:cubicBezTo>
                        <a:pt x="7" y="0"/>
                        <a:pt x="6" y="0"/>
                        <a:pt x="5" y="0"/>
                      </a:cubicBezTo>
                      <a:cubicBezTo>
                        <a:pt x="2" y="0"/>
                        <a:pt x="0" y="3"/>
                        <a:pt x="0" y="6"/>
                      </a:cubicBezTo>
                      <a:cubicBezTo>
                        <a:pt x="0" y="9"/>
                        <a:pt x="2" y="12"/>
                        <a:pt x="5" y="12"/>
                      </a:cubicBezTo>
                      <a:cubicBezTo>
                        <a:pt x="6" y="12"/>
                        <a:pt x="7" y="11"/>
                        <a:pt x="8" y="11"/>
                      </a:cubicBezTo>
                      <a:cubicBezTo>
                        <a:pt x="7" y="9"/>
                        <a:pt x="7" y="8"/>
                        <a:pt x="7" y="6"/>
                      </a:cubicBezTo>
                      <a:close/>
                    </a:path>
                  </a:pathLst>
                </a:custGeom>
                <a:solidFill>
                  <a:srgbClr val="595757"/>
                </a:solidFill>
                <a:ln>
                  <a:solidFill>
                    <a:srgbClr val="EEECE1">
                      <a:lumMod val="25000"/>
                    </a:srgbClr>
                  </a:solidFill>
                </a:ln>
              </p:spPr>
              <p:txBody>
                <a:bodyPr/>
                <a:lstStyle/>
                <a:p>
                  <a:pPr defTabSz="512445">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sp>
              <p:nvSpPr>
                <p:cNvPr id="172" name="Freeform 125"/>
                <p:cNvSpPr/>
                <p:nvPr/>
              </p:nvSpPr>
              <p:spPr bwMode="auto">
                <a:xfrm>
                  <a:off x="4657724" y="2878142"/>
                  <a:ext cx="31366" cy="18090"/>
                </a:xfrm>
                <a:custGeom>
                  <a:avLst/>
                  <a:gdLst>
                    <a:gd name="T0" fmla="*/ 1 w 9"/>
                    <a:gd name="T1" fmla="*/ 6 h 12"/>
                    <a:gd name="T2" fmla="*/ 0 w 9"/>
                    <a:gd name="T3" fmla="*/ 1 h 12"/>
                    <a:gd name="T4" fmla="*/ 3 w 9"/>
                    <a:gd name="T5" fmla="*/ 0 h 12"/>
                    <a:gd name="T6" fmla="*/ 9 w 9"/>
                    <a:gd name="T7" fmla="*/ 6 h 12"/>
                    <a:gd name="T8" fmla="*/ 3 w 9"/>
                    <a:gd name="T9" fmla="*/ 12 h 12"/>
                    <a:gd name="T10" fmla="*/ 0 w 9"/>
                    <a:gd name="T11" fmla="*/ 11 h 12"/>
                    <a:gd name="T12" fmla="*/ 1 w 9"/>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9" h="12">
                      <a:moveTo>
                        <a:pt x="1" y="6"/>
                      </a:moveTo>
                      <a:cubicBezTo>
                        <a:pt x="1" y="4"/>
                        <a:pt x="1" y="2"/>
                        <a:pt x="0" y="1"/>
                      </a:cubicBezTo>
                      <a:cubicBezTo>
                        <a:pt x="1" y="0"/>
                        <a:pt x="2" y="0"/>
                        <a:pt x="3" y="0"/>
                      </a:cubicBezTo>
                      <a:cubicBezTo>
                        <a:pt x="6" y="0"/>
                        <a:pt x="9" y="3"/>
                        <a:pt x="9" y="6"/>
                      </a:cubicBezTo>
                      <a:cubicBezTo>
                        <a:pt x="9" y="9"/>
                        <a:pt x="6" y="12"/>
                        <a:pt x="3" y="12"/>
                      </a:cubicBezTo>
                      <a:cubicBezTo>
                        <a:pt x="2" y="12"/>
                        <a:pt x="1" y="11"/>
                        <a:pt x="0" y="11"/>
                      </a:cubicBezTo>
                      <a:cubicBezTo>
                        <a:pt x="1" y="9"/>
                        <a:pt x="1" y="8"/>
                        <a:pt x="1" y="6"/>
                      </a:cubicBezTo>
                      <a:close/>
                    </a:path>
                  </a:pathLst>
                </a:custGeom>
                <a:solidFill>
                  <a:srgbClr val="595757"/>
                </a:solidFill>
                <a:ln>
                  <a:solidFill>
                    <a:srgbClr val="EEECE1">
                      <a:lumMod val="25000"/>
                    </a:srgbClr>
                  </a:solidFill>
                </a:ln>
              </p:spPr>
              <p:txBody>
                <a:bodyPr/>
                <a:lstStyle/>
                <a:p>
                  <a:pPr defTabSz="512445">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sp>
              <p:nvSpPr>
                <p:cNvPr id="173" name="Oval 126"/>
                <p:cNvSpPr>
                  <a:spLocks noChangeArrowheads="1"/>
                </p:cNvSpPr>
                <p:nvPr/>
              </p:nvSpPr>
              <p:spPr bwMode="auto">
                <a:xfrm>
                  <a:off x="4550792" y="2836971"/>
                  <a:ext cx="12832" cy="6239"/>
                </a:xfrm>
                <a:prstGeom prst="ellipse">
                  <a:avLst/>
                </a:prstGeom>
                <a:solidFill>
                  <a:srgbClr val="595757"/>
                </a:solidFill>
                <a:ln>
                  <a:solidFill>
                    <a:srgbClr val="EEECE1">
                      <a:lumMod val="25000"/>
                    </a:srgbClr>
                  </a:solidFill>
                </a:ln>
              </p:spPr>
              <p:txBody>
                <a:bodyPr/>
                <a:lstStyle/>
                <a:p>
                  <a:pPr defTabSz="512445">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sp>
              <p:nvSpPr>
                <p:cNvPr id="174" name="Oval 127"/>
                <p:cNvSpPr>
                  <a:spLocks noChangeArrowheads="1"/>
                </p:cNvSpPr>
                <p:nvPr/>
              </p:nvSpPr>
              <p:spPr bwMode="auto">
                <a:xfrm>
                  <a:off x="4550792" y="2848823"/>
                  <a:ext cx="12832" cy="5614"/>
                </a:xfrm>
                <a:prstGeom prst="ellipse">
                  <a:avLst/>
                </a:prstGeom>
                <a:solidFill>
                  <a:srgbClr val="595757"/>
                </a:solidFill>
                <a:ln>
                  <a:solidFill>
                    <a:srgbClr val="EEECE1">
                      <a:lumMod val="25000"/>
                    </a:srgbClr>
                  </a:solidFill>
                </a:ln>
              </p:spPr>
              <p:txBody>
                <a:bodyPr/>
                <a:lstStyle/>
                <a:p>
                  <a:pPr defTabSz="512445">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sp>
              <p:nvSpPr>
                <p:cNvPr id="175" name="Oval 128"/>
                <p:cNvSpPr>
                  <a:spLocks noChangeArrowheads="1"/>
                </p:cNvSpPr>
                <p:nvPr/>
              </p:nvSpPr>
              <p:spPr bwMode="auto">
                <a:xfrm>
                  <a:off x="4550792" y="2860675"/>
                  <a:ext cx="12832" cy="5614"/>
                </a:xfrm>
                <a:prstGeom prst="ellipse">
                  <a:avLst/>
                </a:prstGeom>
                <a:solidFill>
                  <a:srgbClr val="595757"/>
                </a:solidFill>
                <a:ln>
                  <a:solidFill>
                    <a:srgbClr val="EEECE1">
                      <a:lumMod val="25000"/>
                    </a:srgbClr>
                  </a:solidFill>
                </a:ln>
              </p:spPr>
              <p:txBody>
                <a:bodyPr/>
                <a:lstStyle/>
                <a:p>
                  <a:pPr defTabSz="512445">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sp>
              <p:nvSpPr>
                <p:cNvPr id="176" name="Oval 129"/>
                <p:cNvSpPr>
                  <a:spLocks noChangeArrowheads="1"/>
                </p:cNvSpPr>
                <p:nvPr/>
              </p:nvSpPr>
              <p:spPr bwMode="auto">
                <a:xfrm>
                  <a:off x="4577881" y="2848823"/>
                  <a:ext cx="12832" cy="5614"/>
                </a:xfrm>
                <a:prstGeom prst="ellipse">
                  <a:avLst/>
                </a:prstGeom>
                <a:solidFill>
                  <a:srgbClr val="595757"/>
                </a:solidFill>
                <a:ln>
                  <a:solidFill>
                    <a:srgbClr val="EEECE1">
                      <a:lumMod val="25000"/>
                    </a:srgbClr>
                  </a:solidFill>
                </a:ln>
              </p:spPr>
              <p:txBody>
                <a:bodyPr/>
                <a:lstStyle/>
                <a:p>
                  <a:pPr defTabSz="512445">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sp>
              <p:nvSpPr>
                <p:cNvPr id="177" name="Oval 130"/>
                <p:cNvSpPr>
                  <a:spLocks noChangeArrowheads="1"/>
                </p:cNvSpPr>
                <p:nvPr/>
              </p:nvSpPr>
              <p:spPr bwMode="auto">
                <a:xfrm>
                  <a:off x="4577881" y="2860675"/>
                  <a:ext cx="12832" cy="5614"/>
                </a:xfrm>
                <a:prstGeom prst="ellipse">
                  <a:avLst/>
                </a:prstGeom>
                <a:solidFill>
                  <a:srgbClr val="595757"/>
                </a:solidFill>
                <a:ln>
                  <a:solidFill>
                    <a:srgbClr val="EEECE1">
                      <a:lumMod val="25000"/>
                    </a:srgbClr>
                  </a:solidFill>
                </a:ln>
              </p:spPr>
              <p:txBody>
                <a:bodyPr/>
                <a:lstStyle/>
                <a:p>
                  <a:pPr defTabSz="512445">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sp>
              <p:nvSpPr>
                <p:cNvPr id="178" name="Freeform 131"/>
                <p:cNvSpPr/>
                <p:nvPr/>
              </p:nvSpPr>
              <p:spPr bwMode="auto">
                <a:xfrm>
                  <a:off x="4627782" y="2844456"/>
                  <a:ext cx="39921" cy="8733"/>
                </a:xfrm>
                <a:custGeom>
                  <a:avLst/>
                  <a:gdLst>
                    <a:gd name="T0" fmla="*/ 12 w 12"/>
                    <a:gd name="T1" fmla="*/ 3 h 6"/>
                    <a:gd name="T2" fmla="*/ 9 w 12"/>
                    <a:gd name="T3" fmla="*/ 6 h 6"/>
                    <a:gd name="T4" fmla="*/ 3 w 12"/>
                    <a:gd name="T5" fmla="*/ 6 h 6"/>
                    <a:gd name="T6" fmla="*/ 0 w 12"/>
                    <a:gd name="T7" fmla="*/ 3 h 6"/>
                    <a:gd name="T8" fmla="*/ 0 w 12"/>
                    <a:gd name="T9" fmla="*/ 3 h 6"/>
                    <a:gd name="T10" fmla="*/ 3 w 12"/>
                    <a:gd name="T11" fmla="*/ 0 h 6"/>
                    <a:gd name="T12" fmla="*/ 9 w 12"/>
                    <a:gd name="T13" fmla="*/ 0 h 6"/>
                    <a:gd name="T14" fmla="*/ 12 w 12"/>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6">
                      <a:moveTo>
                        <a:pt x="12" y="3"/>
                      </a:moveTo>
                      <a:cubicBezTo>
                        <a:pt x="12" y="5"/>
                        <a:pt x="11" y="6"/>
                        <a:pt x="9" y="6"/>
                      </a:cubicBezTo>
                      <a:cubicBezTo>
                        <a:pt x="3" y="6"/>
                        <a:pt x="3" y="6"/>
                        <a:pt x="3" y="6"/>
                      </a:cubicBezTo>
                      <a:cubicBezTo>
                        <a:pt x="1" y="6"/>
                        <a:pt x="0" y="5"/>
                        <a:pt x="0" y="3"/>
                      </a:cubicBezTo>
                      <a:cubicBezTo>
                        <a:pt x="0" y="3"/>
                        <a:pt x="0" y="3"/>
                        <a:pt x="0" y="3"/>
                      </a:cubicBezTo>
                      <a:cubicBezTo>
                        <a:pt x="0" y="2"/>
                        <a:pt x="1" y="0"/>
                        <a:pt x="3" y="0"/>
                      </a:cubicBezTo>
                      <a:cubicBezTo>
                        <a:pt x="9" y="0"/>
                        <a:pt x="9" y="0"/>
                        <a:pt x="9" y="0"/>
                      </a:cubicBezTo>
                      <a:cubicBezTo>
                        <a:pt x="11" y="0"/>
                        <a:pt x="12" y="2"/>
                        <a:pt x="12" y="3"/>
                      </a:cubicBezTo>
                      <a:close/>
                    </a:path>
                  </a:pathLst>
                </a:custGeom>
                <a:solidFill>
                  <a:srgbClr val="595757"/>
                </a:solidFill>
                <a:ln>
                  <a:solidFill>
                    <a:srgbClr val="EEECE1">
                      <a:lumMod val="25000"/>
                    </a:srgbClr>
                  </a:solidFill>
                </a:ln>
              </p:spPr>
              <p:txBody>
                <a:bodyPr/>
                <a:lstStyle/>
                <a:p>
                  <a:pPr defTabSz="512445">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sp>
              <p:nvSpPr>
                <p:cNvPr id="179" name="Freeform 132"/>
                <p:cNvSpPr>
                  <a:spLocks noEditPoints="1"/>
                </p:cNvSpPr>
                <p:nvPr/>
              </p:nvSpPr>
              <p:spPr bwMode="auto">
                <a:xfrm>
                  <a:off x="4321247" y="2925550"/>
                  <a:ext cx="390655" cy="92947"/>
                </a:xfrm>
                <a:custGeom>
                  <a:avLst/>
                  <a:gdLst>
                    <a:gd name="T0" fmla="*/ 274 w 274"/>
                    <a:gd name="T1" fmla="*/ 149 h 149"/>
                    <a:gd name="T2" fmla="*/ 0 w 274"/>
                    <a:gd name="T3" fmla="*/ 149 h 149"/>
                    <a:gd name="T4" fmla="*/ 0 w 274"/>
                    <a:gd name="T5" fmla="*/ 0 h 149"/>
                    <a:gd name="T6" fmla="*/ 274 w 274"/>
                    <a:gd name="T7" fmla="*/ 0 h 149"/>
                    <a:gd name="T8" fmla="*/ 274 w 274"/>
                    <a:gd name="T9" fmla="*/ 149 h 149"/>
                    <a:gd name="T10" fmla="*/ 9 w 274"/>
                    <a:gd name="T11" fmla="*/ 139 h 149"/>
                    <a:gd name="T12" fmla="*/ 265 w 274"/>
                    <a:gd name="T13" fmla="*/ 139 h 149"/>
                    <a:gd name="T14" fmla="*/ 265 w 274"/>
                    <a:gd name="T15" fmla="*/ 9 h 149"/>
                    <a:gd name="T16" fmla="*/ 9 w 274"/>
                    <a:gd name="T17" fmla="*/ 9 h 149"/>
                    <a:gd name="T18" fmla="*/ 9 w 274"/>
                    <a:gd name="T19" fmla="*/ 13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4" h="149">
                      <a:moveTo>
                        <a:pt x="274" y="149"/>
                      </a:moveTo>
                      <a:lnTo>
                        <a:pt x="0" y="149"/>
                      </a:lnTo>
                      <a:lnTo>
                        <a:pt x="0" y="0"/>
                      </a:lnTo>
                      <a:lnTo>
                        <a:pt x="274" y="0"/>
                      </a:lnTo>
                      <a:lnTo>
                        <a:pt x="274" y="149"/>
                      </a:lnTo>
                      <a:close/>
                      <a:moveTo>
                        <a:pt x="9" y="139"/>
                      </a:moveTo>
                      <a:lnTo>
                        <a:pt x="265" y="139"/>
                      </a:lnTo>
                      <a:lnTo>
                        <a:pt x="265" y="9"/>
                      </a:lnTo>
                      <a:lnTo>
                        <a:pt x="9" y="9"/>
                      </a:lnTo>
                      <a:lnTo>
                        <a:pt x="9" y="139"/>
                      </a:lnTo>
                      <a:close/>
                    </a:path>
                  </a:pathLst>
                </a:custGeom>
                <a:solidFill>
                  <a:srgbClr val="595757"/>
                </a:solidFill>
                <a:ln>
                  <a:solidFill>
                    <a:srgbClr val="EEECE1">
                      <a:lumMod val="25000"/>
                    </a:srgbClr>
                  </a:solidFill>
                </a:ln>
              </p:spPr>
              <p:txBody>
                <a:bodyPr/>
                <a:lstStyle/>
                <a:p>
                  <a:pPr defTabSz="512445">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sp>
              <p:nvSpPr>
                <p:cNvPr id="180" name="Freeform 133"/>
                <p:cNvSpPr/>
                <p:nvPr/>
              </p:nvSpPr>
              <p:spPr bwMode="auto">
                <a:xfrm>
                  <a:off x="4456692" y="2934284"/>
                  <a:ext cx="15683" cy="8733"/>
                </a:xfrm>
                <a:custGeom>
                  <a:avLst/>
                  <a:gdLst>
                    <a:gd name="T0" fmla="*/ 2 w 11"/>
                    <a:gd name="T1" fmla="*/ 7 h 14"/>
                    <a:gd name="T2" fmla="*/ 9 w 11"/>
                    <a:gd name="T3" fmla="*/ 7 h 14"/>
                    <a:gd name="T4" fmla="*/ 9 w 11"/>
                    <a:gd name="T5" fmla="*/ 0 h 14"/>
                    <a:gd name="T6" fmla="*/ 11 w 11"/>
                    <a:gd name="T7" fmla="*/ 0 h 14"/>
                    <a:gd name="T8" fmla="*/ 11 w 11"/>
                    <a:gd name="T9" fmla="*/ 14 h 14"/>
                    <a:gd name="T10" fmla="*/ 9 w 11"/>
                    <a:gd name="T11" fmla="*/ 14 h 14"/>
                    <a:gd name="T12" fmla="*/ 9 w 11"/>
                    <a:gd name="T13" fmla="*/ 9 h 14"/>
                    <a:gd name="T14" fmla="*/ 2 w 11"/>
                    <a:gd name="T15" fmla="*/ 9 h 14"/>
                    <a:gd name="T16" fmla="*/ 2 w 11"/>
                    <a:gd name="T17" fmla="*/ 14 h 14"/>
                    <a:gd name="T18" fmla="*/ 0 w 11"/>
                    <a:gd name="T19" fmla="*/ 14 h 14"/>
                    <a:gd name="T20" fmla="*/ 0 w 11"/>
                    <a:gd name="T21" fmla="*/ 0 h 14"/>
                    <a:gd name="T22" fmla="*/ 2 w 11"/>
                    <a:gd name="T23" fmla="*/ 0 h 14"/>
                    <a:gd name="T24" fmla="*/ 2 w 11"/>
                    <a:gd name="T25"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4">
                      <a:moveTo>
                        <a:pt x="2" y="7"/>
                      </a:moveTo>
                      <a:lnTo>
                        <a:pt x="9" y="7"/>
                      </a:lnTo>
                      <a:lnTo>
                        <a:pt x="9" y="0"/>
                      </a:lnTo>
                      <a:lnTo>
                        <a:pt x="11" y="0"/>
                      </a:lnTo>
                      <a:lnTo>
                        <a:pt x="11" y="14"/>
                      </a:lnTo>
                      <a:lnTo>
                        <a:pt x="9" y="14"/>
                      </a:lnTo>
                      <a:lnTo>
                        <a:pt x="9" y="9"/>
                      </a:lnTo>
                      <a:lnTo>
                        <a:pt x="2" y="9"/>
                      </a:lnTo>
                      <a:lnTo>
                        <a:pt x="2" y="14"/>
                      </a:lnTo>
                      <a:lnTo>
                        <a:pt x="0" y="14"/>
                      </a:lnTo>
                      <a:lnTo>
                        <a:pt x="0" y="0"/>
                      </a:lnTo>
                      <a:lnTo>
                        <a:pt x="2" y="0"/>
                      </a:lnTo>
                      <a:lnTo>
                        <a:pt x="2" y="7"/>
                      </a:lnTo>
                      <a:close/>
                    </a:path>
                  </a:pathLst>
                </a:custGeom>
                <a:solidFill>
                  <a:srgbClr val="595757"/>
                </a:solidFill>
                <a:ln>
                  <a:solidFill>
                    <a:srgbClr val="EEECE1">
                      <a:lumMod val="25000"/>
                    </a:srgbClr>
                  </a:solidFill>
                </a:ln>
              </p:spPr>
              <p:txBody>
                <a:bodyPr/>
                <a:lstStyle/>
                <a:p>
                  <a:pPr defTabSz="512445">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sp>
              <p:nvSpPr>
                <p:cNvPr id="181" name="Freeform 134"/>
                <p:cNvSpPr/>
                <p:nvPr/>
              </p:nvSpPr>
              <p:spPr bwMode="auto">
                <a:xfrm>
                  <a:off x="4479504" y="2934284"/>
                  <a:ext cx="17109" cy="8733"/>
                </a:xfrm>
                <a:custGeom>
                  <a:avLst/>
                  <a:gdLst>
                    <a:gd name="T0" fmla="*/ 1 w 5"/>
                    <a:gd name="T1" fmla="*/ 4 h 6"/>
                    <a:gd name="T2" fmla="*/ 2 w 5"/>
                    <a:gd name="T3" fmla="*/ 5 h 6"/>
                    <a:gd name="T4" fmla="*/ 4 w 5"/>
                    <a:gd name="T5" fmla="*/ 4 h 6"/>
                    <a:gd name="T6" fmla="*/ 4 w 5"/>
                    <a:gd name="T7" fmla="*/ 0 h 6"/>
                    <a:gd name="T8" fmla="*/ 5 w 5"/>
                    <a:gd name="T9" fmla="*/ 0 h 6"/>
                    <a:gd name="T10" fmla="*/ 5 w 5"/>
                    <a:gd name="T11" fmla="*/ 4 h 6"/>
                    <a:gd name="T12" fmla="*/ 5 w 5"/>
                    <a:gd name="T13" fmla="*/ 5 h 6"/>
                    <a:gd name="T14" fmla="*/ 2 w 5"/>
                    <a:gd name="T15" fmla="*/ 6 h 6"/>
                    <a:gd name="T16" fmla="*/ 0 w 5"/>
                    <a:gd name="T17" fmla="*/ 5 h 6"/>
                    <a:gd name="T18" fmla="*/ 0 w 5"/>
                    <a:gd name="T19" fmla="*/ 4 h 6"/>
                    <a:gd name="T20" fmla="*/ 0 w 5"/>
                    <a:gd name="T21" fmla="*/ 0 h 6"/>
                    <a:gd name="T22" fmla="*/ 1 w 5"/>
                    <a:gd name="T23" fmla="*/ 0 h 6"/>
                    <a:gd name="T24" fmla="*/ 1 w 5"/>
                    <a:gd name="T25"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6">
                      <a:moveTo>
                        <a:pt x="1" y="4"/>
                      </a:moveTo>
                      <a:cubicBezTo>
                        <a:pt x="1" y="5"/>
                        <a:pt x="1" y="5"/>
                        <a:pt x="2" y="5"/>
                      </a:cubicBezTo>
                      <a:cubicBezTo>
                        <a:pt x="3" y="5"/>
                        <a:pt x="4" y="5"/>
                        <a:pt x="4" y="4"/>
                      </a:cubicBezTo>
                      <a:cubicBezTo>
                        <a:pt x="4" y="0"/>
                        <a:pt x="4" y="0"/>
                        <a:pt x="4" y="0"/>
                      </a:cubicBezTo>
                      <a:cubicBezTo>
                        <a:pt x="5" y="0"/>
                        <a:pt x="5" y="0"/>
                        <a:pt x="5" y="0"/>
                      </a:cubicBezTo>
                      <a:cubicBezTo>
                        <a:pt x="5" y="4"/>
                        <a:pt x="5" y="4"/>
                        <a:pt x="5" y="4"/>
                      </a:cubicBezTo>
                      <a:cubicBezTo>
                        <a:pt x="5" y="5"/>
                        <a:pt x="5" y="5"/>
                        <a:pt x="5" y="5"/>
                      </a:cubicBezTo>
                      <a:cubicBezTo>
                        <a:pt x="4" y="6"/>
                        <a:pt x="3" y="6"/>
                        <a:pt x="2" y="6"/>
                      </a:cubicBezTo>
                      <a:cubicBezTo>
                        <a:pt x="1" y="6"/>
                        <a:pt x="0" y="6"/>
                        <a:pt x="0" y="5"/>
                      </a:cubicBezTo>
                      <a:cubicBezTo>
                        <a:pt x="0" y="5"/>
                        <a:pt x="0" y="5"/>
                        <a:pt x="0" y="4"/>
                      </a:cubicBezTo>
                      <a:cubicBezTo>
                        <a:pt x="0" y="0"/>
                        <a:pt x="0" y="0"/>
                        <a:pt x="0" y="0"/>
                      </a:cubicBezTo>
                      <a:cubicBezTo>
                        <a:pt x="1" y="0"/>
                        <a:pt x="1" y="0"/>
                        <a:pt x="1" y="0"/>
                      </a:cubicBezTo>
                      <a:lnTo>
                        <a:pt x="1" y="4"/>
                      </a:lnTo>
                      <a:close/>
                    </a:path>
                  </a:pathLst>
                </a:custGeom>
                <a:solidFill>
                  <a:srgbClr val="595757"/>
                </a:solidFill>
                <a:ln>
                  <a:solidFill>
                    <a:srgbClr val="EEECE1">
                      <a:lumMod val="25000"/>
                    </a:srgbClr>
                  </a:solidFill>
                </a:ln>
              </p:spPr>
              <p:txBody>
                <a:bodyPr/>
                <a:lstStyle/>
                <a:p>
                  <a:pPr defTabSz="512445">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sp>
              <p:nvSpPr>
                <p:cNvPr id="182" name="Freeform 135"/>
                <p:cNvSpPr>
                  <a:spLocks noEditPoints="1"/>
                </p:cNvSpPr>
                <p:nvPr/>
              </p:nvSpPr>
              <p:spPr bwMode="auto">
                <a:xfrm>
                  <a:off x="4496613" y="2934284"/>
                  <a:ext cx="22812" cy="8733"/>
                </a:xfrm>
                <a:custGeom>
                  <a:avLst/>
                  <a:gdLst>
                    <a:gd name="T0" fmla="*/ 9 w 16"/>
                    <a:gd name="T1" fmla="*/ 0 h 14"/>
                    <a:gd name="T2" fmla="*/ 16 w 16"/>
                    <a:gd name="T3" fmla="*/ 14 h 14"/>
                    <a:gd name="T4" fmla="*/ 14 w 16"/>
                    <a:gd name="T5" fmla="*/ 14 h 14"/>
                    <a:gd name="T6" fmla="*/ 12 w 16"/>
                    <a:gd name="T7" fmla="*/ 12 h 14"/>
                    <a:gd name="T8" fmla="*/ 5 w 16"/>
                    <a:gd name="T9" fmla="*/ 12 h 14"/>
                    <a:gd name="T10" fmla="*/ 5 w 16"/>
                    <a:gd name="T11" fmla="*/ 14 h 14"/>
                    <a:gd name="T12" fmla="*/ 0 w 16"/>
                    <a:gd name="T13" fmla="*/ 14 h 14"/>
                    <a:gd name="T14" fmla="*/ 7 w 16"/>
                    <a:gd name="T15" fmla="*/ 0 h 14"/>
                    <a:gd name="T16" fmla="*/ 9 w 16"/>
                    <a:gd name="T17" fmla="*/ 0 h 14"/>
                    <a:gd name="T18" fmla="*/ 7 w 16"/>
                    <a:gd name="T19" fmla="*/ 9 h 14"/>
                    <a:gd name="T20" fmla="*/ 12 w 16"/>
                    <a:gd name="T21" fmla="*/ 9 h 14"/>
                    <a:gd name="T22" fmla="*/ 9 w 16"/>
                    <a:gd name="T23" fmla="*/ 5 h 14"/>
                    <a:gd name="T24" fmla="*/ 7 w 16"/>
                    <a:gd name="T2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4">
                      <a:moveTo>
                        <a:pt x="9" y="0"/>
                      </a:moveTo>
                      <a:lnTo>
                        <a:pt x="16" y="14"/>
                      </a:lnTo>
                      <a:lnTo>
                        <a:pt x="14" y="14"/>
                      </a:lnTo>
                      <a:lnTo>
                        <a:pt x="12" y="12"/>
                      </a:lnTo>
                      <a:lnTo>
                        <a:pt x="5" y="12"/>
                      </a:lnTo>
                      <a:lnTo>
                        <a:pt x="5" y="14"/>
                      </a:lnTo>
                      <a:lnTo>
                        <a:pt x="0" y="14"/>
                      </a:lnTo>
                      <a:lnTo>
                        <a:pt x="7" y="0"/>
                      </a:lnTo>
                      <a:lnTo>
                        <a:pt x="9" y="0"/>
                      </a:lnTo>
                      <a:close/>
                      <a:moveTo>
                        <a:pt x="7" y="9"/>
                      </a:moveTo>
                      <a:lnTo>
                        <a:pt x="12" y="9"/>
                      </a:lnTo>
                      <a:lnTo>
                        <a:pt x="9" y="5"/>
                      </a:lnTo>
                      <a:lnTo>
                        <a:pt x="7" y="9"/>
                      </a:lnTo>
                      <a:close/>
                    </a:path>
                  </a:pathLst>
                </a:custGeom>
                <a:solidFill>
                  <a:srgbClr val="595757"/>
                </a:solidFill>
                <a:ln>
                  <a:solidFill>
                    <a:srgbClr val="EEECE1">
                      <a:lumMod val="25000"/>
                    </a:srgbClr>
                  </a:solidFill>
                </a:ln>
              </p:spPr>
              <p:txBody>
                <a:bodyPr/>
                <a:lstStyle/>
                <a:p>
                  <a:pPr defTabSz="512445">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sp>
              <p:nvSpPr>
                <p:cNvPr id="183" name="Freeform 136"/>
                <p:cNvSpPr/>
                <p:nvPr/>
              </p:nvSpPr>
              <p:spPr bwMode="auto">
                <a:xfrm>
                  <a:off x="4516574" y="2934284"/>
                  <a:ext cx="34218" cy="8733"/>
                </a:xfrm>
                <a:custGeom>
                  <a:avLst/>
                  <a:gdLst>
                    <a:gd name="T0" fmla="*/ 5 w 24"/>
                    <a:gd name="T1" fmla="*/ 0 h 14"/>
                    <a:gd name="T2" fmla="*/ 7 w 24"/>
                    <a:gd name="T3" fmla="*/ 12 h 14"/>
                    <a:gd name="T4" fmla="*/ 9 w 24"/>
                    <a:gd name="T5" fmla="*/ 0 h 14"/>
                    <a:gd name="T6" fmla="*/ 14 w 24"/>
                    <a:gd name="T7" fmla="*/ 0 h 14"/>
                    <a:gd name="T8" fmla="*/ 17 w 24"/>
                    <a:gd name="T9" fmla="*/ 12 h 14"/>
                    <a:gd name="T10" fmla="*/ 21 w 24"/>
                    <a:gd name="T11" fmla="*/ 0 h 14"/>
                    <a:gd name="T12" fmla="*/ 24 w 24"/>
                    <a:gd name="T13" fmla="*/ 0 h 14"/>
                    <a:gd name="T14" fmla="*/ 19 w 24"/>
                    <a:gd name="T15" fmla="*/ 14 h 14"/>
                    <a:gd name="T16" fmla="*/ 17 w 24"/>
                    <a:gd name="T17" fmla="*/ 14 h 14"/>
                    <a:gd name="T18" fmla="*/ 12 w 24"/>
                    <a:gd name="T19" fmla="*/ 5 h 14"/>
                    <a:gd name="T20" fmla="*/ 9 w 24"/>
                    <a:gd name="T21" fmla="*/ 14 h 14"/>
                    <a:gd name="T22" fmla="*/ 5 w 24"/>
                    <a:gd name="T23" fmla="*/ 14 h 14"/>
                    <a:gd name="T24" fmla="*/ 0 w 24"/>
                    <a:gd name="T25" fmla="*/ 0 h 14"/>
                    <a:gd name="T26" fmla="*/ 5 w 24"/>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4">
                      <a:moveTo>
                        <a:pt x="5" y="0"/>
                      </a:moveTo>
                      <a:lnTo>
                        <a:pt x="7" y="12"/>
                      </a:lnTo>
                      <a:lnTo>
                        <a:pt x="9" y="0"/>
                      </a:lnTo>
                      <a:lnTo>
                        <a:pt x="14" y="0"/>
                      </a:lnTo>
                      <a:lnTo>
                        <a:pt x="17" y="12"/>
                      </a:lnTo>
                      <a:lnTo>
                        <a:pt x="21" y="0"/>
                      </a:lnTo>
                      <a:lnTo>
                        <a:pt x="24" y="0"/>
                      </a:lnTo>
                      <a:lnTo>
                        <a:pt x="19" y="14"/>
                      </a:lnTo>
                      <a:lnTo>
                        <a:pt x="17" y="14"/>
                      </a:lnTo>
                      <a:lnTo>
                        <a:pt x="12" y="5"/>
                      </a:lnTo>
                      <a:lnTo>
                        <a:pt x="9" y="14"/>
                      </a:lnTo>
                      <a:lnTo>
                        <a:pt x="5" y="14"/>
                      </a:lnTo>
                      <a:lnTo>
                        <a:pt x="0" y="0"/>
                      </a:lnTo>
                      <a:lnTo>
                        <a:pt x="5" y="0"/>
                      </a:lnTo>
                      <a:close/>
                    </a:path>
                  </a:pathLst>
                </a:custGeom>
                <a:solidFill>
                  <a:srgbClr val="595757"/>
                </a:solidFill>
                <a:ln>
                  <a:solidFill>
                    <a:srgbClr val="EEECE1">
                      <a:lumMod val="25000"/>
                    </a:srgbClr>
                  </a:solidFill>
                </a:ln>
              </p:spPr>
              <p:txBody>
                <a:bodyPr/>
                <a:lstStyle/>
                <a:p>
                  <a:pPr defTabSz="512445">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sp>
              <p:nvSpPr>
                <p:cNvPr id="184" name="Freeform 137"/>
                <p:cNvSpPr/>
                <p:nvPr/>
              </p:nvSpPr>
              <p:spPr bwMode="auto">
                <a:xfrm>
                  <a:off x="4550792" y="2934284"/>
                  <a:ext cx="19961" cy="8733"/>
                </a:xfrm>
                <a:custGeom>
                  <a:avLst/>
                  <a:gdLst>
                    <a:gd name="T0" fmla="*/ 2 w 6"/>
                    <a:gd name="T1" fmla="*/ 3 h 6"/>
                    <a:gd name="T2" fmla="*/ 6 w 6"/>
                    <a:gd name="T3" fmla="*/ 3 h 6"/>
                    <a:gd name="T4" fmla="*/ 6 w 6"/>
                    <a:gd name="T5" fmla="*/ 4 h 6"/>
                    <a:gd name="T6" fmla="*/ 2 w 6"/>
                    <a:gd name="T7" fmla="*/ 4 h 6"/>
                    <a:gd name="T8" fmla="*/ 3 w 6"/>
                    <a:gd name="T9" fmla="*/ 5 h 6"/>
                    <a:gd name="T10" fmla="*/ 6 w 6"/>
                    <a:gd name="T11" fmla="*/ 5 h 6"/>
                    <a:gd name="T12" fmla="*/ 6 w 6"/>
                    <a:gd name="T13" fmla="*/ 6 h 6"/>
                    <a:gd name="T14" fmla="*/ 3 w 6"/>
                    <a:gd name="T15" fmla="*/ 6 h 6"/>
                    <a:gd name="T16" fmla="*/ 1 w 6"/>
                    <a:gd name="T17" fmla="*/ 6 h 6"/>
                    <a:gd name="T18" fmla="*/ 0 w 6"/>
                    <a:gd name="T19" fmla="*/ 3 h 6"/>
                    <a:gd name="T20" fmla="*/ 3 w 6"/>
                    <a:gd name="T21" fmla="*/ 0 h 6"/>
                    <a:gd name="T22" fmla="*/ 6 w 6"/>
                    <a:gd name="T23" fmla="*/ 0 h 6"/>
                    <a:gd name="T24" fmla="*/ 6 w 6"/>
                    <a:gd name="T25" fmla="*/ 1 h 6"/>
                    <a:gd name="T26" fmla="*/ 3 w 6"/>
                    <a:gd name="T27" fmla="*/ 1 h 6"/>
                    <a:gd name="T28" fmla="*/ 2 w 6"/>
                    <a:gd name="T2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6">
                      <a:moveTo>
                        <a:pt x="2" y="3"/>
                      </a:moveTo>
                      <a:cubicBezTo>
                        <a:pt x="6" y="3"/>
                        <a:pt x="6" y="3"/>
                        <a:pt x="6" y="3"/>
                      </a:cubicBezTo>
                      <a:cubicBezTo>
                        <a:pt x="6" y="4"/>
                        <a:pt x="6" y="4"/>
                        <a:pt x="6" y="4"/>
                      </a:cubicBezTo>
                      <a:cubicBezTo>
                        <a:pt x="2" y="4"/>
                        <a:pt x="2" y="4"/>
                        <a:pt x="2" y="4"/>
                      </a:cubicBezTo>
                      <a:cubicBezTo>
                        <a:pt x="2" y="5"/>
                        <a:pt x="2" y="5"/>
                        <a:pt x="3" y="5"/>
                      </a:cubicBezTo>
                      <a:cubicBezTo>
                        <a:pt x="6" y="5"/>
                        <a:pt x="6" y="5"/>
                        <a:pt x="6" y="5"/>
                      </a:cubicBezTo>
                      <a:cubicBezTo>
                        <a:pt x="6" y="6"/>
                        <a:pt x="6" y="6"/>
                        <a:pt x="6" y="6"/>
                      </a:cubicBezTo>
                      <a:cubicBezTo>
                        <a:pt x="3" y="6"/>
                        <a:pt x="3" y="6"/>
                        <a:pt x="3" y="6"/>
                      </a:cubicBezTo>
                      <a:cubicBezTo>
                        <a:pt x="3" y="6"/>
                        <a:pt x="2" y="6"/>
                        <a:pt x="1" y="6"/>
                      </a:cubicBezTo>
                      <a:cubicBezTo>
                        <a:pt x="1" y="5"/>
                        <a:pt x="0" y="4"/>
                        <a:pt x="0" y="3"/>
                      </a:cubicBezTo>
                      <a:cubicBezTo>
                        <a:pt x="0" y="1"/>
                        <a:pt x="1" y="0"/>
                        <a:pt x="3" y="0"/>
                      </a:cubicBezTo>
                      <a:cubicBezTo>
                        <a:pt x="6" y="0"/>
                        <a:pt x="6" y="0"/>
                        <a:pt x="6" y="0"/>
                      </a:cubicBezTo>
                      <a:cubicBezTo>
                        <a:pt x="6" y="1"/>
                        <a:pt x="6" y="1"/>
                        <a:pt x="6" y="1"/>
                      </a:cubicBezTo>
                      <a:cubicBezTo>
                        <a:pt x="3" y="1"/>
                        <a:pt x="3" y="1"/>
                        <a:pt x="3" y="1"/>
                      </a:cubicBezTo>
                      <a:cubicBezTo>
                        <a:pt x="2" y="1"/>
                        <a:pt x="2" y="2"/>
                        <a:pt x="2" y="3"/>
                      </a:cubicBezTo>
                    </a:path>
                  </a:pathLst>
                </a:custGeom>
                <a:solidFill>
                  <a:srgbClr val="595757"/>
                </a:solidFill>
                <a:ln>
                  <a:solidFill>
                    <a:srgbClr val="EEECE1">
                      <a:lumMod val="25000"/>
                    </a:srgbClr>
                  </a:solidFill>
                </a:ln>
              </p:spPr>
              <p:txBody>
                <a:bodyPr/>
                <a:lstStyle/>
                <a:p>
                  <a:pPr defTabSz="512445">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sp>
              <p:nvSpPr>
                <p:cNvPr id="185" name="Rectangle 138"/>
                <p:cNvSpPr>
                  <a:spLocks noChangeArrowheads="1"/>
                </p:cNvSpPr>
                <p:nvPr/>
              </p:nvSpPr>
              <p:spPr bwMode="auto">
                <a:xfrm>
                  <a:off x="4573604" y="2934284"/>
                  <a:ext cx="4276" cy="8733"/>
                </a:xfrm>
                <a:prstGeom prst="rect">
                  <a:avLst/>
                </a:prstGeom>
                <a:solidFill>
                  <a:srgbClr val="595757"/>
                </a:solidFill>
                <a:ln>
                  <a:solidFill>
                    <a:srgbClr val="EEECE1">
                      <a:lumMod val="25000"/>
                    </a:srgbClr>
                  </a:solidFill>
                </a:ln>
              </p:spPr>
              <p:txBody>
                <a:bodyPr/>
                <a:lstStyle/>
                <a:p>
                  <a:pPr defTabSz="512445">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sp>
              <p:nvSpPr>
                <p:cNvPr id="186" name="Rectangle 139"/>
                <p:cNvSpPr>
                  <a:spLocks noChangeArrowheads="1"/>
                </p:cNvSpPr>
                <p:nvPr/>
              </p:nvSpPr>
              <p:spPr bwMode="auto">
                <a:xfrm>
                  <a:off x="4328375" y="2946136"/>
                  <a:ext cx="376398" cy="4366"/>
                </a:xfrm>
                <a:prstGeom prst="rect">
                  <a:avLst/>
                </a:prstGeom>
                <a:solidFill>
                  <a:srgbClr val="595757"/>
                </a:solidFill>
                <a:ln>
                  <a:solidFill>
                    <a:srgbClr val="EEECE1">
                      <a:lumMod val="25000"/>
                    </a:srgbClr>
                  </a:solidFill>
                </a:ln>
              </p:spPr>
              <p:txBody>
                <a:bodyPr/>
                <a:lstStyle/>
                <a:p>
                  <a:pPr defTabSz="512445">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sp>
              <p:nvSpPr>
                <p:cNvPr id="187" name="Freeform 140"/>
                <p:cNvSpPr>
                  <a:spLocks noEditPoints="1"/>
                </p:cNvSpPr>
                <p:nvPr/>
              </p:nvSpPr>
              <p:spPr bwMode="auto">
                <a:xfrm>
                  <a:off x="4345484" y="2988555"/>
                  <a:ext cx="151129" cy="22456"/>
                </a:xfrm>
                <a:custGeom>
                  <a:avLst/>
                  <a:gdLst>
                    <a:gd name="T0" fmla="*/ 106 w 106"/>
                    <a:gd name="T1" fmla="*/ 36 h 36"/>
                    <a:gd name="T2" fmla="*/ 0 w 106"/>
                    <a:gd name="T3" fmla="*/ 36 h 36"/>
                    <a:gd name="T4" fmla="*/ 0 w 106"/>
                    <a:gd name="T5" fmla="*/ 0 h 36"/>
                    <a:gd name="T6" fmla="*/ 106 w 106"/>
                    <a:gd name="T7" fmla="*/ 0 h 36"/>
                    <a:gd name="T8" fmla="*/ 106 w 106"/>
                    <a:gd name="T9" fmla="*/ 36 h 36"/>
                    <a:gd name="T10" fmla="*/ 7 w 106"/>
                    <a:gd name="T11" fmla="*/ 31 h 36"/>
                    <a:gd name="T12" fmla="*/ 99 w 106"/>
                    <a:gd name="T13" fmla="*/ 31 h 36"/>
                    <a:gd name="T14" fmla="*/ 99 w 106"/>
                    <a:gd name="T15" fmla="*/ 7 h 36"/>
                    <a:gd name="T16" fmla="*/ 7 w 106"/>
                    <a:gd name="T17" fmla="*/ 7 h 36"/>
                    <a:gd name="T18" fmla="*/ 7 w 106"/>
                    <a:gd name="T19"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36">
                      <a:moveTo>
                        <a:pt x="106" y="36"/>
                      </a:moveTo>
                      <a:lnTo>
                        <a:pt x="0" y="36"/>
                      </a:lnTo>
                      <a:lnTo>
                        <a:pt x="0" y="0"/>
                      </a:lnTo>
                      <a:lnTo>
                        <a:pt x="106" y="0"/>
                      </a:lnTo>
                      <a:lnTo>
                        <a:pt x="106" y="36"/>
                      </a:lnTo>
                      <a:close/>
                      <a:moveTo>
                        <a:pt x="7" y="31"/>
                      </a:moveTo>
                      <a:lnTo>
                        <a:pt x="99" y="31"/>
                      </a:lnTo>
                      <a:lnTo>
                        <a:pt x="99" y="7"/>
                      </a:lnTo>
                      <a:lnTo>
                        <a:pt x="7" y="7"/>
                      </a:lnTo>
                      <a:lnTo>
                        <a:pt x="7" y="31"/>
                      </a:lnTo>
                      <a:close/>
                    </a:path>
                  </a:pathLst>
                </a:custGeom>
                <a:solidFill>
                  <a:srgbClr val="595757"/>
                </a:solidFill>
                <a:ln>
                  <a:solidFill>
                    <a:srgbClr val="EEECE1">
                      <a:lumMod val="25000"/>
                    </a:srgbClr>
                  </a:solidFill>
                </a:ln>
              </p:spPr>
              <p:txBody>
                <a:bodyPr/>
                <a:lstStyle/>
                <a:p>
                  <a:pPr defTabSz="512445">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sp>
              <p:nvSpPr>
                <p:cNvPr id="188" name="Freeform 141"/>
                <p:cNvSpPr>
                  <a:spLocks noEditPoints="1"/>
                </p:cNvSpPr>
                <p:nvPr/>
              </p:nvSpPr>
              <p:spPr bwMode="auto">
                <a:xfrm>
                  <a:off x="4586409" y="2961130"/>
                  <a:ext cx="131169" cy="18090"/>
                </a:xfrm>
                <a:custGeom>
                  <a:avLst/>
                  <a:gdLst>
                    <a:gd name="T0" fmla="*/ 92 w 92"/>
                    <a:gd name="T1" fmla="*/ 29 h 29"/>
                    <a:gd name="T2" fmla="*/ 0 w 92"/>
                    <a:gd name="T3" fmla="*/ 29 h 29"/>
                    <a:gd name="T4" fmla="*/ 0 w 92"/>
                    <a:gd name="T5" fmla="*/ 0 h 29"/>
                    <a:gd name="T6" fmla="*/ 92 w 92"/>
                    <a:gd name="T7" fmla="*/ 0 h 29"/>
                    <a:gd name="T8" fmla="*/ 92 w 92"/>
                    <a:gd name="T9" fmla="*/ 29 h 29"/>
                    <a:gd name="T10" fmla="*/ 5 w 92"/>
                    <a:gd name="T11" fmla="*/ 24 h 29"/>
                    <a:gd name="T12" fmla="*/ 85 w 92"/>
                    <a:gd name="T13" fmla="*/ 24 h 29"/>
                    <a:gd name="T14" fmla="*/ 85 w 92"/>
                    <a:gd name="T15" fmla="*/ 5 h 29"/>
                    <a:gd name="T16" fmla="*/ 5 w 92"/>
                    <a:gd name="T17" fmla="*/ 5 h 29"/>
                    <a:gd name="T18" fmla="*/ 5 w 92"/>
                    <a:gd name="T19" fmla="*/ 2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29">
                      <a:moveTo>
                        <a:pt x="92" y="29"/>
                      </a:moveTo>
                      <a:lnTo>
                        <a:pt x="0" y="29"/>
                      </a:lnTo>
                      <a:lnTo>
                        <a:pt x="0" y="0"/>
                      </a:lnTo>
                      <a:lnTo>
                        <a:pt x="92" y="0"/>
                      </a:lnTo>
                      <a:lnTo>
                        <a:pt x="92" y="29"/>
                      </a:lnTo>
                      <a:close/>
                      <a:moveTo>
                        <a:pt x="5" y="24"/>
                      </a:moveTo>
                      <a:lnTo>
                        <a:pt x="85" y="24"/>
                      </a:lnTo>
                      <a:lnTo>
                        <a:pt x="85" y="5"/>
                      </a:lnTo>
                      <a:lnTo>
                        <a:pt x="5" y="5"/>
                      </a:lnTo>
                      <a:lnTo>
                        <a:pt x="5" y="24"/>
                      </a:lnTo>
                      <a:close/>
                    </a:path>
                  </a:pathLst>
                </a:custGeom>
                <a:solidFill>
                  <a:srgbClr val="595757"/>
                </a:solidFill>
                <a:ln>
                  <a:solidFill>
                    <a:srgbClr val="EEECE1">
                      <a:lumMod val="25000"/>
                    </a:srgbClr>
                  </a:solidFill>
                </a:ln>
              </p:spPr>
              <p:txBody>
                <a:bodyPr/>
                <a:lstStyle/>
                <a:p>
                  <a:pPr defTabSz="512445">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sp>
              <p:nvSpPr>
                <p:cNvPr id="189" name="Freeform 142"/>
                <p:cNvSpPr/>
                <p:nvPr/>
              </p:nvSpPr>
              <p:spPr bwMode="auto">
                <a:xfrm>
                  <a:off x="4630633" y="3057796"/>
                  <a:ext cx="115486" cy="62380"/>
                </a:xfrm>
                <a:custGeom>
                  <a:avLst/>
                  <a:gdLst>
                    <a:gd name="T0" fmla="*/ 0 w 34"/>
                    <a:gd name="T1" fmla="*/ 42 h 42"/>
                    <a:gd name="T2" fmla="*/ 0 w 34"/>
                    <a:gd name="T3" fmla="*/ 39 h 42"/>
                    <a:gd name="T4" fmla="*/ 0 w 34"/>
                    <a:gd name="T5" fmla="*/ 39 h 42"/>
                    <a:gd name="T6" fmla="*/ 2 w 34"/>
                    <a:gd name="T7" fmla="*/ 22 h 42"/>
                    <a:gd name="T8" fmla="*/ 3 w 34"/>
                    <a:gd name="T9" fmla="*/ 18 h 42"/>
                    <a:gd name="T10" fmla="*/ 10 w 34"/>
                    <a:gd name="T11" fmla="*/ 9 h 42"/>
                    <a:gd name="T12" fmla="*/ 10 w 34"/>
                    <a:gd name="T13" fmla="*/ 9 h 42"/>
                    <a:gd name="T14" fmla="*/ 14 w 34"/>
                    <a:gd name="T15" fmla="*/ 8 h 42"/>
                    <a:gd name="T16" fmla="*/ 26 w 34"/>
                    <a:gd name="T17" fmla="*/ 4 h 42"/>
                    <a:gd name="T18" fmla="*/ 31 w 34"/>
                    <a:gd name="T19" fmla="*/ 0 h 42"/>
                    <a:gd name="T20" fmla="*/ 34 w 34"/>
                    <a:gd name="T21" fmla="*/ 0 h 42"/>
                    <a:gd name="T22" fmla="*/ 27 w 34"/>
                    <a:gd name="T23" fmla="*/ 6 h 42"/>
                    <a:gd name="T24" fmla="*/ 15 w 34"/>
                    <a:gd name="T25" fmla="*/ 10 h 42"/>
                    <a:gd name="T26" fmla="*/ 11 w 34"/>
                    <a:gd name="T27" fmla="*/ 12 h 42"/>
                    <a:gd name="T28" fmla="*/ 11 w 34"/>
                    <a:gd name="T29" fmla="*/ 12 h 42"/>
                    <a:gd name="T30" fmla="*/ 6 w 34"/>
                    <a:gd name="T31" fmla="*/ 18 h 42"/>
                    <a:gd name="T32" fmla="*/ 5 w 34"/>
                    <a:gd name="T33" fmla="*/ 22 h 42"/>
                    <a:gd name="T34" fmla="*/ 0 w 34"/>
                    <a:gd name="T35"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42">
                      <a:moveTo>
                        <a:pt x="0" y="42"/>
                      </a:moveTo>
                      <a:cubicBezTo>
                        <a:pt x="0" y="39"/>
                        <a:pt x="0" y="39"/>
                        <a:pt x="0" y="39"/>
                      </a:cubicBezTo>
                      <a:cubicBezTo>
                        <a:pt x="0" y="39"/>
                        <a:pt x="0" y="39"/>
                        <a:pt x="0" y="39"/>
                      </a:cubicBezTo>
                      <a:cubicBezTo>
                        <a:pt x="1" y="38"/>
                        <a:pt x="2" y="27"/>
                        <a:pt x="2" y="22"/>
                      </a:cubicBezTo>
                      <a:cubicBezTo>
                        <a:pt x="3" y="20"/>
                        <a:pt x="3" y="19"/>
                        <a:pt x="3" y="18"/>
                      </a:cubicBezTo>
                      <a:cubicBezTo>
                        <a:pt x="3" y="11"/>
                        <a:pt x="7" y="10"/>
                        <a:pt x="10" y="9"/>
                      </a:cubicBezTo>
                      <a:cubicBezTo>
                        <a:pt x="10" y="9"/>
                        <a:pt x="10" y="9"/>
                        <a:pt x="10" y="9"/>
                      </a:cubicBezTo>
                      <a:cubicBezTo>
                        <a:pt x="11" y="9"/>
                        <a:pt x="13" y="8"/>
                        <a:pt x="14" y="8"/>
                      </a:cubicBezTo>
                      <a:cubicBezTo>
                        <a:pt x="18" y="6"/>
                        <a:pt x="23" y="5"/>
                        <a:pt x="26" y="4"/>
                      </a:cubicBezTo>
                      <a:cubicBezTo>
                        <a:pt x="30" y="2"/>
                        <a:pt x="31" y="0"/>
                        <a:pt x="31" y="0"/>
                      </a:cubicBezTo>
                      <a:cubicBezTo>
                        <a:pt x="34" y="0"/>
                        <a:pt x="34" y="0"/>
                        <a:pt x="34" y="0"/>
                      </a:cubicBezTo>
                      <a:cubicBezTo>
                        <a:pt x="34" y="1"/>
                        <a:pt x="33" y="5"/>
                        <a:pt x="27" y="6"/>
                      </a:cubicBezTo>
                      <a:cubicBezTo>
                        <a:pt x="24" y="8"/>
                        <a:pt x="19" y="9"/>
                        <a:pt x="15" y="10"/>
                      </a:cubicBezTo>
                      <a:cubicBezTo>
                        <a:pt x="14" y="11"/>
                        <a:pt x="12" y="11"/>
                        <a:pt x="11" y="12"/>
                      </a:cubicBezTo>
                      <a:cubicBezTo>
                        <a:pt x="11" y="12"/>
                        <a:pt x="11" y="12"/>
                        <a:pt x="11" y="12"/>
                      </a:cubicBezTo>
                      <a:cubicBezTo>
                        <a:pt x="8" y="13"/>
                        <a:pt x="6" y="13"/>
                        <a:pt x="6" y="18"/>
                      </a:cubicBezTo>
                      <a:cubicBezTo>
                        <a:pt x="5" y="19"/>
                        <a:pt x="5" y="21"/>
                        <a:pt x="5" y="22"/>
                      </a:cubicBezTo>
                      <a:cubicBezTo>
                        <a:pt x="4" y="35"/>
                        <a:pt x="4" y="41"/>
                        <a:pt x="0" y="42"/>
                      </a:cubicBezTo>
                      <a:close/>
                    </a:path>
                  </a:pathLst>
                </a:custGeom>
                <a:solidFill>
                  <a:srgbClr val="595757"/>
                </a:solidFill>
                <a:ln>
                  <a:solidFill>
                    <a:srgbClr val="EEECE1">
                      <a:lumMod val="25000"/>
                    </a:srgbClr>
                  </a:solidFill>
                </a:ln>
              </p:spPr>
              <p:txBody>
                <a:bodyPr/>
                <a:lstStyle/>
                <a:p>
                  <a:pPr defTabSz="512445">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sp>
              <p:nvSpPr>
                <p:cNvPr id="190" name="Rectangle 143"/>
                <p:cNvSpPr>
                  <a:spLocks noChangeArrowheads="1"/>
                </p:cNvSpPr>
                <p:nvPr/>
              </p:nvSpPr>
              <p:spPr bwMode="auto">
                <a:xfrm>
                  <a:off x="4361168" y="2960484"/>
                  <a:ext cx="118337" cy="7485"/>
                </a:xfrm>
                <a:prstGeom prst="rect">
                  <a:avLst/>
                </a:prstGeom>
                <a:solidFill>
                  <a:srgbClr val="595757"/>
                </a:solidFill>
                <a:ln>
                  <a:solidFill>
                    <a:srgbClr val="EEECE1">
                      <a:lumMod val="25000"/>
                    </a:srgbClr>
                  </a:solidFill>
                </a:ln>
              </p:spPr>
              <p:txBody>
                <a:bodyPr/>
                <a:lstStyle/>
                <a:p>
                  <a:pPr defTabSz="512445">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sp>
              <p:nvSpPr>
                <p:cNvPr id="191" name="Rectangle 144"/>
                <p:cNvSpPr>
                  <a:spLocks noChangeArrowheads="1"/>
                </p:cNvSpPr>
                <p:nvPr/>
              </p:nvSpPr>
              <p:spPr bwMode="auto">
                <a:xfrm>
                  <a:off x="4361168" y="2974208"/>
                  <a:ext cx="118337" cy="5614"/>
                </a:xfrm>
                <a:prstGeom prst="rect">
                  <a:avLst/>
                </a:prstGeom>
                <a:solidFill>
                  <a:srgbClr val="595757"/>
                </a:solidFill>
                <a:ln>
                  <a:solidFill>
                    <a:srgbClr val="EEECE1">
                      <a:lumMod val="25000"/>
                    </a:srgbClr>
                  </a:solidFill>
                </a:ln>
              </p:spPr>
              <p:txBody>
                <a:bodyPr/>
                <a:lstStyle/>
                <a:p>
                  <a:pPr defTabSz="512445">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sp>
              <p:nvSpPr>
                <p:cNvPr id="192" name="Oval 145"/>
                <p:cNvSpPr>
                  <a:spLocks noChangeArrowheads="1"/>
                </p:cNvSpPr>
                <p:nvPr/>
              </p:nvSpPr>
              <p:spPr bwMode="auto">
                <a:xfrm>
                  <a:off x="4452415" y="3110820"/>
                  <a:ext cx="51326" cy="20585"/>
                </a:xfrm>
                <a:prstGeom prst="ellipse">
                  <a:avLst/>
                </a:prstGeom>
                <a:solidFill>
                  <a:srgbClr val="595757"/>
                </a:solidFill>
                <a:ln>
                  <a:solidFill>
                    <a:srgbClr val="EEECE1">
                      <a:lumMod val="25000"/>
                    </a:srgbClr>
                  </a:solidFill>
                </a:ln>
              </p:spPr>
              <p:txBody>
                <a:bodyPr/>
                <a:lstStyle/>
                <a:p>
                  <a:pPr defTabSz="512445">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sp>
              <p:nvSpPr>
                <p:cNvPr id="193" name="Oval 146"/>
                <p:cNvSpPr>
                  <a:spLocks noChangeArrowheads="1"/>
                </p:cNvSpPr>
                <p:nvPr/>
              </p:nvSpPr>
              <p:spPr bwMode="auto">
                <a:xfrm>
                  <a:off x="4529406" y="3110820"/>
                  <a:ext cx="51326" cy="20585"/>
                </a:xfrm>
                <a:prstGeom prst="ellipse">
                  <a:avLst/>
                </a:prstGeom>
                <a:solidFill>
                  <a:srgbClr val="595757"/>
                </a:solidFill>
                <a:ln>
                  <a:solidFill>
                    <a:srgbClr val="EEECE1">
                      <a:lumMod val="25000"/>
                    </a:srgbClr>
                  </a:solidFill>
                </a:ln>
              </p:spPr>
              <p:txBody>
                <a:bodyPr/>
                <a:lstStyle/>
                <a:p>
                  <a:pPr defTabSz="512445">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sp>
              <p:nvSpPr>
                <p:cNvPr id="194" name="Freeform 147"/>
                <p:cNvSpPr/>
                <p:nvPr/>
              </p:nvSpPr>
              <p:spPr bwMode="auto">
                <a:xfrm>
                  <a:off x="4287028" y="3057796"/>
                  <a:ext cx="115486" cy="62380"/>
                </a:xfrm>
                <a:custGeom>
                  <a:avLst/>
                  <a:gdLst>
                    <a:gd name="T0" fmla="*/ 33 w 34"/>
                    <a:gd name="T1" fmla="*/ 42 h 42"/>
                    <a:gd name="T2" fmla="*/ 29 w 34"/>
                    <a:gd name="T3" fmla="*/ 22 h 42"/>
                    <a:gd name="T4" fmla="*/ 28 w 34"/>
                    <a:gd name="T5" fmla="*/ 18 h 42"/>
                    <a:gd name="T6" fmla="*/ 23 w 34"/>
                    <a:gd name="T7" fmla="*/ 12 h 42"/>
                    <a:gd name="T8" fmla="*/ 23 w 34"/>
                    <a:gd name="T9" fmla="*/ 12 h 42"/>
                    <a:gd name="T10" fmla="*/ 19 w 34"/>
                    <a:gd name="T11" fmla="*/ 10 h 42"/>
                    <a:gd name="T12" fmla="*/ 7 w 34"/>
                    <a:gd name="T13" fmla="*/ 6 h 42"/>
                    <a:gd name="T14" fmla="*/ 0 w 34"/>
                    <a:gd name="T15" fmla="*/ 0 h 42"/>
                    <a:gd name="T16" fmla="*/ 3 w 34"/>
                    <a:gd name="T17" fmla="*/ 0 h 42"/>
                    <a:gd name="T18" fmla="*/ 1 w 34"/>
                    <a:gd name="T19" fmla="*/ 0 h 42"/>
                    <a:gd name="T20" fmla="*/ 3 w 34"/>
                    <a:gd name="T21" fmla="*/ 0 h 42"/>
                    <a:gd name="T22" fmla="*/ 8 w 34"/>
                    <a:gd name="T23" fmla="*/ 4 h 42"/>
                    <a:gd name="T24" fmla="*/ 19 w 34"/>
                    <a:gd name="T25" fmla="*/ 8 h 42"/>
                    <a:gd name="T26" fmla="*/ 24 w 34"/>
                    <a:gd name="T27" fmla="*/ 9 h 42"/>
                    <a:gd name="T28" fmla="*/ 24 w 34"/>
                    <a:gd name="T29" fmla="*/ 9 h 42"/>
                    <a:gd name="T30" fmla="*/ 31 w 34"/>
                    <a:gd name="T31" fmla="*/ 18 h 42"/>
                    <a:gd name="T32" fmla="*/ 32 w 34"/>
                    <a:gd name="T33" fmla="*/ 22 h 42"/>
                    <a:gd name="T34" fmla="*/ 34 w 34"/>
                    <a:gd name="T35" fmla="*/ 39 h 42"/>
                    <a:gd name="T36" fmla="*/ 34 w 34"/>
                    <a:gd name="T37" fmla="*/ 39 h 42"/>
                    <a:gd name="T38" fmla="*/ 33 w 34"/>
                    <a:gd name="T3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42">
                      <a:moveTo>
                        <a:pt x="33" y="42"/>
                      </a:moveTo>
                      <a:cubicBezTo>
                        <a:pt x="30" y="41"/>
                        <a:pt x="30" y="35"/>
                        <a:pt x="29" y="22"/>
                      </a:cubicBezTo>
                      <a:cubicBezTo>
                        <a:pt x="29" y="21"/>
                        <a:pt x="29" y="19"/>
                        <a:pt x="28" y="18"/>
                      </a:cubicBezTo>
                      <a:cubicBezTo>
                        <a:pt x="28" y="13"/>
                        <a:pt x="26" y="13"/>
                        <a:pt x="23" y="12"/>
                      </a:cubicBezTo>
                      <a:cubicBezTo>
                        <a:pt x="23" y="12"/>
                        <a:pt x="23" y="12"/>
                        <a:pt x="23" y="12"/>
                      </a:cubicBezTo>
                      <a:cubicBezTo>
                        <a:pt x="22" y="11"/>
                        <a:pt x="20" y="11"/>
                        <a:pt x="19" y="10"/>
                      </a:cubicBezTo>
                      <a:cubicBezTo>
                        <a:pt x="15" y="9"/>
                        <a:pt x="10" y="8"/>
                        <a:pt x="7" y="6"/>
                      </a:cubicBezTo>
                      <a:cubicBezTo>
                        <a:pt x="1" y="5"/>
                        <a:pt x="0" y="1"/>
                        <a:pt x="0" y="0"/>
                      </a:cubicBezTo>
                      <a:cubicBezTo>
                        <a:pt x="3" y="0"/>
                        <a:pt x="3" y="0"/>
                        <a:pt x="3" y="0"/>
                      </a:cubicBezTo>
                      <a:cubicBezTo>
                        <a:pt x="1" y="0"/>
                        <a:pt x="1" y="0"/>
                        <a:pt x="1" y="0"/>
                      </a:cubicBezTo>
                      <a:cubicBezTo>
                        <a:pt x="3" y="0"/>
                        <a:pt x="3" y="0"/>
                        <a:pt x="3" y="0"/>
                      </a:cubicBezTo>
                      <a:cubicBezTo>
                        <a:pt x="3" y="0"/>
                        <a:pt x="4" y="2"/>
                        <a:pt x="8" y="4"/>
                      </a:cubicBezTo>
                      <a:cubicBezTo>
                        <a:pt x="11" y="5"/>
                        <a:pt x="16" y="6"/>
                        <a:pt x="19" y="8"/>
                      </a:cubicBezTo>
                      <a:cubicBezTo>
                        <a:pt x="21" y="8"/>
                        <a:pt x="23" y="9"/>
                        <a:pt x="24" y="9"/>
                      </a:cubicBezTo>
                      <a:cubicBezTo>
                        <a:pt x="24" y="9"/>
                        <a:pt x="24" y="9"/>
                        <a:pt x="24" y="9"/>
                      </a:cubicBezTo>
                      <a:cubicBezTo>
                        <a:pt x="27" y="10"/>
                        <a:pt x="31" y="11"/>
                        <a:pt x="31" y="18"/>
                      </a:cubicBezTo>
                      <a:cubicBezTo>
                        <a:pt x="31" y="19"/>
                        <a:pt x="31" y="20"/>
                        <a:pt x="32" y="22"/>
                      </a:cubicBezTo>
                      <a:cubicBezTo>
                        <a:pt x="32" y="27"/>
                        <a:pt x="33" y="38"/>
                        <a:pt x="34" y="39"/>
                      </a:cubicBezTo>
                      <a:cubicBezTo>
                        <a:pt x="34" y="39"/>
                        <a:pt x="34" y="39"/>
                        <a:pt x="34" y="39"/>
                      </a:cubicBezTo>
                      <a:lnTo>
                        <a:pt x="33" y="42"/>
                      </a:lnTo>
                      <a:close/>
                    </a:path>
                  </a:pathLst>
                </a:custGeom>
                <a:solidFill>
                  <a:srgbClr val="595757"/>
                </a:solidFill>
                <a:ln>
                  <a:solidFill>
                    <a:srgbClr val="EEECE1">
                      <a:lumMod val="25000"/>
                    </a:srgbClr>
                  </a:solidFill>
                </a:ln>
              </p:spPr>
              <p:txBody>
                <a:bodyPr/>
                <a:lstStyle/>
                <a:p>
                  <a:pPr defTabSz="512445">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grpSp>
        </p:grpSp>
        <p:pic>
          <p:nvPicPr>
            <p:cNvPr id="128" name="Picture 1934" descr="图片677"/>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8674" y="9486"/>
              <a:ext cx="411"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9" name="TextBox 121"/>
            <p:cNvSpPr txBox="1"/>
            <p:nvPr/>
          </p:nvSpPr>
          <p:spPr>
            <a:xfrm>
              <a:off x="8371" y="10303"/>
              <a:ext cx="1247" cy="724"/>
            </a:xfrm>
            <a:prstGeom prst="rect">
              <a:avLst/>
            </a:prstGeom>
            <a:noFill/>
          </p:spPr>
          <p:txBody>
            <a:bodyPr wrap="square" rtlCol="0">
              <a:spAutoFit/>
            </a:bodyPr>
            <a:lstStyle/>
            <a:p>
              <a:r>
                <a:rPr lang="zh-CN" altLang="en-US" sz="1050" b="1" dirty="0" smtClean="0">
                  <a:latin typeface="微软雅黑" panose="020B0503020204020204" pitchFamily="34" charset="-122"/>
                  <a:ea typeface="微软雅黑" panose="020B0503020204020204" pitchFamily="34" charset="-122"/>
                </a:rPr>
                <a:t>城市业务应用平台</a:t>
              </a:r>
              <a:endParaRPr lang="zh-CN" altLang="en-US" sz="1050" b="1" dirty="0">
                <a:latin typeface="微软雅黑" panose="020B0503020204020204" pitchFamily="34" charset="-122"/>
                <a:ea typeface="微软雅黑" panose="020B0503020204020204" pitchFamily="34" charset="-122"/>
              </a:endParaRPr>
            </a:p>
          </p:txBody>
        </p:sp>
        <p:sp>
          <p:nvSpPr>
            <p:cNvPr id="130" name="TextBox 154"/>
            <p:cNvSpPr txBox="1"/>
            <p:nvPr/>
          </p:nvSpPr>
          <p:spPr>
            <a:xfrm>
              <a:off x="1455" y="11827"/>
              <a:ext cx="3217" cy="421"/>
            </a:xfrm>
            <a:prstGeom prst="rect">
              <a:avLst/>
            </a:prstGeom>
            <a:noFill/>
          </p:spPr>
          <p:txBody>
            <a:bodyPr wrap="square" rtlCol="0">
              <a:spAutoFit/>
            </a:bodyPr>
            <a:lstStyle/>
            <a:p>
              <a:r>
                <a:rPr lang="en-US" altLang="zh-CN" sz="1000" dirty="0" smtClean="0">
                  <a:latin typeface="微软雅黑" panose="020B0503020204020204" pitchFamily="34" charset="-122"/>
                  <a:ea typeface="微软雅黑" panose="020B0503020204020204" pitchFamily="34" charset="-122"/>
                </a:rPr>
                <a:t>PLC</a:t>
              </a:r>
              <a:r>
                <a:rPr lang="zh-CN" altLang="en-US" sz="1000" dirty="0" smtClean="0">
                  <a:latin typeface="微软雅黑" panose="020B0503020204020204" pitchFamily="34" charset="-122"/>
                  <a:ea typeface="微软雅黑" panose="020B0503020204020204" pitchFamily="34" charset="-122"/>
                </a:rPr>
                <a:t>电力线连接至</a:t>
              </a:r>
              <a:r>
                <a:rPr lang="en-US" altLang="zh-CN" sz="1000" dirty="0" smtClean="0">
                  <a:latin typeface="微软雅黑" panose="020B0503020204020204" pitchFamily="34" charset="-122"/>
                  <a:ea typeface="微软雅黑" panose="020B0503020204020204" pitchFamily="34" charset="-122"/>
                </a:rPr>
                <a:t>AR532</a:t>
              </a:r>
              <a:endParaRPr lang="zh-CN" altLang="en-US" sz="1000" dirty="0">
                <a:latin typeface="微软雅黑" panose="020B0503020204020204" pitchFamily="34" charset="-122"/>
                <a:ea typeface="微软雅黑" panose="020B0503020204020204" pitchFamily="34" charset="-122"/>
              </a:endParaRPr>
            </a:p>
          </p:txBody>
        </p:sp>
        <p:pic>
          <p:nvPicPr>
            <p:cNvPr id="131" name="图片 101"/>
            <p:cNvPicPr>
              <a:picLocks noChangeAspect="1"/>
            </p:cNvPicPr>
            <p:nvPr/>
          </p:nvPicPr>
          <p:blipFill>
            <a:blip r:embed="rId5" cstate="print"/>
            <a:stretch>
              <a:fillRect/>
            </a:stretch>
          </p:blipFill>
          <p:spPr>
            <a:xfrm>
              <a:off x="6811" y="9023"/>
              <a:ext cx="548" cy="740"/>
            </a:xfrm>
            <a:prstGeom prst="rect">
              <a:avLst/>
            </a:prstGeom>
          </p:spPr>
        </p:pic>
        <p:pic>
          <p:nvPicPr>
            <p:cNvPr id="132" name="Picture 338" descr="10"/>
            <p:cNvPicPr>
              <a:picLocks noChangeAspect="1" noChangeArrowheads="1"/>
            </p:cNvPicPr>
            <p:nvPr/>
          </p:nvPicPr>
          <p:blipFill>
            <a:blip r:embed="rId6" cstate="print"/>
            <a:srcRect/>
            <a:stretch>
              <a:fillRect/>
            </a:stretch>
          </p:blipFill>
          <p:spPr bwMode="auto">
            <a:xfrm>
              <a:off x="7484" y="9159"/>
              <a:ext cx="424" cy="461"/>
            </a:xfrm>
            <a:prstGeom prst="rect">
              <a:avLst/>
            </a:prstGeom>
            <a:noFill/>
            <a:ln w="9525">
              <a:noFill/>
              <a:miter lim="800000"/>
              <a:headEnd/>
              <a:tailEnd/>
            </a:ln>
          </p:spPr>
        </p:pic>
        <p:sp>
          <p:nvSpPr>
            <p:cNvPr id="133" name="文本框 74"/>
            <p:cNvSpPr txBox="1"/>
            <p:nvPr/>
          </p:nvSpPr>
          <p:spPr bwMode="auto">
            <a:xfrm>
              <a:off x="6763" y="9795"/>
              <a:ext cx="1153" cy="342"/>
            </a:xfrm>
            <a:prstGeom prst="rect">
              <a:avLst/>
            </a:prstGeom>
            <a:noFill/>
          </p:spPr>
          <p:txBody>
            <a:bodyPr wrap="square">
              <a:spAutoFit/>
            </a:bodyPr>
            <a:lstStyle/>
            <a:p>
              <a:pPr defTabSz="1219200">
                <a:defRPr/>
              </a:pPr>
              <a:r>
                <a:rPr lang="en-US" altLang="zh-CN" sz="700" kern="0" dirty="0" smtClean="0">
                  <a:solidFill>
                    <a:sysClr val="windowText" lastClr="000000"/>
                  </a:solidFill>
                  <a:latin typeface="微软雅黑" panose="020B0503020204020204" pitchFamily="34" charset="-122"/>
                  <a:ea typeface="微软雅黑" panose="020B0503020204020204" pitchFamily="34" charset="-122"/>
                </a:rPr>
                <a:t>OLT</a:t>
              </a:r>
            </a:p>
          </p:txBody>
        </p:sp>
        <p:sp>
          <p:nvSpPr>
            <p:cNvPr id="134" name="文本框 74"/>
            <p:cNvSpPr txBox="1"/>
            <p:nvPr/>
          </p:nvSpPr>
          <p:spPr bwMode="auto">
            <a:xfrm>
              <a:off x="7472" y="9787"/>
              <a:ext cx="1153" cy="535"/>
            </a:xfrm>
            <a:prstGeom prst="rect">
              <a:avLst/>
            </a:prstGeom>
            <a:noFill/>
          </p:spPr>
          <p:txBody>
            <a:bodyPr wrap="square">
              <a:spAutoFit/>
            </a:bodyPr>
            <a:lstStyle/>
            <a:p>
              <a:pPr defTabSz="1219200">
                <a:defRPr/>
              </a:pPr>
              <a:r>
                <a:rPr lang="zh-CN" altLang="en-US" sz="700" kern="0" dirty="0">
                  <a:solidFill>
                    <a:sysClr val="windowText" lastClr="000000"/>
                  </a:solidFill>
                  <a:latin typeface="微软雅黑" panose="020B0503020204020204" pitchFamily="34" charset="-122"/>
                  <a:ea typeface="微软雅黑" panose="020B0503020204020204" pitchFamily="34" charset="-122"/>
                </a:rPr>
                <a:t>交</a:t>
              </a:r>
              <a:r>
                <a:rPr lang="zh-CN" altLang="en-US" sz="700" kern="0" dirty="0" smtClean="0">
                  <a:solidFill>
                    <a:sysClr val="windowText" lastClr="000000"/>
                  </a:solidFill>
                  <a:latin typeface="微软雅黑" panose="020B0503020204020204" pitchFamily="34" charset="-122"/>
                  <a:ea typeface="微软雅黑" panose="020B0503020204020204" pitchFamily="34" charset="-122"/>
                </a:rPr>
                <a:t>换机</a:t>
              </a:r>
              <a:endParaRPr lang="en-US" altLang="zh-CN" sz="700" kern="0" dirty="0" smtClean="0">
                <a:solidFill>
                  <a:sysClr val="windowText" lastClr="000000"/>
                </a:solidFill>
                <a:latin typeface="微软雅黑" panose="020B0503020204020204" pitchFamily="34" charset="-122"/>
                <a:ea typeface="微软雅黑" panose="020B0503020204020204" pitchFamily="34" charset="-122"/>
              </a:endParaRPr>
            </a:p>
            <a:p>
              <a:pPr defTabSz="1219200">
                <a:defRPr/>
              </a:pPr>
              <a:r>
                <a:rPr lang="en-US" altLang="zh-CN" sz="700" kern="0" dirty="0" smtClean="0">
                  <a:solidFill>
                    <a:sysClr val="windowText" lastClr="000000"/>
                  </a:solidFill>
                  <a:latin typeface="微软雅黑" panose="020B0503020204020204" pitchFamily="34" charset="-122"/>
                  <a:ea typeface="微软雅黑" panose="020B0503020204020204" pitchFamily="34" charset="-122"/>
                </a:rPr>
                <a:t>S5720</a:t>
              </a:r>
              <a:endParaRPr lang="zh-CN" altLang="en-US" sz="700" kern="0" dirty="0">
                <a:solidFill>
                  <a:sysClr val="windowText" lastClr="000000"/>
                </a:solidFill>
                <a:latin typeface="微软雅黑" panose="020B0503020204020204" pitchFamily="34" charset="-122"/>
                <a:ea typeface="微软雅黑" panose="020B0503020204020204" pitchFamily="34" charset="-122"/>
              </a:endParaRPr>
            </a:p>
          </p:txBody>
        </p:sp>
        <p:cxnSp>
          <p:nvCxnSpPr>
            <p:cNvPr id="135" name="Straight Connector 123"/>
            <p:cNvCxnSpPr>
              <a:stCxn id="131" idx="3"/>
              <a:endCxn id="132" idx="1"/>
            </p:cNvCxnSpPr>
            <p:nvPr/>
          </p:nvCxnSpPr>
          <p:spPr>
            <a:xfrm flipV="1">
              <a:off x="7360" y="9389"/>
              <a:ext cx="124" cy="4"/>
            </a:xfrm>
            <a:prstGeom prst="line">
              <a:avLst/>
            </a:prstGeom>
            <a:ln w="28575">
              <a:solidFill>
                <a:schemeClr val="accent5">
                  <a:lumMod val="25000"/>
                </a:schemeClr>
              </a:solidFill>
            </a:ln>
          </p:spPr>
          <p:style>
            <a:lnRef idx="1">
              <a:schemeClr val="accent1"/>
            </a:lnRef>
            <a:fillRef idx="0">
              <a:schemeClr val="accent1"/>
            </a:fillRef>
            <a:effectRef idx="0">
              <a:schemeClr val="accent1"/>
            </a:effectRef>
            <a:fontRef idx="minor">
              <a:schemeClr val="tx1"/>
            </a:fontRef>
          </p:style>
        </p:cxnSp>
        <p:pic>
          <p:nvPicPr>
            <p:cNvPr id="136" name="图片 102"/>
            <p:cNvPicPr>
              <a:picLocks noChangeAspect="1"/>
            </p:cNvPicPr>
            <p:nvPr/>
          </p:nvPicPr>
          <p:blipFill>
            <a:blip r:embed="rId7" cstate="print"/>
            <a:stretch>
              <a:fillRect/>
            </a:stretch>
          </p:blipFill>
          <p:spPr>
            <a:xfrm>
              <a:off x="5350" y="10419"/>
              <a:ext cx="1441" cy="239"/>
            </a:xfrm>
            <a:prstGeom prst="rect">
              <a:avLst/>
            </a:prstGeom>
          </p:spPr>
        </p:pic>
        <p:pic>
          <p:nvPicPr>
            <p:cNvPr id="137" name="Picture 2438" descr="图片134"/>
            <p:cNvPicPr>
              <a:picLocks noChangeAspect="1" noChangeArrowheads="1"/>
            </p:cNvPicPr>
            <p:nvPr/>
          </p:nvPicPr>
          <p:blipFill>
            <a:blip r:embed="rId8" cstate="print"/>
            <a:srcRect/>
            <a:stretch>
              <a:fillRect/>
            </a:stretch>
          </p:blipFill>
          <p:spPr bwMode="auto">
            <a:xfrm>
              <a:off x="5619" y="10895"/>
              <a:ext cx="898" cy="348"/>
            </a:xfrm>
            <a:prstGeom prst="rect">
              <a:avLst/>
            </a:prstGeom>
            <a:noFill/>
          </p:spPr>
        </p:pic>
        <p:cxnSp>
          <p:nvCxnSpPr>
            <p:cNvPr id="138" name="Straight Connector 131"/>
            <p:cNvCxnSpPr/>
            <p:nvPr/>
          </p:nvCxnSpPr>
          <p:spPr>
            <a:xfrm>
              <a:off x="6136" y="11214"/>
              <a:ext cx="0" cy="274"/>
            </a:xfrm>
            <a:prstGeom prst="line">
              <a:avLst/>
            </a:prstGeom>
            <a:ln w="28575">
              <a:solidFill>
                <a:schemeClr val="accent5">
                  <a:lumMod val="25000"/>
                </a:schemeClr>
              </a:solidFill>
            </a:ln>
          </p:spPr>
          <p:style>
            <a:lnRef idx="1">
              <a:schemeClr val="accent1"/>
            </a:lnRef>
            <a:fillRef idx="0">
              <a:schemeClr val="accent1"/>
            </a:fillRef>
            <a:effectRef idx="0">
              <a:schemeClr val="accent1"/>
            </a:effectRef>
            <a:fontRef idx="minor">
              <a:schemeClr val="tx1"/>
            </a:fontRef>
          </p:style>
        </p:cxnSp>
        <p:cxnSp>
          <p:nvCxnSpPr>
            <p:cNvPr id="139" name="Elbow Connector 80"/>
            <p:cNvCxnSpPr>
              <a:stCxn id="131" idx="1"/>
            </p:cNvCxnSpPr>
            <p:nvPr/>
          </p:nvCxnSpPr>
          <p:spPr>
            <a:xfrm rot="10800000" flipV="1">
              <a:off x="6444" y="9393"/>
              <a:ext cx="367" cy="1074"/>
            </a:xfrm>
            <a:prstGeom prst="bentConnector2">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0" name="Straight Connector 137"/>
            <p:cNvCxnSpPr/>
            <p:nvPr/>
          </p:nvCxnSpPr>
          <p:spPr>
            <a:xfrm>
              <a:off x="6155" y="10624"/>
              <a:ext cx="0" cy="318"/>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41" name="文本框 74"/>
            <p:cNvSpPr txBox="1"/>
            <p:nvPr/>
          </p:nvSpPr>
          <p:spPr bwMode="auto">
            <a:xfrm>
              <a:off x="6456" y="10912"/>
              <a:ext cx="1153" cy="352"/>
            </a:xfrm>
            <a:prstGeom prst="rect">
              <a:avLst/>
            </a:prstGeom>
            <a:noFill/>
          </p:spPr>
          <p:txBody>
            <a:bodyPr wrap="square">
              <a:spAutoFit/>
            </a:bodyPr>
            <a:lstStyle/>
            <a:p>
              <a:pPr defTabSz="1219200">
                <a:defRPr/>
              </a:pPr>
              <a:r>
                <a:rPr lang="en-US" altLang="zh-CN" sz="700" kern="0" dirty="0" smtClean="0">
                  <a:solidFill>
                    <a:sysClr val="windowText" lastClr="000000"/>
                  </a:solidFill>
                  <a:latin typeface="微软雅黑" panose="020B0503020204020204" pitchFamily="34" charset="-122"/>
                  <a:ea typeface="微软雅黑" panose="020B0503020204020204" pitchFamily="34" charset="-122"/>
                </a:rPr>
                <a:t>ONU</a:t>
              </a:r>
              <a:endParaRPr lang="zh-CN" altLang="en-US" sz="700" kern="0" dirty="0">
                <a:solidFill>
                  <a:sysClr val="windowText" lastClr="000000"/>
                </a:solidFill>
                <a:latin typeface="微软雅黑" panose="020B0503020204020204" pitchFamily="34" charset="-122"/>
                <a:ea typeface="微软雅黑" panose="020B0503020204020204" pitchFamily="34" charset="-122"/>
              </a:endParaRPr>
            </a:p>
          </p:txBody>
        </p:sp>
        <p:sp>
          <p:nvSpPr>
            <p:cNvPr id="142" name="文本框 74"/>
            <p:cNvSpPr txBox="1"/>
            <p:nvPr/>
          </p:nvSpPr>
          <p:spPr bwMode="auto">
            <a:xfrm>
              <a:off x="6203" y="10570"/>
              <a:ext cx="1425" cy="342"/>
            </a:xfrm>
            <a:prstGeom prst="rect">
              <a:avLst/>
            </a:prstGeom>
            <a:noFill/>
          </p:spPr>
          <p:txBody>
            <a:bodyPr wrap="square">
              <a:spAutoFit/>
            </a:bodyPr>
            <a:lstStyle/>
            <a:p>
              <a:pPr defTabSz="1219200">
                <a:defRPr/>
              </a:pPr>
              <a:r>
                <a:rPr lang="zh-CN" altLang="en-US" sz="700" kern="0" dirty="0" smtClean="0">
                  <a:solidFill>
                    <a:sysClr val="windowText" lastClr="000000"/>
                  </a:solidFill>
                  <a:latin typeface="微软雅黑" panose="020B0503020204020204" pitchFamily="34" charset="-122"/>
                  <a:ea typeface="微软雅黑" panose="020B0503020204020204" pitchFamily="34" charset="-122"/>
                </a:rPr>
                <a:t>分光器</a:t>
              </a:r>
              <a:r>
                <a:rPr lang="en-US" altLang="zh-CN" sz="700" kern="0" dirty="0" smtClean="0">
                  <a:solidFill>
                    <a:sysClr val="windowText" lastClr="000000"/>
                  </a:solidFill>
                  <a:latin typeface="微软雅黑" panose="020B0503020204020204" pitchFamily="34" charset="-122"/>
                  <a:ea typeface="微软雅黑" panose="020B0503020204020204" pitchFamily="34" charset="-122"/>
                </a:rPr>
                <a:t>1</a:t>
              </a:r>
              <a:r>
                <a:rPr lang="zh-CN" altLang="en-US" sz="700" kern="0" dirty="0" smtClean="0">
                  <a:solidFill>
                    <a:sysClr val="windowText" lastClr="000000"/>
                  </a:solidFill>
                  <a:latin typeface="微软雅黑" panose="020B0503020204020204" pitchFamily="34" charset="-122"/>
                  <a:ea typeface="微软雅黑" panose="020B0503020204020204" pitchFamily="34" charset="-122"/>
                </a:rPr>
                <a:t>：</a:t>
              </a:r>
              <a:r>
                <a:rPr lang="en-US" altLang="zh-CN" sz="700" kern="0" dirty="0" smtClean="0">
                  <a:solidFill>
                    <a:sysClr val="windowText" lastClr="000000"/>
                  </a:solidFill>
                  <a:latin typeface="微软雅黑" panose="020B0503020204020204" pitchFamily="34" charset="-122"/>
                  <a:ea typeface="微软雅黑" panose="020B0503020204020204" pitchFamily="34" charset="-122"/>
                </a:rPr>
                <a:t>64</a:t>
              </a:r>
              <a:endParaRPr lang="zh-CN" altLang="en-US" sz="700" kern="0" dirty="0">
                <a:solidFill>
                  <a:sysClr val="windowText" lastClr="000000"/>
                </a:solidFill>
                <a:latin typeface="微软雅黑" panose="020B0503020204020204" pitchFamily="34" charset="-122"/>
                <a:ea typeface="微软雅黑" panose="020B0503020204020204" pitchFamily="34" charset="-122"/>
              </a:endParaRPr>
            </a:p>
          </p:txBody>
        </p:sp>
        <p:sp>
          <p:nvSpPr>
            <p:cNvPr id="143" name="Rectangle 85"/>
            <p:cNvSpPr/>
            <p:nvPr/>
          </p:nvSpPr>
          <p:spPr>
            <a:xfrm>
              <a:off x="6669" y="8703"/>
              <a:ext cx="1583" cy="1565"/>
            </a:xfrm>
            <a:prstGeom prst="rect">
              <a:avLst/>
            </a:prstGeom>
            <a:noFill/>
            <a:ln w="6350">
              <a:solidFill>
                <a:srgbClr val="A6A6A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144" name="TextBox 86"/>
            <p:cNvSpPr txBox="1"/>
            <p:nvPr/>
          </p:nvSpPr>
          <p:spPr>
            <a:xfrm>
              <a:off x="6684" y="8691"/>
              <a:ext cx="1567" cy="724"/>
            </a:xfrm>
            <a:prstGeom prst="rect">
              <a:avLst/>
            </a:prstGeom>
            <a:noFill/>
          </p:spPr>
          <p:txBody>
            <a:bodyPr wrap="square" rtlCol="0">
              <a:spAutoFit/>
            </a:bodyPr>
            <a:lstStyle/>
            <a:p>
              <a:r>
                <a:rPr lang="zh-CN" altLang="en-US" sz="1050" dirty="0" smtClean="0">
                  <a:latin typeface="微软雅黑" panose="020B0503020204020204" pitchFamily="34" charset="-122"/>
                  <a:ea typeface="微软雅黑" panose="020B0503020204020204" pitchFamily="34" charset="-122"/>
                </a:rPr>
                <a:t>汇聚节点机房</a:t>
              </a:r>
              <a:endParaRPr lang="zh-CN" altLang="en-US" sz="1050" dirty="0">
                <a:latin typeface="微软雅黑" panose="020B0503020204020204" pitchFamily="34" charset="-122"/>
                <a:ea typeface="微软雅黑" panose="020B0503020204020204" pitchFamily="34" charset="-122"/>
              </a:endParaRPr>
            </a:p>
          </p:txBody>
        </p:sp>
        <p:sp>
          <p:nvSpPr>
            <p:cNvPr id="145" name="Rectangle 142"/>
            <p:cNvSpPr/>
            <p:nvPr/>
          </p:nvSpPr>
          <p:spPr>
            <a:xfrm>
              <a:off x="4950" y="10284"/>
              <a:ext cx="2293" cy="1991"/>
            </a:xfrm>
            <a:prstGeom prst="rect">
              <a:avLst/>
            </a:prstGeom>
            <a:noFill/>
            <a:ln w="6350">
              <a:solidFill>
                <a:srgbClr val="A6A6A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146" name="TextBox 87"/>
            <p:cNvSpPr txBox="1"/>
            <p:nvPr/>
          </p:nvSpPr>
          <p:spPr>
            <a:xfrm>
              <a:off x="4810" y="10371"/>
              <a:ext cx="621" cy="1048"/>
            </a:xfrm>
            <a:prstGeom prst="rect">
              <a:avLst/>
            </a:prstGeom>
            <a:noFill/>
          </p:spPr>
          <p:txBody>
            <a:bodyPr vert="eaVert" wrap="square" rtlCol="0">
              <a:spAutoFit/>
            </a:bodyPr>
            <a:lstStyle/>
            <a:p>
              <a:r>
                <a:rPr lang="zh-CN" altLang="en-US" sz="1100" dirty="0" smtClean="0">
                  <a:latin typeface="微软雅黑" panose="020B0503020204020204" pitchFamily="34" charset="-122"/>
                  <a:ea typeface="微软雅黑" panose="020B0503020204020204" pitchFamily="34" charset="-122"/>
                </a:rPr>
                <a:t>路边柜</a:t>
              </a:r>
              <a:endParaRPr lang="zh-CN" altLang="en-US" sz="1100" dirty="0">
                <a:latin typeface="微软雅黑" panose="020B0503020204020204" pitchFamily="34" charset="-122"/>
                <a:ea typeface="微软雅黑" panose="020B0503020204020204" pitchFamily="34" charset="-122"/>
              </a:endParaRPr>
            </a:p>
          </p:txBody>
        </p:sp>
        <p:pic>
          <p:nvPicPr>
            <p:cNvPr id="147" name="Picture 89"/>
            <p:cNvPicPr>
              <a:picLocks noChangeAspect="1"/>
            </p:cNvPicPr>
            <p:nvPr/>
          </p:nvPicPr>
          <p:blipFill>
            <a:blip r:embed="rId9" cstate="print"/>
            <a:stretch>
              <a:fillRect/>
            </a:stretch>
          </p:blipFill>
          <p:spPr>
            <a:xfrm>
              <a:off x="3220" y="10262"/>
              <a:ext cx="1117" cy="952"/>
            </a:xfrm>
            <a:prstGeom prst="rect">
              <a:avLst/>
            </a:prstGeom>
          </p:spPr>
        </p:pic>
        <p:sp>
          <p:nvSpPr>
            <p:cNvPr id="148" name="文本框 74"/>
            <p:cNvSpPr txBox="1"/>
            <p:nvPr/>
          </p:nvSpPr>
          <p:spPr bwMode="auto">
            <a:xfrm>
              <a:off x="3724" y="10037"/>
              <a:ext cx="1153" cy="352"/>
            </a:xfrm>
            <a:prstGeom prst="rect">
              <a:avLst/>
            </a:prstGeom>
            <a:noFill/>
          </p:spPr>
          <p:txBody>
            <a:bodyPr wrap="square">
              <a:spAutoFit/>
            </a:bodyPr>
            <a:lstStyle/>
            <a:p>
              <a:pPr defTabSz="1219200">
                <a:defRPr/>
              </a:pPr>
              <a:r>
                <a:rPr lang="en-US" altLang="zh-CN" sz="700" kern="0" dirty="0" smtClean="0">
                  <a:solidFill>
                    <a:sysClr val="windowText" lastClr="000000"/>
                  </a:solidFill>
                  <a:latin typeface="微软雅黑" panose="020B0503020204020204" pitchFamily="34" charset="-122"/>
                  <a:ea typeface="微软雅黑" panose="020B0503020204020204" pitchFamily="34" charset="-122"/>
                </a:rPr>
                <a:t>EA8084P</a:t>
              </a:r>
              <a:endParaRPr lang="zh-CN" altLang="en-US" sz="700" kern="0" dirty="0">
                <a:solidFill>
                  <a:sysClr val="windowText" lastClr="000000"/>
                </a:solidFill>
                <a:latin typeface="微软雅黑" panose="020B0503020204020204" pitchFamily="34" charset="-122"/>
                <a:ea typeface="微软雅黑" panose="020B0503020204020204" pitchFamily="34" charset="-122"/>
              </a:endParaRPr>
            </a:p>
          </p:txBody>
        </p:sp>
        <p:pic>
          <p:nvPicPr>
            <p:cNvPr id="149" name="Picture 2438" descr="图片134"/>
            <p:cNvPicPr>
              <a:picLocks noChangeAspect="1" noChangeArrowheads="1"/>
            </p:cNvPicPr>
            <p:nvPr/>
          </p:nvPicPr>
          <p:blipFill>
            <a:blip r:embed="rId8" cstate="print"/>
            <a:srcRect/>
            <a:stretch>
              <a:fillRect/>
            </a:stretch>
          </p:blipFill>
          <p:spPr bwMode="auto">
            <a:xfrm>
              <a:off x="2941" y="9955"/>
              <a:ext cx="898" cy="348"/>
            </a:xfrm>
            <a:prstGeom prst="rect">
              <a:avLst/>
            </a:prstGeom>
            <a:noFill/>
          </p:spPr>
        </p:pic>
        <p:pic>
          <p:nvPicPr>
            <p:cNvPr id="150" name="Picture 178"/>
            <p:cNvPicPr>
              <a:picLocks noChangeAspect="1"/>
            </p:cNvPicPr>
            <p:nvPr/>
          </p:nvPicPr>
          <p:blipFill>
            <a:blip r:embed="rId10" cstate="print"/>
            <a:stretch>
              <a:fillRect/>
            </a:stretch>
          </p:blipFill>
          <p:spPr>
            <a:xfrm>
              <a:off x="1059" y="10312"/>
              <a:ext cx="1416" cy="952"/>
            </a:xfrm>
            <a:prstGeom prst="rect">
              <a:avLst/>
            </a:prstGeom>
          </p:spPr>
        </p:pic>
        <p:sp>
          <p:nvSpPr>
            <p:cNvPr id="151" name="文本框 74"/>
            <p:cNvSpPr txBox="1"/>
            <p:nvPr/>
          </p:nvSpPr>
          <p:spPr bwMode="auto">
            <a:xfrm>
              <a:off x="1563" y="10087"/>
              <a:ext cx="1153" cy="352"/>
            </a:xfrm>
            <a:prstGeom prst="rect">
              <a:avLst/>
            </a:prstGeom>
            <a:noFill/>
          </p:spPr>
          <p:txBody>
            <a:bodyPr wrap="square">
              <a:spAutoFit/>
            </a:bodyPr>
            <a:lstStyle/>
            <a:p>
              <a:pPr defTabSz="1219200">
                <a:defRPr/>
              </a:pPr>
              <a:r>
                <a:rPr lang="en-US" altLang="zh-CN" sz="700" kern="0" dirty="0" smtClean="0">
                  <a:solidFill>
                    <a:sysClr val="windowText" lastClr="000000"/>
                  </a:solidFill>
                  <a:latin typeface="微软雅黑" panose="020B0503020204020204" pitchFamily="34" charset="-122"/>
                  <a:ea typeface="微软雅黑" panose="020B0503020204020204" pitchFamily="34" charset="-122"/>
                </a:rPr>
                <a:t>EA8084P</a:t>
              </a:r>
              <a:endParaRPr lang="zh-CN" altLang="en-US" sz="700" kern="0" dirty="0">
                <a:solidFill>
                  <a:sysClr val="windowText" lastClr="000000"/>
                </a:solidFill>
                <a:latin typeface="微软雅黑" panose="020B0503020204020204" pitchFamily="34" charset="-122"/>
                <a:ea typeface="微软雅黑" panose="020B0503020204020204" pitchFamily="34" charset="-122"/>
              </a:endParaRPr>
            </a:p>
          </p:txBody>
        </p:sp>
        <p:pic>
          <p:nvPicPr>
            <p:cNvPr id="152" name="Picture 2438" descr="图片134"/>
            <p:cNvPicPr>
              <a:picLocks noChangeAspect="1" noChangeArrowheads="1"/>
            </p:cNvPicPr>
            <p:nvPr/>
          </p:nvPicPr>
          <p:blipFill>
            <a:blip r:embed="rId8" cstate="print"/>
            <a:srcRect/>
            <a:stretch>
              <a:fillRect/>
            </a:stretch>
          </p:blipFill>
          <p:spPr bwMode="auto">
            <a:xfrm>
              <a:off x="780" y="10005"/>
              <a:ext cx="898" cy="348"/>
            </a:xfrm>
            <a:prstGeom prst="rect">
              <a:avLst/>
            </a:prstGeom>
            <a:noFill/>
          </p:spPr>
        </p:pic>
        <p:cxnSp>
          <p:nvCxnSpPr>
            <p:cNvPr id="153" name="Elbow Connector 94"/>
            <p:cNvCxnSpPr>
              <a:stCxn id="136" idx="0"/>
              <a:endCxn id="152" idx="0"/>
            </p:cNvCxnSpPr>
            <p:nvPr/>
          </p:nvCxnSpPr>
          <p:spPr>
            <a:xfrm rot="16200000" flipV="1">
              <a:off x="3443" y="7792"/>
              <a:ext cx="414" cy="4842"/>
            </a:xfrm>
            <a:prstGeom prst="bentConnector3">
              <a:avLst>
                <a:gd name="adj1" fmla="val 183554"/>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4" name="Elbow Connector 104"/>
            <p:cNvCxnSpPr/>
            <p:nvPr/>
          </p:nvCxnSpPr>
          <p:spPr>
            <a:xfrm rot="10800000">
              <a:off x="3131" y="9955"/>
              <a:ext cx="2390" cy="431"/>
            </a:xfrm>
            <a:prstGeom prst="bentConnector3">
              <a:avLst>
                <a:gd name="adj1" fmla="val -1318"/>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155" name="TextBox 184"/>
            <p:cNvSpPr txBox="1"/>
            <p:nvPr/>
          </p:nvSpPr>
          <p:spPr>
            <a:xfrm>
              <a:off x="4160" y="9125"/>
              <a:ext cx="1077" cy="436"/>
            </a:xfrm>
            <a:prstGeom prst="rect">
              <a:avLst/>
            </a:prstGeom>
            <a:noFill/>
          </p:spPr>
          <p:txBody>
            <a:bodyPr wrap="square" rtlCol="0">
              <a:spAutoFit/>
            </a:bodyPr>
            <a:lstStyle/>
            <a:p>
              <a:r>
                <a:rPr lang="en-US" altLang="zh-CN" sz="1000" dirty="0" smtClean="0">
                  <a:latin typeface="微软雅黑" panose="020B0503020204020204" pitchFamily="34" charset="-122"/>
                  <a:ea typeface="微软雅黑" panose="020B0503020204020204" pitchFamily="34" charset="-122"/>
                </a:rPr>
                <a:t>GPON</a:t>
              </a:r>
              <a:endParaRPr lang="zh-CN" altLang="en-US" sz="1000" dirty="0">
                <a:latin typeface="微软雅黑" panose="020B0503020204020204" pitchFamily="34" charset="-122"/>
                <a:ea typeface="微软雅黑" panose="020B0503020204020204" pitchFamily="34" charset="-122"/>
              </a:endParaRPr>
            </a:p>
          </p:txBody>
        </p:sp>
        <p:cxnSp>
          <p:nvCxnSpPr>
            <p:cNvPr id="156" name="Straight Arrow Connector 186"/>
            <p:cNvCxnSpPr/>
            <p:nvPr/>
          </p:nvCxnSpPr>
          <p:spPr>
            <a:xfrm>
              <a:off x="4238" y="8794"/>
              <a:ext cx="7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87"/>
            <p:cNvCxnSpPr/>
            <p:nvPr/>
          </p:nvCxnSpPr>
          <p:spPr>
            <a:xfrm flipH="1">
              <a:off x="4238" y="8945"/>
              <a:ext cx="7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8" name="TextBox 194"/>
            <p:cNvSpPr txBox="1"/>
            <p:nvPr/>
          </p:nvSpPr>
          <p:spPr>
            <a:xfrm>
              <a:off x="4238" y="8509"/>
              <a:ext cx="831" cy="352"/>
            </a:xfrm>
            <a:prstGeom prst="rect">
              <a:avLst/>
            </a:prstGeom>
            <a:noFill/>
          </p:spPr>
          <p:txBody>
            <a:bodyPr wrap="square" rtlCol="0">
              <a:spAutoFit/>
            </a:bodyPr>
            <a:lstStyle/>
            <a:p>
              <a:r>
                <a:rPr lang="en-US" altLang="zh-CN" sz="700" dirty="0" smtClean="0">
                  <a:latin typeface="微软雅黑" panose="020B0503020204020204" pitchFamily="34" charset="-122"/>
                  <a:ea typeface="微软雅黑" panose="020B0503020204020204" pitchFamily="34" charset="-122"/>
                </a:rPr>
                <a:t>1.25G</a:t>
              </a:r>
              <a:endParaRPr lang="zh-CN" altLang="en-US" sz="700" dirty="0">
                <a:latin typeface="微软雅黑" panose="020B0503020204020204" pitchFamily="34" charset="-122"/>
                <a:ea typeface="微软雅黑" panose="020B0503020204020204" pitchFamily="34" charset="-122"/>
              </a:endParaRPr>
            </a:p>
          </p:txBody>
        </p:sp>
        <p:sp>
          <p:nvSpPr>
            <p:cNvPr id="159" name="TextBox 195"/>
            <p:cNvSpPr txBox="1"/>
            <p:nvPr/>
          </p:nvSpPr>
          <p:spPr>
            <a:xfrm>
              <a:off x="4302" y="8898"/>
              <a:ext cx="831" cy="352"/>
            </a:xfrm>
            <a:prstGeom prst="rect">
              <a:avLst/>
            </a:prstGeom>
            <a:noFill/>
          </p:spPr>
          <p:txBody>
            <a:bodyPr wrap="square" rtlCol="0">
              <a:spAutoFit/>
            </a:bodyPr>
            <a:lstStyle/>
            <a:p>
              <a:r>
                <a:rPr lang="en-US" altLang="zh-CN" sz="700" dirty="0" smtClean="0">
                  <a:latin typeface="微软雅黑" panose="020B0503020204020204" pitchFamily="34" charset="-122"/>
                  <a:ea typeface="微软雅黑" panose="020B0503020204020204" pitchFamily="34" charset="-122"/>
                </a:rPr>
                <a:t>2.5G</a:t>
              </a:r>
              <a:endParaRPr lang="zh-CN" altLang="en-US" sz="700" dirty="0">
                <a:latin typeface="微软雅黑" panose="020B0503020204020204" pitchFamily="34" charset="-122"/>
                <a:ea typeface="微软雅黑" panose="020B0503020204020204" pitchFamily="34" charset="-122"/>
              </a:endParaRPr>
            </a:p>
          </p:txBody>
        </p:sp>
        <p:cxnSp>
          <p:nvCxnSpPr>
            <p:cNvPr id="160" name="肘形连接符 159"/>
            <p:cNvCxnSpPr/>
            <p:nvPr/>
          </p:nvCxnSpPr>
          <p:spPr>
            <a:xfrm rot="10800000">
              <a:off x="659" y="11515"/>
              <a:ext cx="5090" cy="250"/>
            </a:xfrm>
            <a:prstGeom prst="bentConnector3">
              <a:avLst>
                <a:gd name="adj1" fmla="val 100006"/>
              </a:avLst>
            </a:prstGeom>
            <a:ln>
              <a:tailEnd type="triangle"/>
            </a:ln>
          </p:spPr>
          <p:style>
            <a:lnRef idx="1">
              <a:schemeClr val="dk1"/>
            </a:lnRef>
            <a:fillRef idx="0">
              <a:schemeClr val="dk1"/>
            </a:fillRef>
            <a:effectRef idx="0">
              <a:schemeClr val="dk1"/>
            </a:effectRef>
            <a:fontRef idx="minor">
              <a:schemeClr val="tx1"/>
            </a:fontRef>
          </p:style>
        </p:cxnSp>
        <p:cxnSp>
          <p:nvCxnSpPr>
            <p:cNvPr id="161" name="直接箭头连接符 160"/>
            <p:cNvCxnSpPr/>
            <p:nvPr/>
          </p:nvCxnSpPr>
          <p:spPr>
            <a:xfrm flipV="1">
              <a:off x="2918" y="11517"/>
              <a:ext cx="0" cy="2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95" name="TextBox 285"/>
          <p:cNvSpPr txBox="1"/>
          <p:nvPr/>
        </p:nvSpPr>
        <p:spPr>
          <a:xfrm>
            <a:off x="941047" y="6575227"/>
            <a:ext cx="4831080" cy="415498"/>
          </a:xfrm>
          <a:prstGeom prst="rect">
            <a:avLst/>
          </a:prstGeom>
          <a:noFill/>
        </p:spPr>
        <p:txBody>
          <a:bodyPr wrap="square" rtlCol="0">
            <a:spAutoFit/>
          </a:bodyPr>
          <a:lstStyle>
            <a:defPPr>
              <a:defRPr lang="en-US"/>
            </a:defPPr>
            <a:lvl1pPr>
              <a:lnSpc>
                <a:spcPct val="150000"/>
              </a:lnSpc>
              <a:defRPr sz="1400">
                <a:solidFill>
                  <a:schemeClr val="bg1">
                    <a:lumMod val="50000"/>
                  </a:schemeClr>
                </a:solidFill>
                <a:latin typeface="思源黑体 CN Medium" panose="020B0600000000000000" charset="-122"/>
                <a:ea typeface="思源黑体 CN Medium" panose="020B0600000000000000" charset="-122"/>
              </a:defRPr>
            </a:lvl1pPr>
          </a:lstStyle>
          <a:p>
            <a:r>
              <a:rPr lang="zh-CN" altLang="en-US" dirty="0">
                <a:solidFill>
                  <a:srgbClr val="5F5F5F"/>
                </a:solidFill>
                <a:latin typeface="微软雅黑" panose="020B0503020204020204" pitchFamily="34" charset="-122"/>
                <a:ea typeface="微软雅黑" panose="020B0503020204020204" pitchFamily="34" charset="-122"/>
              </a:rPr>
              <a:t>以</a:t>
            </a:r>
            <a:r>
              <a:rPr lang="en-US" altLang="zh-CN" dirty="0">
                <a:solidFill>
                  <a:srgbClr val="5F5F5F"/>
                </a:solidFill>
                <a:latin typeface="微软雅黑" panose="020B0503020204020204" pitchFamily="34" charset="-122"/>
                <a:ea typeface="微软雅黑" panose="020B0503020204020204" pitchFamily="34" charset="-122"/>
              </a:rPr>
              <a:t> ONU </a:t>
            </a:r>
            <a:r>
              <a:rPr lang="zh-CN" altLang="en-US" dirty="0">
                <a:solidFill>
                  <a:srgbClr val="5F5F5F"/>
                </a:solidFill>
                <a:latin typeface="微软雅黑" panose="020B0503020204020204" pitchFamily="34" charset="-122"/>
                <a:ea typeface="微软雅黑" panose="020B0503020204020204" pitchFamily="34" charset="-122"/>
              </a:rPr>
              <a:t>、</a:t>
            </a:r>
            <a:r>
              <a:rPr lang="en-US" altLang="zh-CN" dirty="0">
                <a:solidFill>
                  <a:srgbClr val="5F5F5F"/>
                </a:solidFill>
                <a:latin typeface="微软雅黑" panose="020B0503020204020204" pitchFamily="34" charset="-122"/>
                <a:ea typeface="微软雅黑" panose="020B0503020204020204" pitchFamily="34" charset="-122"/>
              </a:rPr>
              <a:t> OLT</a:t>
            </a:r>
            <a:r>
              <a:rPr lang="zh-CN" altLang="en-US" dirty="0">
                <a:solidFill>
                  <a:srgbClr val="5F5F5F"/>
                </a:solidFill>
                <a:latin typeface="微软雅黑" panose="020B0503020204020204" pitchFamily="34" charset="-122"/>
                <a:ea typeface="微软雅黑" panose="020B0503020204020204" pitchFamily="34" charset="-122"/>
              </a:rPr>
              <a:t>、分光器三类设备组成</a:t>
            </a:r>
            <a:r>
              <a:rPr lang="en-US" altLang="zh-CN" dirty="0">
                <a:solidFill>
                  <a:srgbClr val="5F5F5F"/>
                </a:solidFill>
                <a:latin typeface="微软雅黑" panose="020B0503020204020204" pitchFamily="34" charset="-122"/>
                <a:ea typeface="微软雅黑" panose="020B0503020204020204" pitchFamily="34" charset="-122"/>
              </a:rPr>
              <a:t>PON</a:t>
            </a:r>
            <a:r>
              <a:rPr lang="zh-CN" altLang="en-US" dirty="0">
                <a:solidFill>
                  <a:srgbClr val="5F5F5F"/>
                </a:solidFill>
                <a:latin typeface="微软雅黑" panose="020B0503020204020204" pitchFamily="34" charset="-122"/>
                <a:ea typeface="微软雅黑" panose="020B0503020204020204" pitchFamily="34" charset="-122"/>
              </a:rPr>
              <a:t>回传网络。</a:t>
            </a:r>
          </a:p>
        </p:txBody>
      </p:sp>
      <p:sp>
        <p:nvSpPr>
          <p:cNvPr id="196" name="文本框 198"/>
          <p:cNvSpPr txBox="1"/>
          <p:nvPr/>
        </p:nvSpPr>
        <p:spPr>
          <a:xfrm>
            <a:off x="673582" y="6205075"/>
            <a:ext cx="3064510" cy="338554"/>
          </a:xfrm>
          <a:prstGeom prst="rect">
            <a:avLst/>
          </a:prstGeom>
          <a:noFill/>
        </p:spPr>
        <p:txBody>
          <a:bodyPr wrap="square" rtlCol="0">
            <a:spAutoFit/>
          </a:bodyPr>
          <a:lstStyle>
            <a:defPPr>
              <a:defRPr lang="en-US"/>
            </a:defPPr>
            <a:lvl1pPr>
              <a:defRPr sz="1600" b="1">
                <a:solidFill>
                  <a:srgbClr val="036EB8"/>
                </a:solidFill>
                <a:latin typeface="微软雅黑" panose="020B0503020204020204" pitchFamily="34" charset="-122"/>
                <a:ea typeface="微软雅黑" panose="020B0503020204020204" pitchFamily="34" charset="-122"/>
              </a:defRPr>
            </a:lvl1pPr>
          </a:lstStyle>
          <a:p>
            <a:r>
              <a:rPr lang="en-US" altLang="zh-CN" dirty="0">
                <a:sym typeface="+mn-ea"/>
              </a:rPr>
              <a:t>2. GPON</a:t>
            </a:r>
            <a:r>
              <a:rPr lang="zh-CN" altLang="en-US" dirty="0">
                <a:sym typeface="+mn-ea"/>
              </a:rPr>
              <a:t>回传方案</a:t>
            </a:r>
            <a:endParaRPr lang="zh-CN" altLang="en-US" dirty="0"/>
          </a:p>
        </p:txBody>
      </p:sp>
      <p:grpSp>
        <p:nvGrpSpPr>
          <p:cNvPr id="200" name="组合 199"/>
          <p:cNvGrpSpPr/>
          <p:nvPr/>
        </p:nvGrpSpPr>
        <p:grpSpPr>
          <a:xfrm>
            <a:off x="469087" y="3000359"/>
            <a:ext cx="6515100" cy="2954399"/>
            <a:chOff x="8031937" y="3038459"/>
            <a:chExt cx="6515100" cy="2954399"/>
          </a:xfrm>
        </p:grpSpPr>
        <p:pic>
          <p:nvPicPr>
            <p:cNvPr id="28" name="Picture 455" descr="图片234"/>
            <p:cNvPicPr>
              <a:picLocks noChangeAspect="1" noChangeArrowheads="1"/>
            </p:cNvPicPr>
            <p:nvPr/>
          </p:nvPicPr>
          <p:blipFill>
            <a:blip r:embed="rId11" cstate="print">
              <a:extLst>
                <a:ext uri="{28A0092B-C50C-407E-A947-70E740481C1C}">
                  <a14:useLocalDpi xmlns="" xmlns:a14="http://schemas.microsoft.com/office/drawing/2010/main" val="0"/>
                </a:ext>
              </a:extLst>
            </a:blip>
            <a:srcRect/>
            <a:stretch>
              <a:fillRect/>
            </a:stretch>
          </p:blipFill>
          <p:spPr bwMode="auto">
            <a:xfrm>
              <a:off x="10669092" y="4806678"/>
              <a:ext cx="428625" cy="2978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 name="Picture 528" descr="图片131"/>
            <p:cNvPicPr>
              <a:picLocks noChangeAspect="1" noChangeArrowheads="1"/>
            </p:cNvPicPr>
            <p:nvPr/>
          </p:nvPicPr>
          <p:blipFill>
            <a:blip r:embed="rId12" cstate="print">
              <a:extLst>
                <a:ext uri="{28A0092B-C50C-407E-A947-70E740481C1C}">
                  <a14:useLocalDpi xmlns="" xmlns:a14="http://schemas.microsoft.com/office/drawing/2010/main" val="0"/>
                </a:ext>
              </a:extLst>
            </a:blip>
            <a:srcRect/>
            <a:stretch>
              <a:fillRect/>
            </a:stretch>
          </p:blipFill>
          <p:spPr bwMode="auto">
            <a:xfrm>
              <a:off x="11552377" y="3687808"/>
              <a:ext cx="734695" cy="7981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 name="Freeform 68"/>
            <p:cNvSpPr/>
            <p:nvPr/>
          </p:nvSpPr>
          <p:spPr bwMode="auto">
            <a:xfrm rot="17280000" flipH="1" flipV="1">
              <a:off x="10864544" y="2981925"/>
              <a:ext cx="158750" cy="1656080"/>
            </a:xfrm>
            <a:custGeom>
              <a:avLst/>
              <a:gdLst>
                <a:gd name="T0" fmla="*/ 2147483647 w 404"/>
                <a:gd name="T1" fmla="*/ 2147483647 h 1294"/>
                <a:gd name="T2" fmla="*/ 2147483647 w 404"/>
                <a:gd name="T3" fmla="*/ 0 h 1294"/>
                <a:gd name="T4" fmla="*/ 2147483647 w 404"/>
                <a:gd name="T5" fmla="*/ 2147483647 h 1294"/>
                <a:gd name="T6" fmla="*/ 0 w 404"/>
                <a:gd name="T7" fmla="*/ 2147483647 h 1294"/>
                <a:gd name="T8" fmla="*/ 2147483647 w 404"/>
                <a:gd name="T9" fmla="*/ 2147483647 h 1294"/>
                <a:gd name="T10" fmla="*/ 2147483647 w 404"/>
                <a:gd name="T11" fmla="*/ 2147483647 h 1294"/>
                <a:gd name="T12" fmla="*/ 2147483647 w 404"/>
                <a:gd name="T13" fmla="*/ 2147483647 h 1294"/>
                <a:gd name="T14" fmla="*/ 0 60000 65536"/>
                <a:gd name="T15" fmla="*/ 0 60000 65536"/>
                <a:gd name="T16" fmla="*/ 0 60000 65536"/>
                <a:gd name="T17" fmla="*/ 0 60000 65536"/>
                <a:gd name="T18" fmla="*/ 0 60000 65536"/>
                <a:gd name="T19" fmla="*/ 0 60000 65536"/>
                <a:gd name="T20" fmla="*/ 0 60000 65536"/>
                <a:gd name="T21" fmla="*/ 0 w 404"/>
                <a:gd name="T22" fmla="*/ 0 h 1294"/>
                <a:gd name="T23" fmla="*/ 404 w 404"/>
                <a:gd name="T24" fmla="*/ 1294 h 12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4" h="1294">
                  <a:moveTo>
                    <a:pt x="404" y="771"/>
                  </a:moveTo>
                  <a:lnTo>
                    <a:pt x="87" y="0"/>
                  </a:lnTo>
                  <a:lnTo>
                    <a:pt x="224" y="574"/>
                  </a:lnTo>
                  <a:lnTo>
                    <a:pt x="0" y="466"/>
                  </a:lnTo>
                  <a:lnTo>
                    <a:pt x="301" y="1294"/>
                  </a:lnTo>
                  <a:lnTo>
                    <a:pt x="155" y="686"/>
                  </a:lnTo>
                  <a:lnTo>
                    <a:pt x="404" y="771"/>
                  </a:lnTo>
                  <a:close/>
                </a:path>
              </a:pathLst>
            </a:custGeom>
            <a:solidFill>
              <a:srgbClr val="00B0F0"/>
            </a:solidFill>
            <a:ln w="9525">
              <a:noFill/>
              <a:round/>
            </a:ln>
          </p:spPr>
          <p:txBody>
            <a:bodyPr wrap="none" lIns="131624" tIns="65813" rIns="131624" bIns="65813" anchor="ctr"/>
            <a:lstStyle/>
            <a:p>
              <a:pPr defTabSz="1219200">
                <a:defRPr/>
              </a:pPr>
              <a:endParaRPr lang="zh-CN" altLang="en-US" sz="1000" kern="0" dirty="0">
                <a:solidFill>
                  <a:prstClr val="white"/>
                </a:solidFill>
                <a:latin typeface="微软雅黑" panose="020B0503020204020204" pitchFamily="34" charset="-122"/>
                <a:ea typeface="微软雅黑" panose="020B0503020204020204" pitchFamily="34" charset="-122"/>
              </a:endParaRPr>
            </a:p>
          </p:txBody>
        </p:sp>
        <p:sp>
          <p:nvSpPr>
            <p:cNvPr id="31" name="文本框 228"/>
            <p:cNvSpPr txBox="1"/>
            <p:nvPr/>
          </p:nvSpPr>
          <p:spPr bwMode="auto">
            <a:xfrm rot="902257">
              <a:off x="10718622" y="3448034"/>
              <a:ext cx="485775" cy="246380"/>
            </a:xfrm>
            <a:prstGeom prst="rect">
              <a:avLst/>
            </a:prstGeom>
            <a:noFill/>
          </p:spPr>
          <p:txBody>
            <a:bodyPr wrap="square">
              <a:spAutoFit/>
            </a:bodyPr>
            <a:lstStyle/>
            <a:p>
              <a:pPr defTabSz="1219200">
                <a:defRPr/>
              </a:pPr>
              <a:r>
                <a:rPr lang="en-US" altLang="zh-CN" sz="1000" kern="0" dirty="0">
                  <a:solidFill>
                    <a:sysClr val="windowText" lastClr="000000"/>
                  </a:solidFill>
                  <a:latin typeface="微软雅黑" panose="020B0503020204020204" pitchFamily="34" charset="-122"/>
                  <a:ea typeface="微软雅黑" panose="020B0503020204020204" pitchFamily="34" charset="-122"/>
                </a:rPr>
                <a:t>   </a:t>
              </a:r>
              <a:r>
                <a:rPr lang="en-US" altLang="zh-CN" sz="1000" kern="0" dirty="0" smtClean="0">
                  <a:solidFill>
                    <a:sysClr val="windowText" lastClr="000000"/>
                  </a:solidFill>
                  <a:latin typeface="微软雅黑" panose="020B0503020204020204" pitchFamily="34" charset="-122"/>
                  <a:ea typeface="微软雅黑" panose="020B0503020204020204" pitchFamily="34" charset="-122"/>
                </a:rPr>
                <a:t>3G</a:t>
              </a:r>
              <a:endParaRPr lang="zh-CN" altLang="en-US" sz="1000" kern="0" dirty="0">
                <a:solidFill>
                  <a:sysClr val="windowText" lastClr="000000"/>
                </a:solidFill>
                <a:latin typeface="微软雅黑" panose="020B0503020204020204" pitchFamily="34" charset="-122"/>
                <a:ea typeface="微软雅黑" panose="020B0503020204020204" pitchFamily="34" charset="-122"/>
              </a:endParaRPr>
            </a:p>
          </p:txBody>
        </p:sp>
        <p:pic>
          <p:nvPicPr>
            <p:cNvPr id="32"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 xmlns:a14="http://schemas.microsoft.com/office/drawing/2010/main" val="0"/>
                </a:ext>
              </a:extLst>
            </a:blip>
            <a:srcRect/>
            <a:stretch>
              <a:fillRect/>
            </a:stretch>
          </p:blipFill>
          <p:spPr bwMode="auto">
            <a:xfrm>
              <a:off x="8785047" y="5080363"/>
              <a:ext cx="605790" cy="8432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3" name="直接连接符 935"/>
            <p:cNvCxnSpPr>
              <a:cxnSpLocks noChangeShapeType="1"/>
              <a:stCxn id="28" idx="3"/>
            </p:cNvCxnSpPr>
            <p:nvPr/>
          </p:nvCxnSpPr>
          <p:spPr bwMode="auto">
            <a:xfrm flipV="1">
              <a:off x="11097717" y="4566648"/>
              <a:ext cx="1922780" cy="388620"/>
            </a:xfrm>
            <a:prstGeom prst="line">
              <a:avLst/>
            </a:prstGeom>
          </p:spPr>
          <p:style>
            <a:lnRef idx="1">
              <a:schemeClr val="accent2"/>
            </a:lnRef>
            <a:fillRef idx="0">
              <a:schemeClr val="accent2"/>
            </a:fillRef>
            <a:effectRef idx="0">
              <a:schemeClr val="accent2"/>
            </a:effectRef>
            <a:fontRef idx="minor">
              <a:schemeClr val="tx1"/>
            </a:fontRef>
          </p:style>
        </p:cxnSp>
        <p:cxnSp>
          <p:nvCxnSpPr>
            <p:cNvPr id="34" name="直接连接符 935"/>
            <p:cNvCxnSpPr>
              <a:cxnSpLocks noChangeShapeType="1"/>
            </p:cNvCxnSpPr>
            <p:nvPr/>
          </p:nvCxnSpPr>
          <p:spPr bwMode="auto">
            <a:xfrm>
              <a:off x="12247702" y="4116433"/>
              <a:ext cx="880110" cy="309245"/>
            </a:xfrm>
            <a:prstGeom prst="line">
              <a:avLst/>
            </a:prstGeom>
            <a:noFill/>
            <a:ln w="6350" algn="ctr">
              <a:solidFill>
                <a:srgbClr val="5B9BD5"/>
              </a:solidFill>
              <a:miter lim="800000"/>
            </a:ln>
            <a:extLst>
              <a:ext uri="{909E8E84-426E-40DD-AFC4-6F175D3DCCD1}">
                <a14:hiddenFill xmlns="" xmlns:a14="http://schemas.microsoft.com/office/drawing/2010/main">
                  <a:noFill/>
                </a14:hiddenFill>
              </a:ext>
            </a:extLst>
          </p:spPr>
        </p:cxnSp>
        <p:sp>
          <p:nvSpPr>
            <p:cNvPr id="35" name="文本框 280"/>
            <p:cNvSpPr txBox="1"/>
            <p:nvPr/>
          </p:nvSpPr>
          <p:spPr>
            <a:xfrm rot="20940000">
              <a:off x="11647627" y="4832713"/>
              <a:ext cx="922655" cy="254000"/>
            </a:xfrm>
            <a:prstGeom prst="rect">
              <a:avLst/>
            </a:prstGeom>
            <a:noFill/>
          </p:spPr>
          <p:txBody>
            <a:bodyPr wrap="square" rtlCol="0">
              <a:spAutoFit/>
            </a:bodyPr>
            <a:lstStyle/>
            <a:p>
              <a:r>
                <a:rPr lang="zh-CN" altLang="en-US" sz="1000" b="1" dirty="0" smtClean="0">
                  <a:latin typeface="微软雅黑" panose="020B0503020204020204" pitchFamily="34" charset="-122"/>
                  <a:ea typeface="微软雅黑" panose="020B0503020204020204" pitchFamily="34" charset="-122"/>
                </a:rPr>
                <a:t>光纤回传</a:t>
              </a:r>
              <a:endParaRPr lang="zh-CN" altLang="en-US" sz="1000" b="1" dirty="0">
                <a:latin typeface="微软雅黑" panose="020B0503020204020204" pitchFamily="34" charset="-122"/>
                <a:ea typeface="微软雅黑" panose="020B0503020204020204" pitchFamily="34" charset="-122"/>
              </a:endParaRPr>
            </a:p>
          </p:txBody>
        </p:sp>
        <p:pic>
          <p:nvPicPr>
            <p:cNvPr id="36"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 xmlns:a14="http://schemas.microsoft.com/office/drawing/2010/main" val="0"/>
                </a:ext>
              </a:extLst>
            </a:blip>
            <a:srcRect/>
            <a:stretch>
              <a:fillRect/>
            </a:stretch>
          </p:blipFill>
          <p:spPr bwMode="auto">
            <a:xfrm>
              <a:off x="8809812" y="3038459"/>
              <a:ext cx="605790" cy="8432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7" name="直接连接符 810"/>
            <p:cNvCxnSpPr>
              <a:cxnSpLocks noChangeShapeType="1"/>
            </p:cNvCxnSpPr>
            <p:nvPr/>
          </p:nvCxnSpPr>
          <p:spPr bwMode="auto">
            <a:xfrm>
              <a:off x="9660712" y="3086084"/>
              <a:ext cx="0" cy="0"/>
            </a:xfrm>
            <a:prstGeom prst="line">
              <a:avLst/>
            </a:prstGeom>
            <a:noFill/>
            <a:ln w="6350" algn="ctr">
              <a:solidFill>
                <a:srgbClr val="5B9BD5"/>
              </a:solidFill>
              <a:miter lim="800000"/>
            </a:ln>
            <a:extLst>
              <a:ext uri="{909E8E84-426E-40DD-AFC4-6F175D3DCCD1}">
                <a14:hiddenFill xmlns="" xmlns:a14="http://schemas.microsoft.com/office/drawing/2010/main">
                  <a:noFill/>
                </a14:hiddenFill>
              </a:ext>
            </a:extLst>
          </p:spPr>
        </p:cxnSp>
        <p:cxnSp>
          <p:nvCxnSpPr>
            <p:cNvPr id="38" name="肘形连接符 64683"/>
            <p:cNvCxnSpPr>
              <a:endCxn id="28" idx="1"/>
            </p:cNvCxnSpPr>
            <p:nvPr/>
          </p:nvCxnSpPr>
          <p:spPr>
            <a:xfrm rot="5400000" flipH="1" flipV="1">
              <a:off x="10054412" y="4730478"/>
              <a:ext cx="389890" cy="84010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9" name="文本框 473"/>
            <p:cNvSpPr txBox="1"/>
            <p:nvPr/>
          </p:nvSpPr>
          <p:spPr>
            <a:xfrm>
              <a:off x="10297398" y="5093193"/>
              <a:ext cx="1246505" cy="246380"/>
            </a:xfrm>
            <a:prstGeom prst="rect">
              <a:avLst/>
            </a:prstGeom>
            <a:noFill/>
          </p:spPr>
          <p:txBody>
            <a:bodyPr wrap="square" rtlCol="0">
              <a:spAutoFit/>
            </a:bodyPr>
            <a:lstStyle/>
            <a:p>
              <a:pPr algn="ctr"/>
              <a:r>
                <a:rPr lang="zh-CN" altLang="en-US" sz="1000" dirty="0" smtClean="0">
                  <a:latin typeface="微软雅黑" panose="020B0503020204020204" pitchFamily="34" charset="-122"/>
                  <a:ea typeface="微软雅黑" panose="020B0503020204020204" pitchFamily="34" charset="-122"/>
                </a:rPr>
                <a:t>路由器回传</a:t>
              </a:r>
              <a:endParaRPr lang="zh-CN" altLang="en-US" sz="1000" dirty="0">
                <a:latin typeface="微软雅黑" panose="020B0503020204020204" pitchFamily="34" charset="-122"/>
                <a:ea typeface="微软雅黑" panose="020B0503020204020204" pitchFamily="34" charset="-122"/>
              </a:endParaRPr>
            </a:p>
          </p:txBody>
        </p:sp>
        <p:pic>
          <p:nvPicPr>
            <p:cNvPr id="40" name="Picture 84" descr="图片796"/>
            <p:cNvPicPr>
              <a:picLocks noChangeAspect="1" noChangeArrowheads="1"/>
            </p:cNvPicPr>
            <p:nvPr/>
          </p:nvPicPr>
          <p:blipFill>
            <a:blip r:embed="rId3" cstate="print"/>
            <a:srcRect/>
            <a:stretch>
              <a:fillRect/>
            </a:stretch>
          </p:blipFill>
          <p:spPr bwMode="auto">
            <a:xfrm>
              <a:off x="12866192" y="4228828"/>
              <a:ext cx="1449705" cy="439420"/>
            </a:xfrm>
            <a:prstGeom prst="rect">
              <a:avLst/>
            </a:prstGeom>
            <a:noFill/>
            <a:ln w="9525">
              <a:noFill/>
              <a:miter lim="800000"/>
              <a:headEnd/>
              <a:tailEnd/>
            </a:ln>
          </p:spPr>
        </p:pic>
        <p:sp>
          <p:nvSpPr>
            <p:cNvPr id="41" name="TextBox 116"/>
            <p:cNvSpPr txBox="1"/>
            <p:nvPr/>
          </p:nvSpPr>
          <p:spPr>
            <a:xfrm>
              <a:off x="13184327" y="4318998"/>
              <a:ext cx="989965" cy="246380"/>
            </a:xfrm>
            <a:prstGeom prst="rect">
              <a:avLst/>
            </a:prstGeom>
            <a:noFill/>
          </p:spPr>
          <p:txBody>
            <a:bodyPr wrap="square" rtlCol="0">
              <a:spAutoFit/>
            </a:bodyPr>
            <a:lstStyle/>
            <a:p>
              <a:r>
                <a:rPr lang="zh-CN" altLang="en-US" sz="1000" b="1" dirty="0" smtClean="0">
                  <a:latin typeface="微软雅黑" panose="020B0503020204020204" pitchFamily="34" charset="-122"/>
                  <a:ea typeface="微软雅黑" panose="020B0503020204020204" pitchFamily="34" charset="-122"/>
                </a:rPr>
                <a:t>城市通信网</a:t>
              </a:r>
              <a:endParaRPr lang="zh-CN" altLang="en-US" sz="1000" b="1" dirty="0">
                <a:latin typeface="微软雅黑" panose="020B0503020204020204" pitchFamily="34" charset="-122"/>
                <a:ea typeface="微软雅黑" panose="020B0503020204020204" pitchFamily="34" charset="-122"/>
              </a:endParaRPr>
            </a:p>
          </p:txBody>
        </p:sp>
        <p:pic>
          <p:nvPicPr>
            <p:cNvPr id="42" name="Picture 1934" descr="图片677"/>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3484682" y="3721463"/>
              <a:ext cx="290830" cy="6051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 name="TextBox 121"/>
            <p:cNvSpPr txBox="1"/>
            <p:nvPr/>
          </p:nvSpPr>
          <p:spPr>
            <a:xfrm>
              <a:off x="13286562" y="3282678"/>
              <a:ext cx="1260475" cy="400050"/>
            </a:xfrm>
            <a:prstGeom prst="rect">
              <a:avLst/>
            </a:prstGeom>
            <a:noFill/>
          </p:spPr>
          <p:txBody>
            <a:bodyPr wrap="square" rtlCol="0">
              <a:spAutoFit/>
            </a:bodyPr>
            <a:lstStyle/>
            <a:p>
              <a:r>
                <a:rPr lang="zh-CN" altLang="en-US" sz="1000" b="1" dirty="0" smtClean="0">
                  <a:latin typeface="微软雅黑" panose="020B0503020204020204" pitchFamily="34" charset="-122"/>
                  <a:ea typeface="微软雅黑" panose="020B0503020204020204" pitchFamily="34" charset="-122"/>
                </a:rPr>
                <a:t>城市业务</a:t>
              </a:r>
              <a:endParaRPr lang="en-US" altLang="zh-CN" sz="1000" b="1" dirty="0" smtClean="0">
                <a:latin typeface="微软雅黑" panose="020B0503020204020204" pitchFamily="34" charset="-122"/>
                <a:ea typeface="微软雅黑" panose="020B0503020204020204" pitchFamily="34" charset="-122"/>
              </a:endParaRPr>
            </a:p>
            <a:p>
              <a:r>
                <a:rPr lang="zh-CN" altLang="en-US" sz="1000" b="1" dirty="0" smtClean="0">
                  <a:latin typeface="微软雅黑" panose="020B0503020204020204" pitchFamily="34" charset="-122"/>
                  <a:ea typeface="微软雅黑" panose="020B0503020204020204" pitchFamily="34" charset="-122"/>
                </a:rPr>
                <a:t>应用平台</a:t>
              </a:r>
              <a:endParaRPr lang="zh-CN" altLang="en-US" sz="1000" b="1" dirty="0">
                <a:latin typeface="微软雅黑" panose="020B0503020204020204" pitchFamily="34" charset="-122"/>
                <a:ea typeface="微软雅黑" panose="020B0503020204020204" pitchFamily="34" charset="-122"/>
              </a:endParaRPr>
            </a:p>
          </p:txBody>
        </p:sp>
        <p:pic>
          <p:nvPicPr>
            <p:cNvPr id="44" name="Picture 455" descr="图片234"/>
            <p:cNvPicPr>
              <a:picLocks noChangeAspect="1" noChangeArrowheads="1"/>
            </p:cNvPicPr>
            <p:nvPr/>
          </p:nvPicPr>
          <p:blipFill>
            <a:blip r:embed="rId11" cstate="print">
              <a:extLst>
                <a:ext uri="{28A0092B-C50C-407E-A947-70E740481C1C}">
                  <a14:useLocalDpi xmlns="" xmlns:a14="http://schemas.microsoft.com/office/drawing/2010/main" val="0"/>
                </a:ext>
              </a:extLst>
            </a:blip>
            <a:srcRect/>
            <a:stretch>
              <a:fillRect/>
            </a:stretch>
          </p:blipFill>
          <p:spPr bwMode="auto">
            <a:xfrm>
              <a:off x="12788722" y="4313283"/>
              <a:ext cx="428625" cy="2978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5" name="文本框 42"/>
            <p:cNvSpPr txBox="1"/>
            <p:nvPr/>
          </p:nvSpPr>
          <p:spPr bwMode="auto">
            <a:xfrm>
              <a:off x="9564192" y="3836654"/>
              <a:ext cx="619760" cy="246380"/>
            </a:xfrm>
            <a:prstGeom prst="rect">
              <a:avLst/>
            </a:prstGeom>
            <a:noFill/>
          </p:spPr>
          <p:txBody>
            <a:bodyPr wrap="square">
              <a:spAutoFit/>
            </a:bodyPr>
            <a:lstStyle/>
            <a:p>
              <a:pPr algn="ctr" defTabSz="1219200">
                <a:defRPr/>
              </a:pPr>
              <a:r>
                <a:rPr lang="en-US" altLang="zh-CN" sz="1000" kern="0" dirty="0" smtClean="0">
                  <a:solidFill>
                    <a:prstClr val="black"/>
                  </a:solidFill>
                  <a:latin typeface="微软雅黑" panose="020B0503020204020204" pitchFamily="34" charset="-122"/>
                  <a:ea typeface="微软雅黑" panose="020B0503020204020204" pitchFamily="34" charset="-122"/>
                </a:rPr>
                <a:t>AR532 </a:t>
              </a:r>
              <a:endParaRPr lang="zh-CN" altLang="en-US" sz="1000" kern="0" dirty="0">
                <a:solidFill>
                  <a:prstClr val="black"/>
                </a:solidFill>
                <a:latin typeface="微软雅黑" panose="020B0503020204020204" pitchFamily="34" charset="-122"/>
                <a:ea typeface="微软雅黑" panose="020B0503020204020204" pitchFamily="34" charset="-122"/>
              </a:endParaRPr>
            </a:p>
          </p:txBody>
        </p:sp>
        <p:grpSp>
          <p:nvGrpSpPr>
            <p:cNvPr id="46" name="Group 52"/>
            <p:cNvGrpSpPr/>
            <p:nvPr/>
          </p:nvGrpSpPr>
          <p:grpSpPr>
            <a:xfrm>
              <a:off x="9604197" y="3416284"/>
              <a:ext cx="431165" cy="313055"/>
              <a:chOff x="4281326" y="2805781"/>
              <a:chExt cx="470497" cy="325624"/>
            </a:xfrm>
          </p:grpSpPr>
          <p:sp>
            <p:nvSpPr>
              <p:cNvPr id="89" name="Freeform 117"/>
              <p:cNvSpPr/>
              <p:nvPr/>
            </p:nvSpPr>
            <p:spPr bwMode="auto">
              <a:xfrm>
                <a:off x="4281326" y="2805781"/>
                <a:ext cx="470497" cy="320011"/>
              </a:xfrm>
              <a:custGeom>
                <a:avLst/>
                <a:gdLst>
                  <a:gd name="T0" fmla="*/ 61 w 140"/>
                  <a:gd name="T1" fmla="*/ 217 h 217"/>
                  <a:gd name="T2" fmla="*/ 8 w 140"/>
                  <a:gd name="T3" fmla="*/ 204 h 217"/>
                  <a:gd name="T4" fmla="*/ 0 w 140"/>
                  <a:gd name="T5" fmla="*/ 181 h 217"/>
                  <a:gd name="T6" fmla="*/ 0 w 140"/>
                  <a:gd name="T7" fmla="*/ 19 h 217"/>
                  <a:gd name="T8" fmla="*/ 10 w 140"/>
                  <a:gd name="T9" fmla="*/ 5 h 217"/>
                  <a:gd name="T10" fmla="*/ 70 w 140"/>
                  <a:gd name="T11" fmla="*/ 0 h 217"/>
                  <a:gd name="T12" fmla="*/ 130 w 140"/>
                  <a:gd name="T13" fmla="*/ 5 h 217"/>
                  <a:gd name="T14" fmla="*/ 140 w 140"/>
                  <a:gd name="T15" fmla="*/ 19 h 217"/>
                  <a:gd name="T16" fmla="*/ 140 w 140"/>
                  <a:gd name="T17" fmla="*/ 181 h 217"/>
                  <a:gd name="T18" fmla="*/ 132 w 140"/>
                  <a:gd name="T19" fmla="*/ 204 h 217"/>
                  <a:gd name="T20" fmla="*/ 81 w 140"/>
                  <a:gd name="T21" fmla="*/ 217 h 217"/>
                  <a:gd name="T22" fmla="*/ 80 w 140"/>
                  <a:gd name="T23" fmla="*/ 210 h 217"/>
                  <a:gd name="T24" fmla="*/ 133 w 140"/>
                  <a:gd name="T25" fmla="*/ 181 h 217"/>
                  <a:gd name="T26" fmla="*/ 133 w 140"/>
                  <a:gd name="T27" fmla="*/ 19 h 217"/>
                  <a:gd name="T28" fmla="*/ 128 w 140"/>
                  <a:gd name="T29" fmla="*/ 12 h 217"/>
                  <a:gd name="T30" fmla="*/ 70 w 140"/>
                  <a:gd name="T31" fmla="*/ 7 h 217"/>
                  <a:gd name="T32" fmla="*/ 12 w 140"/>
                  <a:gd name="T33" fmla="*/ 12 h 217"/>
                  <a:gd name="T34" fmla="*/ 7 w 140"/>
                  <a:gd name="T35" fmla="*/ 19 h 217"/>
                  <a:gd name="T36" fmla="*/ 7 w 140"/>
                  <a:gd name="T37" fmla="*/ 181 h 217"/>
                  <a:gd name="T38" fmla="*/ 61 w 140"/>
                  <a:gd name="T39" fmla="*/ 210 h 217"/>
                  <a:gd name="T40" fmla="*/ 61 w 140"/>
                  <a:gd name="T41"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0" h="217">
                    <a:moveTo>
                      <a:pt x="61" y="217"/>
                    </a:moveTo>
                    <a:cubicBezTo>
                      <a:pt x="35" y="217"/>
                      <a:pt x="18" y="212"/>
                      <a:pt x="8" y="204"/>
                    </a:cubicBezTo>
                    <a:cubicBezTo>
                      <a:pt x="0" y="196"/>
                      <a:pt x="0" y="187"/>
                      <a:pt x="0" y="181"/>
                    </a:cubicBezTo>
                    <a:cubicBezTo>
                      <a:pt x="0" y="19"/>
                      <a:pt x="0" y="19"/>
                      <a:pt x="0" y="19"/>
                    </a:cubicBezTo>
                    <a:cubicBezTo>
                      <a:pt x="0" y="12"/>
                      <a:pt x="4" y="7"/>
                      <a:pt x="10" y="5"/>
                    </a:cubicBezTo>
                    <a:cubicBezTo>
                      <a:pt x="30" y="0"/>
                      <a:pt x="68" y="0"/>
                      <a:pt x="70" y="0"/>
                    </a:cubicBezTo>
                    <a:cubicBezTo>
                      <a:pt x="72" y="0"/>
                      <a:pt x="110" y="0"/>
                      <a:pt x="130" y="5"/>
                    </a:cubicBezTo>
                    <a:cubicBezTo>
                      <a:pt x="136" y="7"/>
                      <a:pt x="140" y="12"/>
                      <a:pt x="140" y="19"/>
                    </a:cubicBezTo>
                    <a:cubicBezTo>
                      <a:pt x="140" y="181"/>
                      <a:pt x="140" y="181"/>
                      <a:pt x="140" y="181"/>
                    </a:cubicBezTo>
                    <a:cubicBezTo>
                      <a:pt x="140" y="187"/>
                      <a:pt x="140" y="196"/>
                      <a:pt x="132" y="204"/>
                    </a:cubicBezTo>
                    <a:cubicBezTo>
                      <a:pt x="123" y="212"/>
                      <a:pt x="106" y="216"/>
                      <a:pt x="81" y="217"/>
                    </a:cubicBezTo>
                    <a:cubicBezTo>
                      <a:pt x="80" y="210"/>
                      <a:pt x="80" y="210"/>
                      <a:pt x="80" y="210"/>
                    </a:cubicBezTo>
                    <a:cubicBezTo>
                      <a:pt x="133" y="208"/>
                      <a:pt x="133" y="192"/>
                      <a:pt x="133" y="181"/>
                    </a:cubicBezTo>
                    <a:cubicBezTo>
                      <a:pt x="133" y="19"/>
                      <a:pt x="133" y="19"/>
                      <a:pt x="133" y="19"/>
                    </a:cubicBezTo>
                    <a:cubicBezTo>
                      <a:pt x="133" y="15"/>
                      <a:pt x="131" y="13"/>
                      <a:pt x="128" y="12"/>
                    </a:cubicBezTo>
                    <a:cubicBezTo>
                      <a:pt x="109" y="7"/>
                      <a:pt x="70" y="7"/>
                      <a:pt x="70" y="7"/>
                    </a:cubicBezTo>
                    <a:cubicBezTo>
                      <a:pt x="70" y="7"/>
                      <a:pt x="31" y="7"/>
                      <a:pt x="12" y="12"/>
                    </a:cubicBezTo>
                    <a:cubicBezTo>
                      <a:pt x="8" y="13"/>
                      <a:pt x="7" y="15"/>
                      <a:pt x="7" y="19"/>
                    </a:cubicBezTo>
                    <a:cubicBezTo>
                      <a:pt x="7" y="181"/>
                      <a:pt x="7" y="181"/>
                      <a:pt x="7" y="181"/>
                    </a:cubicBezTo>
                    <a:cubicBezTo>
                      <a:pt x="7" y="192"/>
                      <a:pt x="7" y="209"/>
                      <a:pt x="61" y="210"/>
                    </a:cubicBezTo>
                    <a:lnTo>
                      <a:pt x="61" y="217"/>
                    </a:lnTo>
                    <a:close/>
                  </a:path>
                </a:pathLst>
              </a:custGeom>
              <a:solidFill>
                <a:srgbClr val="595757"/>
              </a:solidFill>
              <a:ln>
                <a:solidFill>
                  <a:srgbClr val="EEECE1">
                    <a:lumMod val="25000"/>
                  </a:srgbClr>
                </a:solidFill>
              </a:ln>
            </p:spPr>
            <p:txBody>
              <a:bodyPr/>
              <a:lstStyle/>
              <a:p>
                <a:pPr defTabSz="512445">
                  <a:defRPr/>
                </a:pPr>
                <a:endParaRPr lang="zh-CN" altLang="en-US" sz="1000" kern="0">
                  <a:solidFill>
                    <a:prstClr val="black"/>
                  </a:solidFill>
                  <a:latin typeface="微软雅黑" panose="020B0503020204020204" pitchFamily="34" charset="-122"/>
                  <a:ea typeface="微软雅黑" panose="020B0503020204020204" pitchFamily="34" charset="-122"/>
                </a:endParaRPr>
              </a:p>
            </p:txBody>
          </p:sp>
          <p:sp>
            <p:nvSpPr>
              <p:cNvPr id="90" name="Freeform 118"/>
              <p:cNvSpPr>
                <a:spLocks noEditPoints="1"/>
              </p:cNvSpPr>
              <p:nvPr/>
            </p:nvSpPr>
            <p:spPr bwMode="auto">
              <a:xfrm>
                <a:off x="4321247" y="2823871"/>
                <a:ext cx="390655" cy="95442"/>
              </a:xfrm>
              <a:custGeom>
                <a:avLst/>
                <a:gdLst>
                  <a:gd name="T0" fmla="*/ 116 w 116"/>
                  <a:gd name="T1" fmla="*/ 65 h 65"/>
                  <a:gd name="T2" fmla="*/ 0 w 116"/>
                  <a:gd name="T3" fmla="*/ 65 h 65"/>
                  <a:gd name="T4" fmla="*/ 0 w 116"/>
                  <a:gd name="T5" fmla="*/ 4 h 65"/>
                  <a:gd name="T6" fmla="*/ 2 w 116"/>
                  <a:gd name="T7" fmla="*/ 4 h 65"/>
                  <a:gd name="T8" fmla="*/ 59 w 116"/>
                  <a:gd name="T9" fmla="*/ 0 h 65"/>
                  <a:gd name="T10" fmla="*/ 114 w 116"/>
                  <a:gd name="T11" fmla="*/ 4 h 65"/>
                  <a:gd name="T12" fmla="*/ 116 w 116"/>
                  <a:gd name="T13" fmla="*/ 4 h 65"/>
                  <a:gd name="T14" fmla="*/ 116 w 116"/>
                  <a:gd name="T15" fmla="*/ 65 h 65"/>
                  <a:gd name="T16" fmla="*/ 4 w 116"/>
                  <a:gd name="T17" fmla="*/ 61 h 65"/>
                  <a:gd name="T18" fmla="*/ 112 w 116"/>
                  <a:gd name="T19" fmla="*/ 61 h 65"/>
                  <a:gd name="T20" fmla="*/ 112 w 116"/>
                  <a:gd name="T21" fmla="*/ 8 h 65"/>
                  <a:gd name="T22" fmla="*/ 59 w 116"/>
                  <a:gd name="T23" fmla="*/ 4 h 65"/>
                  <a:gd name="T24" fmla="*/ 4 w 116"/>
                  <a:gd name="T25" fmla="*/ 8 h 65"/>
                  <a:gd name="T26" fmla="*/ 4 w 116"/>
                  <a:gd name="T27" fmla="*/ 6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65">
                    <a:moveTo>
                      <a:pt x="116" y="65"/>
                    </a:moveTo>
                    <a:cubicBezTo>
                      <a:pt x="0" y="65"/>
                      <a:pt x="0" y="65"/>
                      <a:pt x="0" y="65"/>
                    </a:cubicBezTo>
                    <a:cubicBezTo>
                      <a:pt x="0" y="4"/>
                      <a:pt x="0" y="4"/>
                      <a:pt x="0" y="4"/>
                    </a:cubicBezTo>
                    <a:cubicBezTo>
                      <a:pt x="2" y="4"/>
                      <a:pt x="2" y="4"/>
                      <a:pt x="2" y="4"/>
                    </a:cubicBezTo>
                    <a:cubicBezTo>
                      <a:pt x="2" y="4"/>
                      <a:pt x="31" y="0"/>
                      <a:pt x="59" y="0"/>
                    </a:cubicBezTo>
                    <a:cubicBezTo>
                      <a:pt x="86" y="0"/>
                      <a:pt x="114" y="4"/>
                      <a:pt x="114" y="4"/>
                    </a:cubicBezTo>
                    <a:cubicBezTo>
                      <a:pt x="116" y="4"/>
                      <a:pt x="116" y="4"/>
                      <a:pt x="116" y="4"/>
                    </a:cubicBezTo>
                    <a:lnTo>
                      <a:pt x="116" y="65"/>
                    </a:lnTo>
                    <a:close/>
                    <a:moveTo>
                      <a:pt x="4" y="61"/>
                    </a:moveTo>
                    <a:cubicBezTo>
                      <a:pt x="112" y="61"/>
                      <a:pt x="112" y="61"/>
                      <a:pt x="112" y="61"/>
                    </a:cubicBezTo>
                    <a:cubicBezTo>
                      <a:pt x="112" y="8"/>
                      <a:pt x="112" y="8"/>
                      <a:pt x="112" y="8"/>
                    </a:cubicBezTo>
                    <a:cubicBezTo>
                      <a:pt x="105" y="7"/>
                      <a:pt x="82" y="4"/>
                      <a:pt x="59" y="4"/>
                    </a:cubicBezTo>
                    <a:cubicBezTo>
                      <a:pt x="35" y="4"/>
                      <a:pt x="11" y="7"/>
                      <a:pt x="4" y="8"/>
                    </a:cubicBezTo>
                    <a:lnTo>
                      <a:pt x="4" y="61"/>
                    </a:lnTo>
                    <a:close/>
                  </a:path>
                </a:pathLst>
              </a:custGeom>
              <a:solidFill>
                <a:srgbClr val="595757"/>
              </a:solidFill>
              <a:ln>
                <a:solidFill>
                  <a:srgbClr val="EEECE1">
                    <a:lumMod val="25000"/>
                  </a:srgbClr>
                </a:solidFill>
              </a:ln>
            </p:spPr>
            <p:txBody>
              <a:bodyPr/>
              <a:lstStyle/>
              <a:p>
                <a:pPr defTabSz="512445">
                  <a:defRPr/>
                </a:pPr>
                <a:endParaRPr lang="zh-CN" altLang="en-US" sz="1000" kern="0">
                  <a:solidFill>
                    <a:prstClr val="black"/>
                  </a:solidFill>
                  <a:latin typeface="微软雅黑" panose="020B0503020204020204" pitchFamily="34" charset="-122"/>
                  <a:ea typeface="微软雅黑" panose="020B0503020204020204" pitchFamily="34" charset="-122"/>
                </a:endParaRPr>
              </a:p>
            </p:txBody>
          </p:sp>
          <p:sp>
            <p:nvSpPr>
              <p:cNvPr id="91" name="Freeform 119"/>
              <p:cNvSpPr>
                <a:spLocks noEditPoints="1"/>
              </p:cNvSpPr>
              <p:nvPr/>
            </p:nvSpPr>
            <p:spPr bwMode="auto">
              <a:xfrm>
                <a:off x="4368296" y="2840090"/>
                <a:ext cx="155406" cy="69243"/>
              </a:xfrm>
              <a:custGeom>
                <a:avLst/>
                <a:gdLst>
                  <a:gd name="T0" fmla="*/ 109 w 109"/>
                  <a:gd name="T1" fmla="*/ 111 h 111"/>
                  <a:gd name="T2" fmla="*/ 0 w 109"/>
                  <a:gd name="T3" fmla="*/ 111 h 111"/>
                  <a:gd name="T4" fmla="*/ 0 w 109"/>
                  <a:gd name="T5" fmla="*/ 0 h 111"/>
                  <a:gd name="T6" fmla="*/ 109 w 109"/>
                  <a:gd name="T7" fmla="*/ 0 h 111"/>
                  <a:gd name="T8" fmla="*/ 109 w 109"/>
                  <a:gd name="T9" fmla="*/ 111 h 111"/>
                  <a:gd name="T10" fmla="*/ 7 w 109"/>
                  <a:gd name="T11" fmla="*/ 104 h 111"/>
                  <a:gd name="T12" fmla="*/ 104 w 109"/>
                  <a:gd name="T13" fmla="*/ 104 h 111"/>
                  <a:gd name="T14" fmla="*/ 104 w 109"/>
                  <a:gd name="T15" fmla="*/ 7 h 111"/>
                  <a:gd name="T16" fmla="*/ 7 w 109"/>
                  <a:gd name="T17" fmla="*/ 7 h 111"/>
                  <a:gd name="T18" fmla="*/ 7 w 109"/>
                  <a:gd name="T19" fmla="*/ 10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11">
                    <a:moveTo>
                      <a:pt x="109" y="111"/>
                    </a:moveTo>
                    <a:lnTo>
                      <a:pt x="0" y="111"/>
                    </a:lnTo>
                    <a:lnTo>
                      <a:pt x="0" y="0"/>
                    </a:lnTo>
                    <a:lnTo>
                      <a:pt x="109" y="0"/>
                    </a:lnTo>
                    <a:lnTo>
                      <a:pt x="109" y="111"/>
                    </a:lnTo>
                    <a:close/>
                    <a:moveTo>
                      <a:pt x="7" y="104"/>
                    </a:moveTo>
                    <a:lnTo>
                      <a:pt x="104" y="104"/>
                    </a:lnTo>
                    <a:lnTo>
                      <a:pt x="104" y="7"/>
                    </a:lnTo>
                    <a:lnTo>
                      <a:pt x="7" y="7"/>
                    </a:lnTo>
                    <a:lnTo>
                      <a:pt x="7" y="104"/>
                    </a:lnTo>
                    <a:close/>
                  </a:path>
                </a:pathLst>
              </a:custGeom>
              <a:solidFill>
                <a:srgbClr val="595757"/>
              </a:solidFill>
              <a:ln>
                <a:solidFill>
                  <a:srgbClr val="EEECE1">
                    <a:lumMod val="25000"/>
                  </a:srgbClr>
                </a:solidFill>
              </a:ln>
            </p:spPr>
            <p:txBody>
              <a:bodyPr/>
              <a:lstStyle/>
              <a:p>
                <a:pPr defTabSz="512445">
                  <a:defRPr/>
                </a:pPr>
                <a:endParaRPr lang="zh-CN" altLang="en-US" sz="1000" kern="0">
                  <a:solidFill>
                    <a:prstClr val="black"/>
                  </a:solidFill>
                  <a:latin typeface="微软雅黑" panose="020B0503020204020204" pitchFamily="34" charset="-122"/>
                  <a:ea typeface="微软雅黑" panose="020B0503020204020204" pitchFamily="34" charset="-122"/>
                </a:endParaRPr>
              </a:p>
            </p:txBody>
          </p:sp>
          <p:sp>
            <p:nvSpPr>
              <p:cNvPr id="92" name="Freeform 120"/>
              <p:cNvSpPr/>
              <p:nvPr/>
            </p:nvSpPr>
            <p:spPr bwMode="auto">
              <a:xfrm>
                <a:off x="4624930" y="2878142"/>
                <a:ext cx="29941" cy="18090"/>
              </a:xfrm>
              <a:custGeom>
                <a:avLst/>
                <a:gdLst>
                  <a:gd name="T0" fmla="*/ 6 w 9"/>
                  <a:gd name="T1" fmla="*/ 0 h 12"/>
                  <a:gd name="T2" fmla="*/ 0 w 9"/>
                  <a:gd name="T3" fmla="*/ 6 h 12"/>
                  <a:gd name="T4" fmla="*/ 6 w 9"/>
                  <a:gd name="T5" fmla="*/ 12 h 12"/>
                  <a:gd name="T6" fmla="*/ 9 w 9"/>
                  <a:gd name="T7" fmla="*/ 6 h 12"/>
                  <a:gd name="T8" fmla="*/ 6 w 9"/>
                  <a:gd name="T9" fmla="*/ 0 h 12"/>
                </a:gdLst>
                <a:ahLst/>
                <a:cxnLst>
                  <a:cxn ang="0">
                    <a:pos x="T0" y="T1"/>
                  </a:cxn>
                  <a:cxn ang="0">
                    <a:pos x="T2" y="T3"/>
                  </a:cxn>
                  <a:cxn ang="0">
                    <a:pos x="T4" y="T5"/>
                  </a:cxn>
                  <a:cxn ang="0">
                    <a:pos x="T6" y="T7"/>
                  </a:cxn>
                  <a:cxn ang="0">
                    <a:pos x="T8" y="T9"/>
                  </a:cxn>
                </a:cxnLst>
                <a:rect l="0" t="0" r="r" b="b"/>
                <a:pathLst>
                  <a:path w="9" h="12">
                    <a:moveTo>
                      <a:pt x="6" y="0"/>
                    </a:moveTo>
                    <a:cubicBezTo>
                      <a:pt x="0" y="6"/>
                      <a:pt x="0" y="6"/>
                      <a:pt x="0" y="6"/>
                    </a:cubicBezTo>
                    <a:cubicBezTo>
                      <a:pt x="6" y="12"/>
                      <a:pt x="6" y="12"/>
                      <a:pt x="6" y="12"/>
                    </a:cubicBezTo>
                    <a:cubicBezTo>
                      <a:pt x="8" y="10"/>
                      <a:pt x="9" y="8"/>
                      <a:pt x="9" y="6"/>
                    </a:cubicBezTo>
                    <a:cubicBezTo>
                      <a:pt x="9" y="3"/>
                      <a:pt x="8" y="1"/>
                      <a:pt x="6" y="0"/>
                    </a:cubicBezTo>
                    <a:close/>
                  </a:path>
                </a:pathLst>
              </a:custGeom>
              <a:solidFill>
                <a:srgbClr val="595757"/>
              </a:solidFill>
              <a:ln>
                <a:solidFill>
                  <a:srgbClr val="EEECE1">
                    <a:lumMod val="25000"/>
                  </a:srgbClr>
                </a:solidFill>
              </a:ln>
            </p:spPr>
            <p:txBody>
              <a:bodyPr/>
              <a:lstStyle/>
              <a:p>
                <a:pPr defTabSz="512445">
                  <a:defRPr/>
                </a:pPr>
                <a:endParaRPr lang="zh-CN" altLang="en-US" sz="1000" kern="0">
                  <a:solidFill>
                    <a:prstClr val="black"/>
                  </a:solidFill>
                  <a:latin typeface="微软雅黑" panose="020B0503020204020204" pitchFamily="34" charset="-122"/>
                  <a:ea typeface="微软雅黑" panose="020B0503020204020204" pitchFamily="34" charset="-122"/>
                </a:endParaRPr>
              </a:p>
            </p:txBody>
          </p:sp>
          <p:sp>
            <p:nvSpPr>
              <p:cNvPr id="93" name="Freeform 121"/>
              <p:cNvSpPr/>
              <p:nvPr/>
            </p:nvSpPr>
            <p:spPr bwMode="auto">
              <a:xfrm>
                <a:off x="4597842" y="2889994"/>
                <a:ext cx="39921" cy="11853"/>
              </a:xfrm>
              <a:custGeom>
                <a:avLst/>
                <a:gdLst>
                  <a:gd name="T0" fmla="*/ 6 w 12"/>
                  <a:gd name="T1" fmla="*/ 0 h 8"/>
                  <a:gd name="T2" fmla="*/ 0 w 12"/>
                  <a:gd name="T3" fmla="*/ 6 h 8"/>
                  <a:gd name="T4" fmla="*/ 6 w 12"/>
                  <a:gd name="T5" fmla="*/ 8 h 8"/>
                  <a:gd name="T6" fmla="*/ 12 w 12"/>
                  <a:gd name="T7" fmla="*/ 6 h 8"/>
                  <a:gd name="T8" fmla="*/ 6 w 12"/>
                  <a:gd name="T9" fmla="*/ 0 h 8"/>
                </a:gdLst>
                <a:ahLst/>
                <a:cxnLst>
                  <a:cxn ang="0">
                    <a:pos x="T0" y="T1"/>
                  </a:cxn>
                  <a:cxn ang="0">
                    <a:pos x="T2" y="T3"/>
                  </a:cxn>
                  <a:cxn ang="0">
                    <a:pos x="T4" y="T5"/>
                  </a:cxn>
                  <a:cxn ang="0">
                    <a:pos x="T6" y="T7"/>
                  </a:cxn>
                  <a:cxn ang="0">
                    <a:pos x="T8" y="T9"/>
                  </a:cxn>
                </a:cxnLst>
                <a:rect l="0" t="0" r="r" b="b"/>
                <a:pathLst>
                  <a:path w="12" h="8">
                    <a:moveTo>
                      <a:pt x="6" y="0"/>
                    </a:moveTo>
                    <a:cubicBezTo>
                      <a:pt x="0" y="6"/>
                      <a:pt x="0" y="6"/>
                      <a:pt x="0" y="6"/>
                    </a:cubicBezTo>
                    <a:cubicBezTo>
                      <a:pt x="2" y="7"/>
                      <a:pt x="4" y="8"/>
                      <a:pt x="6" y="8"/>
                    </a:cubicBezTo>
                    <a:cubicBezTo>
                      <a:pt x="9" y="8"/>
                      <a:pt x="11" y="7"/>
                      <a:pt x="12" y="6"/>
                    </a:cubicBezTo>
                    <a:lnTo>
                      <a:pt x="6" y="0"/>
                    </a:lnTo>
                    <a:close/>
                  </a:path>
                </a:pathLst>
              </a:custGeom>
              <a:solidFill>
                <a:srgbClr val="595757"/>
              </a:solidFill>
              <a:ln>
                <a:solidFill>
                  <a:srgbClr val="EEECE1">
                    <a:lumMod val="25000"/>
                  </a:srgbClr>
                </a:solidFill>
              </a:ln>
            </p:spPr>
            <p:txBody>
              <a:bodyPr/>
              <a:lstStyle/>
              <a:p>
                <a:pPr defTabSz="512445">
                  <a:defRPr/>
                </a:pPr>
                <a:endParaRPr lang="zh-CN" altLang="en-US" sz="1000" kern="0">
                  <a:solidFill>
                    <a:prstClr val="black"/>
                  </a:solidFill>
                  <a:latin typeface="微软雅黑" panose="020B0503020204020204" pitchFamily="34" charset="-122"/>
                  <a:ea typeface="微软雅黑" panose="020B0503020204020204" pitchFamily="34" charset="-122"/>
                </a:endParaRPr>
              </a:p>
            </p:txBody>
          </p:sp>
          <p:sp>
            <p:nvSpPr>
              <p:cNvPr id="94" name="Freeform 122"/>
              <p:cNvSpPr/>
              <p:nvPr/>
            </p:nvSpPr>
            <p:spPr bwMode="auto">
              <a:xfrm>
                <a:off x="4597842" y="2870656"/>
                <a:ext cx="39921" cy="13724"/>
              </a:xfrm>
              <a:custGeom>
                <a:avLst/>
                <a:gdLst>
                  <a:gd name="T0" fmla="*/ 6 w 12"/>
                  <a:gd name="T1" fmla="*/ 9 h 9"/>
                  <a:gd name="T2" fmla="*/ 12 w 12"/>
                  <a:gd name="T3" fmla="*/ 3 h 9"/>
                  <a:gd name="T4" fmla="*/ 6 w 12"/>
                  <a:gd name="T5" fmla="*/ 0 h 9"/>
                  <a:gd name="T6" fmla="*/ 0 w 12"/>
                  <a:gd name="T7" fmla="*/ 3 h 9"/>
                  <a:gd name="T8" fmla="*/ 6 w 12"/>
                  <a:gd name="T9" fmla="*/ 9 h 9"/>
                </a:gdLst>
                <a:ahLst/>
                <a:cxnLst>
                  <a:cxn ang="0">
                    <a:pos x="T0" y="T1"/>
                  </a:cxn>
                  <a:cxn ang="0">
                    <a:pos x="T2" y="T3"/>
                  </a:cxn>
                  <a:cxn ang="0">
                    <a:pos x="T4" y="T5"/>
                  </a:cxn>
                  <a:cxn ang="0">
                    <a:pos x="T6" y="T7"/>
                  </a:cxn>
                  <a:cxn ang="0">
                    <a:pos x="T8" y="T9"/>
                  </a:cxn>
                </a:cxnLst>
                <a:rect l="0" t="0" r="r" b="b"/>
                <a:pathLst>
                  <a:path w="12" h="9">
                    <a:moveTo>
                      <a:pt x="6" y="9"/>
                    </a:moveTo>
                    <a:cubicBezTo>
                      <a:pt x="12" y="3"/>
                      <a:pt x="12" y="3"/>
                      <a:pt x="12" y="3"/>
                    </a:cubicBezTo>
                    <a:cubicBezTo>
                      <a:pt x="11" y="1"/>
                      <a:pt x="9" y="0"/>
                      <a:pt x="6" y="0"/>
                    </a:cubicBezTo>
                    <a:cubicBezTo>
                      <a:pt x="4" y="0"/>
                      <a:pt x="2" y="1"/>
                      <a:pt x="0" y="3"/>
                    </a:cubicBezTo>
                    <a:lnTo>
                      <a:pt x="6" y="9"/>
                    </a:lnTo>
                    <a:close/>
                  </a:path>
                </a:pathLst>
              </a:custGeom>
              <a:solidFill>
                <a:srgbClr val="595757"/>
              </a:solidFill>
              <a:ln>
                <a:solidFill>
                  <a:srgbClr val="EEECE1">
                    <a:lumMod val="25000"/>
                  </a:srgbClr>
                </a:solidFill>
              </a:ln>
            </p:spPr>
            <p:txBody>
              <a:bodyPr/>
              <a:lstStyle/>
              <a:p>
                <a:pPr defTabSz="512445">
                  <a:defRPr/>
                </a:pPr>
                <a:endParaRPr lang="zh-CN" altLang="en-US" sz="1000" kern="0">
                  <a:solidFill>
                    <a:prstClr val="black"/>
                  </a:solidFill>
                  <a:latin typeface="微软雅黑" panose="020B0503020204020204" pitchFamily="34" charset="-122"/>
                  <a:ea typeface="微软雅黑" panose="020B0503020204020204" pitchFamily="34" charset="-122"/>
                </a:endParaRPr>
              </a:p>
            </p:txBody>
          </p:sp>
          <p:sp>
            <p:nvSpPr>
              <p:cNvPr id="95" name="Freeform 123"/>
              <p:cNvSpPr/>
              <p:nvPr/>
            </p:nvSpPr>
            <p:spPr bwMode="auto">
              <a:xfrm>
                <a:off x="4583584" y="2878142"/>
                <a:ext cx="27088" cy="18090"/>
              </a:xfrm>
              <a:custGeom>
                <a:avLst/>
                <a:gdLst>
                  <a:gd name="T0" fmla="*/ 8 w 8"/>
                  <a:gd name="T1" fmla="*/ 6 h 12"/>
                  <a:gd name="T2" fmla="*/ 2 w 8"/>
                  <a:gd name="T3" fmla="*/ 0 h 12"/>
                  <a:gd name="T4" fmla="*/ 0 w 8"/>
                  <a:gd name="T5" fmla="*/ 6 h 12"/>
                  <a:gd name="T6" fmla="*/ 2 w 8"/>
                  <a:gd name="T7" fmla="*/ 12 h 12"/>
                  <a:gd name="T8" fmla="*/ 8 w 8"/>
                  <a:gd name="T9" fmla="*/ 6 h 12"/>
                </a:gdLst>
                <a:ahLst/>
                <a:cxnLst>
                  <a:cxn ang="0">
                    <a:pos x="T0" y="T1"/>
                  </a:cxn>
                  <a:cxn ang="0">
                    <a:pos x="T2" y="T3"/>
                  </a:cxn>
                  <a:cxn ang="0">
                    <a:pos x="T4" y="T5"/>
                  </a:cxn>
                  <a:cxn ang="0">
                    <a:pos x="T6" y="T7"/>
                  </a:cxn>
                  <a:cxn ang="0">
                    <a:pos x="T8" y="T9"/>
                  </a:cxn>
                </a:cxnLst>
                <a:rect l="0" t="0" r="r" b="b"/>
                <a:pathLst>
                  <a:path w="8" h="12">
                    <a:moveTo>
                      <a:pt x="8" y="6"/>
                    </a:moveTo>
                    <a:cubicBezTo>
                      <a:pt x="2" y="0"/>
                      <a:pt x="2" y="0"/>
                      <a:pt x="2" y="0"/>
                    </a:cubicBezTo>
                    <a:cubicBezTo>
                      <a:pt x="1" y="1"/>
                      <a:pt x="0" y="3"/>
                      <a:pt x="0" y="6"/>
                    </a:cubicBezTo>
                    <a:cubicBezTo>
                      <a:pt x="0" y="8"/>
                      <a:pt x="1" y="10"/>
                      <a:pt x="2" y="12"/>
                    </a:cubicBezTo>
                    <a:lnTo>
                      <a:pt x="8" y="6"/>
                    </a:lnTo>
                    <a:close/>
                  </a:path>
                </a:pathLst>
              </a:custGeom>
              <a:solidFill>
                <a:srgbClr val="595757"/>
              </a:solidFill>
              <a:ln>
                <a:solidFill>
                  <a:srgbClr val="EEECE1">
                    <a:lumMod val="25000"/>
                  </a:srgbClr>
                </a:solidFill>
              </a:ln>
            </p:spPr>
            <p:txBody>
              <a:bodyPr/>
              <a:lstStyle/>
              <a:p>
                <a:pPr defTabSz="512445">
                  <a:defRPr/>
                </a:pPr>
                <a:endParaRPr lang="zh-CN" altLang="en-US" sz="1000" kern="0">
                  <a:solidFill>
                    <a:prstClr val="black"/>
                  </a:solidFill>
                  <a:latin typeface="微软雅黑" panose="020B0503020204020204" pitchFamily="34" charset="-122"/>
                  <a:ea typeface="微软雅黑" panose="020B0503020204020204" pitchFamily="34" charset="-122"/>
                </a:endParaRPr>
              </a:p>
            </p:txBody>
          </p:sp>
          <p:sp>
            <p:nvSpPr>
              <p:cNvPr id="96" name="Freeform 124"/>
              <p:cNvSpPr/>
              <p:nvPr/>
            </p:nvSpPr>
            <p:spPr bwMode="auto">
              <a:xfrm>
                <a:off x="4550792" y="2878142"/>
                <a:ext cx="27088" cy="18090"/>
              </a:xfrm>
              <a:custGeom>
                <a:avLst/>
                <a:gdLst>
                  <a:gd name="T0" fmla="*/ 7 w 8"/>
                  <a:gd name="T1" fmla="*/ 6 h 12"/>
                  <a:gd name="T2" fmla="*/ 8 w 8"/>
                  <a:gd name="T3" fmla="*/ 1 h 12"/>
                  <a:gd name="T4" fmla="*/ 5 w 8"/>
                  <a:gd name="T5" fmla="*/ 0 h 12"/>
                  <a:gd name="T6" fmla="*/ 0 w 8"/>
                  <a:gd name="T7" fmla="*/ 6 h 12"/>
                  <a:gd name="T8" fmla="*/ 5 w 8"/>
                  <a:gd name="T9" fmla="*/ 12 h 12"/>
                  <a:gd name="T10" fmla="*/ 8 w 8"/>
                  <a:gd name="T11" fmla="*/ 11 h 12"/>
                  <a:gd name="T12" fmla="*/ 7 w 8"/>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7" y="6"/>
                    </a:moveTo>
                    <a:cubicBezTo>
                      <a:pt x="7" y="4"/>
                      <a:pt x="7" y="2"/>
                      <a:pt x="8" y="1"/>
                    </a:cubicBezTo>
                    <a:cubicBezTo>
                      <a:pt x="7" y="0"/>
                      <a:pt x="6" y="0"/>
                      <a:pt x="5" y="0"/>
                    </a:cubicBezTo>
                    <a:cubicBezTo>
                      <a:pt x="2" y="0"/>
                      <a:pt x="0" y="3"/>
                      <a:pt x="0" y="6"/>
                    </a:cubicBezTo>
                    <a:cubicBezTo>
                      <a:pt x="0" y="9"/>
                      <a:pt x="2" y="12"/>
                      <a:pt x="5" y="12"/>
                    </a:cubicBezTo>
                    <a:cubicBezTo>
                      <a:pt x="6" y="12"/>
                      <a:pt x="7" y="11"/>
                      <a:pt x="8" y="11"/>
                    </a:cubicBezTo>
                    <a:cubicBezTo>
                      <a:pt x="7" y="9"/>
                      <a:pt x="7" y="8"/>
                      <a:pt x="7" y="6"/>
                    </a:cubicBezTo>
                    <a:close/>
                  </a:path>
                </a:pathLst>
              </a:custGeom>
              <a:solidFill>
                <a:srgbClr val="595757"/>
              </a:solidFill>
              <a:ln>
                <a:solidFill>
                  <a:srgbClr val="EEECE1">
                    <a:lumMod val="25000"/>
                  </a:srgbClr>
                </a:solidFill>
              </a:ln>
            </p:spPr>
            <p:txBody>
              <a:bodyPr/>
              <a:lstStyle/>
              <a:p>
                <a:pPr defTabSz="512445">
                  <a:defRPr/>
                </a:pPr>
                <a:endParaRPr lang="zh-CN" altLang="en-US" sz="1000" kern="0">
                  <a:solidFill>
                    <a:prstClr val="black"/>
                  </a:solidFill>
                  <a:latin typeface="微软雅黑" panose="020B0503020204020204" pitchFamily="34" charset="-122"/>
                  <a:ea typeface="微软雅黑" panose="020B0503020204020204" pitchFamily="34" charset="-122"/>
                </a:endParaRPr>
              </a:p>
            </p:txBody>
          </p:sp>
          <p:sp>
            <p:nvSpPr>
              <p:cNvPr id="97" name="Freeform 125"/>
              <p:cNvSpPr/>
              <p:nvPr/>
            </p:nvSpPr>
            <p:spPr bwMode="auto">
              <a:xfrm>
                <a:off x="4657724" y="2878142"/>
                <a:ext cx="31366" cy="18090"/>
              </a:xfrm>
              <a:custGeom>
                <a:avLst/>
                <a:gdLst>
                  <a:gd name="T0" fmla="*/ 1 w 9"/>
                  <a:gd name="T1" fmla="*/ 6 h 12"/>
                  <a:gd name="T2" fmla="*/ 0 w 9"/>
                  <a:gd name="T3" fmla="*/ 1 h 12"/>
                  <a:gd name="T4" fmla="*/ 3 w 9"/>
                  <a:gd name="T5" fmla="*/ 0 h 12"/>
                  <a:gd name="T6" fmla="*/ 9 w 9"/>
                  <a:gd name="T7" fmla="*/ 6 h 12"/>
                  <a:gd name="T8" fmla="*/ 3 w 9"/>
                  <a:gd name="T9" fmla="*/ 12 h 12"/>
                  <a:gd name="T10" fmla="*/ 0 w 9"/>
                  <a:gd name="T11" fmla="*/ 11 h 12"/>
                  <a:gd name="T12" fmla="*/ 1 w 9"/>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9" h="12">
                    <a:moveTo>
                      <a:pt x="1" y="6"/>
                    </a:moveTo>
                    <a:cubicBezTo>
                      <a:pt x="1" y="4"/>
                      <a:pt x="1" y="2"/>
                      <a:pt x="0" y="1"/>
                    </a:cubicBezTo>
                    <a:cubicBezTo>
                      <a:pt x="1" y="0"/>
                      <a:pt x="2" y="0"/>
                      <a:pt x="3" y="0"/>
                    </a:cubicBezTo>
                    <a:cubicBezTo>
                      <a:pt x="6" y="0"/>
                      <a:pt x="9" y="3"/>
                      <a:pt x="9" y="6"/>
                    </a:cubicBezTo>
                    <a:cubicBezTo>
                      <a:pt x="9" y="9"/>
                      <a:pt x="6" y="12"/>
                      <a:pt x="3" y="12"/>
                    </a:cubicBezTo>
                    <a:cubicBezTo>
                      <a:pt x="2" y="12"/>
                      <a:pt x="1" y="11"/>
                      <a:pt x="0" y="11"/>
                    </a:cubicBezTo>
                    <a:cubicBezTo>
                      <a:pt x="1" y="9"/>
                      <a:pt x="1" y="8"/>
                      <a:pt x="1" y="6"/>
                    </a:cubicBezTo>
                    <a:close/>
                  </a:path>
                </a:pathLst>
              </a:custGeom>
              <a:solidFill>
                <a:srgbClr val="595757"/>
              </a:solidFill>
              <a:ln>
                <a:solidFill>
                  <a:srgbClr val="EEECE1">
                    <a:lumMod val="25000"/>
                  </a:srgbClr>
                </a:solidFill>
              </a:ln>
            </p:spPr>
            <p:txBody>
              <a:bodyPr/>
              <a:lstStyle/>
              <a:p>
                <a:pPr defTabSz="512445">
                  <a:defRPr/>
                </a:pPr>
                <a:endParaRPr lang="zh-CN" altLang="en-US" sz="1000" kern="0">
                  <a:solidFill>
                    <a:prstClr val="black"/>
                  </a:solidFill>
                  <a:latin typeface="微软雅黑" panose="020B0503020204020204" pitchFamily="34" charset="-122"/>
                  <a:ea typeface="微软雅黑" panose="020B0503020204020204" pitchFamily="34" charset="-122"/>
                </a:endParaRPr>
              </a:p>
            </p:txBody>
          </p:sp>
          <p:sp>
            <p:nvSpPr>
              <p:cNvPr id="98" name="Oval 126"/>
              <p:cNvSpPr>
                <a:spLocks noChangeArrowheads="1"/>
              </p:cNvSpPr>
              <p:nvPr/>
            </p:nvSpPr>
            <p:spPr bwMode="auto">
              <a:xfrm>
                <a:off x="4550792" y="2836971"/>
                <a:ext cx="12832" cy="6239"/>
              </a:xfrm>
              <a:prstGeom prst="ellipse">
                <a:avLst/>
              </a:prstGeom>
              <a:solidFill>
                <a:srgbClr val="595757"/>
              </a:solidFill>
              <a:ln>
                <a:solidFill>
                  <a:srgbClr val="EEECE1">
                    <a:lumMod val="25000"/>
                  </a:srgbClr>
                </a:solidFill>
              </a:ln>
            </p:spPr>
            <p:txBody>
              <a:bodyPr/>
              <a:lstStyle/>
              <a:p>
                <a:pPr defTabSz="512445">
                  <a:defRPr/>
                </a:pPr>
                <a:endParaRPr lang="zh-CN" altLang="en-US" sz="1000" kern="0">
                  <a:solidFill>
                    <a:prstClr val="black"/>
                  </a:solidFill>
                  <a:latin typeface="微软雅黑" panose="020B0503020204020204" pitchFamily="34" charset="-122"/>
                  <a:ea typeface="微软雅黑" panose="020B0503020204020204" pitchFamily="34" charset="-122"/>
                </a:endParaRPr>
              </a:p>
            </p:txBody>
          </p:sp>
          <p:sp>
            <p:nvSpPr>
              <p:cNvPr id="99" name="Oval 127"/>
              <p:cNvSpPr>
                <a:spLocks noChangeArrowheads="1"/>
              </p:cNvSpPr>
              <p:nvPr/>
            </p:nvSpPr>
            <p:spPr bwMode="auto">
              <a:xfrm>
                <a:off x="4550792" y="2848823"/>
                <a:ext cx="12832" cy="5614"/>
              </a:xfrm>
              <a:prstGeom prst="ellipse">
                <a:avLst/>
              </a:prstGeom>
              <a:solidFill>
                <a:srgbClr val="595757"/>
              </a:solidFill>
              <a:ln>
                <a:solidFill>
                  <a:srgbClr val="EEECE1">
                    <a:lumMod val="25000"/>
                  </a:srgbClr>
                </a:solidFill>
              </a:ln>
            </p:spPr>
            <p:txBody>
              <a:bodyPr/>
              <a:lstStyle/>
              <a:p>
                <a:pPr defTabSz="512445">
                  <a:defRPr/>
                </a:pPr>
                <a:endParaRPr lang="zh-CN" altLang="en-US" sz="1000" kern="0">
                  <a:solidFill>
                    <a:prstClr val="black"/>
                  </a:solidFill>
                  <a:latin typeface="微软雅黑" panose="020B0503020204020204" pitchFamily="34" charset="-122"/>
                  <a:ea typeface="微软雅黑" panose="020B0503020204020204" pitchFamily="34" charset="-122"/>
                </a:endParaRPr>
              </a:p>
            </p:txBody>
          </p:sp>
          <p:sp>
            <p:nvSpPr>
              <p:cNvPr id="100" name="Oval 128"/>
              <p:cNvSpPr>
                <a:spLocks noChangeArrowheads="1"/>
              </p:cNvSpPr>
              <p:nvPr/>
            </p:nvSpPr>
            <p:spPr bwMode="auto">
              <a:xfrm>
                <a:off x="4550792" y="2860675"/>
                <a:ext cx="12832" cy="5614"/>
              </a:xfrm>
              <a:prstGeom prst="ellipse">
                <a:avLst/>
              </a:prstGeom>
              <a:solidFill>
                <a:srgbClr val="595757"/>
              </a:solidFill>
              <a:ln>
                <a:solidFill>
                  <a:srgbClr val="EEECE1">
                    <a:lumMod val="25000"/>
                  </a:srgbClr>
                </a:solidFill>
              </a:ln>
            </p:spPr>
            <p:txBody>
              <a:bodyPr/>
              <a:lstStyle/>
              <a:p>
                <a:pPr defTabSz="512445">
                  <a:defRPr/>
                </a:pPr>
                <a:endParaRPr lang="zh-CN" altLang="en-US" sz="1000" kern="0">
                  <a:solidFill>
                    <a:prstClr val="black"/>
                  </a:solidFill>
                  <a:latin typeface="微软雅黑" panose="020B0503020204020204" pitchFamily="34" charset="-122"/>
                  <a:ea typeface="微软雅黑" panose="020B0503020204020204" pitchFamily="34" charset="-122"/>
                </a:endParaRPr>
              </a:p>
            </p:txBody>
          </p:sp>
          <p:sp>
            <p:nvSpPr>
              <p:cNvPr id="101" name="Oval 129"/>
              <p:cNvSpPr>
                <a:spLocks noChangeArrowheads="1"/>
              </p:cNvSpPr>
              <p:nvPr/>
            </p:nvSpPr>
            <p:spPr bwMode="auto">
              <a:xfrm>
                <a:off x="4577881" y="2848823"/>
                <a:ext cx="12832" cy="5614"/>
              </a:xfrm>
              <a:prstGeom prst="ellipse">
                <a:avLst/>
              </a:prstGeom>
              <a:solidFill>
                <a:srgbClr val="595757"/>
              </a:solidFill>
              <a:ln>
                <a:solidFill>
                  <a:srgbClr val="EEECE1">
                    <a:lumMod val="25000"/>
                  </a:srgbClr>
                </a:solidFill>
              </a:ln>
            </p:spPr>
            <p:txBody>
              <a:bodyPr/>
              <a:lstStyle/>
              <a:p>
                <a:pPr defTabSz="512445">
                  <a:defRPr/>
                </a:pPr>
                <a:endParaRPr lang="zh-CN" altLang="en-US" sz="1000" kern="0">
                  <a:solidFill>
                    <a:prstClr val="black"/>
                  </a:solidFill>
                  <a:latin typeface="微软雅黑" panose="020B0503020204020204" pitchFamily="34" charset="-122"/>
                  <a:ea typeface="微软雅黑" panose="020B0503020204020204" pitchFamily="34" charset="-122"/>
                </a:endParaRPr>
              </a:p>
            </p:txBody>
          </p:sp>
          <p:sp>
            <p:nvSpPr>
              <p:cNvPr id="102" name="Oval 130"/>
              <p:cNvSpPr>
                <a:spLocks noChangeArrowheads="1"/>
              </p:cNvSpPr>
              <p:nvPr/>
            </p:nvSpPr>
            <p:spPr bwMode="auto">
              <a:xfrm>
                <a:off x="4577881" y="2860675"/>
                <a:ext cx="12832" cy="5614"/>
              </a:xfrm>
              <a:prstGeom prst="ellipse">
                <a:avLst/>
              </a:prstGeom>
              <a:solidFill>
                <a:srgbClr val="595757"/>
              </a:solidFill>
              <a:ln>
                <a:solidFill>
                  <a:srgbClr val="EEECE1">
                    <a:lumMod val="25000"/>
                  </a:srgbClr>
                </a:solidFill>
              </a:ln>
            </p:spPr>
            <p:txBody>
              <a:bodyPr/>
              <a:lstStyle/>
              <a:p>
                <a:pPr defTabSz="512445">
                  <a:defRPr/>
                </a:pPr>
                <a:endParaRPr lang="zh-CN" altLang="en-US" sz="1000" kern="0">
                  <a:solidFill>
                    <a:prstClr val="black"/>
                  </a:solidFill>
                  <a:latin typeface="微软雅黑" panose="020B0503020204020204" pitchFamily="34" charset="-122"/>
                  <a:ea typeface="微软雅黑" panose="020B0503020204020204" pitchFamily="34" charset="-122"/>
                </a:endParaRPr>
              </a:p>
            </p:txBody>
          </p:sp>
          <p:sp>
            <p:nvSpPr>
              <p:cNvPr id="103" name="Freeform 131"/>
              <p:cNvSpPr/>
              <p:nvPr/>
            </p:nvSpPr>
            <p:spPr bwMode="auto">
              <a:xfrm>
                <a:off x="4627782" y="2844456"/>
                <a:ext cx="39921" cy="8733"/>
              </a:xfrm>
              <a:custGeom>
                <a:avLst/>
                <a:gdLst>
                  <a:gd name="T0" fmla="*/ 12 w 12"/>
                  <a:gd name="T1" fmla="*/ 3 h 6"/>
                  <a:gd name="T2" fmla="*/ 9 w 12"/>
                  <a:gd name="T3" fmla="*/ 6 h 6"/>
                  <a:gd name="T4" fmla="*/ 3 w 12"/>
                  <a:gd name="T5" fmla="*/ 6 h 6"/>
                  <a:gd name="T6" fmla="*/ 0 w 12"/>
                  <a:gd name="T7" fmla="*/ 3 h 6"/>
                  <a:gd name="T8" fmla="*/ 0 w 12"/>
                  <a:gd name="T9" fmla="*/ 3 h 6"/>
                  <a:gd name="T10" fmla="*/ 3 w 12"/>
                  <a:gd name="T11" fmla="*/ 0 h 6"/>
                  <a:gd name="T12" fmla="*/ 9 w 12"/>
                  <a:gd name="T13" fmla="*/ 0 h 6"/>
                  <a:gd name="T14" fmla="*/ 12 w 12"/>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6">
                    <a:moveTo>
                      <a:pt x="12" y="3"/>
                    </a:moveTo>
                    <a:cubicBezTo>
                      <a:pt x="12" y="5"/>
                      <a:pt x="11" y="6"/>
                      <a:pt x="9" y="6"/>
                    </a:cubicBezTo>
                    <a:cubicBezTo>
                      <a:pt x="3" y="6"/>
                      <a:pt x="3" y="6"/>
                      <a:pt x="3" y="6"/>
                    </a:cubicBezTo>
                    <a:cubicBezTo>
                      <a:pt x="1" y="6"/>
                      <a:pt x="0" y="5"/>
                      <a:pt x="0" y="3"/>
                    </a:cubicBezTo>
                    <a:cubicBezTo>
                      <a:pt x="0" y="3"/>
                      <a:pt x="0" y="3"/>
                      <a:pt x="0" y="3"/>
                    </a:cubicBezTo>
                    <a:cubicBezTo>
                      <a:pt x="0" y="2"/>
                      <a:pt x="1" y="0"/>
                      <a:pt x="3" y="0"/>
                    </a:cubicBezTo>
                    <a:cubicBezTo>
                      <a:pt x="9" y="0"/>
                      <a:pt x="9" y="0"/>
                      <a:pt x="9" y="0"/>
                    </a:cubicBezTo>
                    <a:cubicBezTo>
                      <a:pt x="11" y="0"/>
                      <a:pt x="12" y="2"/>
                      <a:pt x="12" y="3"/>
                    </a:cubicBezTo>
                    <a:close/>
                  </a:path>
                </a:pathLst>
              </a:custGeom>
              <a:solidFill>
                <a:srgbClr val="595757"/>
              </a:solidFill>
              <a:ln>
                <a:solidFill>
                  <a:srgbClr val="EEECE1">
                    <a:lumMod val="25000"/>
                  </a:srgbClr>
                </a:solidFill>
              </a:ln>
            </p:spPr>
            <p:txBody>
              <a:bodyPr/>
              <a:lstStyle/>
              <a:p>
                <a:pPr defTabSz="512445">
                  <a:defRPr/>
                </a:pPr>
                <a:endParaRPr lang="zh-CN" altLang="en-US" sz="1000" kern="0">
                  <a:solidFill>
                    <a:prstClr val="black"/>
                  </a:solidFill>
                  <a:latin typeface="微软雅黑" panose="020B0503020204020204" pitchFamily="34" charset="-122"/>
                  <a:ea typeface="微软雅黑" panose="020B0503020204020204" pitchFamily="34" charset="-122"/>
                </a:endParaRPr>
              </a:p>
            </p:txBody>
          </p:sp>
          <p:sp>
            <p:nvSpPr>
              <p:cNvPr id="104" name="Freeform 132"/>
              <p:cNvSpPr>
                <a:spLocks noEditPoints="1"/>
              </p:cNvSpPr>
              <p:nvPr/>
            </p:nvSpPr>
            <p:spPr bwMode="auto">
              <a:xfrm>
                <a:off x="4321247" y="2925550"/>
                <a:ext cx="390655" cy="92947"/>
              </a:xfrm>
              <a:custGeom>
                <a:avLst/>
                <a:gdLst>
                  <a:gd name="T0" fmla="*/ 274 w 274"/>
                  <a:gd name="T1" fmla="*/ 149 h 149"/>
                  <a:gd name="T2" fmla="*/ 0 w 274"/>
                  <a:gd name="T3" fmla="*/ 149 h 149"/>
                  <a:gd name="T4" fmla="*/ 0 w 274"/>
                  <a:gd name="T5" fmla="*/ 0 h 149"/>
                  <a:gd name="T6" fmla="*/ 274 w 274"/>
                  <a:gd name="T7" fmla="*/ 0 h 149"/>
                  <a:gd name="T8" fmla="*/ 274 w 274"/>
                  <a:gd name="T9" fmla="*/ 149 h 149"/>
                  <a:gd name="T10" fmla="*/ 9 w 274"/>
                  <a:gd name="T11" fmla="*/ 139 h 149"/>
                  <a:gd name="T12" fmla="*/ 265 w 274"/>
                  <a:gd name="T13" fmla="*/ 139 h 149"/>
                  <a:gd name="T14" fmla="*/ 265 w 274"/>
                  <a:gd name="T15" fmla="*/ 9 h 149"/>
                  <a:gd name="T16" fmla="*/ 9 w 274"/>
                  <a:gd name="T17" fmla="*/ 9 h 149"/>
                  <a:gd name="T18" fmla="*/ 9 w 274"/>
                  <a:gd name="T19" fmla="*/ 13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4" h="149">
                    <a:moveTo>
                      <a:pt x="274" y="149"/>
                    </a:moveTo>
                    <a:lnTo>
                      <a:pt x="0" y="149"/>
                    </a:lnTo>
                    <a:lnTo>
                      <a:pt x="0" y="0"/>
                    </a:lnTo>
                    <a:lnTo>
                      <a:pt x="274" y="0"/>
                    </a:lnTo>
                    <a:lnTo>
                      <a:pt x="274" y="149"/>
                    </a:lnTo>
                    <a:close/>
                    <a:moveTo>
                      <a:pt x="9" y="139"/>
                    </a:moveTo>
                    <a:lnTo>
                      <a:pt x="265" y="139"/>
                    </a:lnTo>
                    <a:lnTo>
                      <a:pt x="265" y="9"/>
                    </a:lnTo>
                    <a:lnTo>
                      <a:pt x="9" y="9"/>
                    </a:lnTo>
                    <a:lnTo>
                      <a:pt x="9" y="139"/>
                    </a:lnTo>
                    <a:close/>
                  </a:path>
                </a:pathLst>
              </a:custGeom>
              <a:solidFill>
                <a:srgbClr val="595757"/>
              </a:solidFill>
              <a:ln>
                <a:solidFill>
                  <a:srgbClr val="EEECE1">
                    <a:lumMod val="25000"/>
                  </a:srgbClr>
                </a:solidFill>
              </a:ln>
            </p:spPr>
            <p:txBody>
              <a:bodyPr/>
              <a:lstStyle/>
              <a:p>
                <a:pPr defTabSz="512445">
                  <a:defRPr/>
                </a:pPr>
                <a:endParaRPr lang="zh-CN" altLang="en-US" sz="1000" kern="0">
                  <a:solidFill>
                    <a:prstClr val="black"/>
                  </a:solidFill>
                  <a:latin typeface="微软雅黑" panose="020B0503020204020204" pitchFamily="34" charset="-122"/>
                  <a:ea typeface="微软雅黑" panose="020B0503020204020204" pitchFamily="34" charset="-122"/>
                </a:endParaRPr>
              </a:p>
            </p:txBody>
          </p:sp>
          <p:sp>
            <p:nvSpPr>
              <p:cNvPr id="105" name="Freeform 133"/>
              <p:cNvSpPr/>
              <p:nvPr/>
            </p:nvSpPr>
            <p:spPr bwMode="auto">
              <a:xfrm>
                <a:off x="4456692" y="2934284"/>
                <a:ext cx="15683" cy="8733"/>
              </a:xfrm>
              <a:custGeom>
                <a:avLst/>
                <a:gdLst>
                  <a:gd name="T0" fmla="*/ 2 w 11"/>
                  <a:gd name="T1" fmla="*/ 7 h 14"/>
                  <a:gd name="T2" fmla="*/ 9 w 11"/>
                  <a:gd name="T3" fmla="*/ 7 h 14"/>
                  <a:gd name="T4" fmla="*/ 9 w 11"/>
                  <a:gd name="T5" fmla="*/ 0 h 14"/>
                  <a:gd name="T6" fmla="*/ 11 w 11"/>
                  <a:gd name="T7" fmla="*/ 0 h 14"/>
                  <a:gd name="T8" fmla="*/ 11 w 11"/>
                  <a:gd name="T9" fmla="*/ 14 h 14"/>
                  <a:gd name="T10" fmla="*/ 9 w 11"/>
                  <a:gd name="T11" fmla="*/ 14 h 14"/>
                  <a:gd name="T12" fmla="*/ 9 w 11"/>
                  <a:gd name="T13" fmla="*/ 9 h 14"/>
                  <a:gd name="T14" fmla="*/ 2 w 11"/>
                  <a:gd name="T15" fmla="*/ 9 h 14"/>
                  <a:gd name="T16" fmla="*/ 2 w 11"/>
                  <a:gd name="T17" fmla="*/ 14 h 14"/>
                  <a:gd name="T18" fmla="*/ 0 w 11"/>
                  <a:gd name="T19" fmla="*/ 14 h 14"/>
                  <a:gd name="T20" fmla="*/ 0 w 11"/>
                  <a:gd name="T21" fmla="*/ 0 h 14"/>
                  <a:gd name="T22" fmla="*/ 2 w 11"/>
                  <a:gd name="T23" fmla="*/ 0 h 14"/>
                  <a:gd name="T24" fmla="*/ 2 w 11"/>
                  <a:gd name="T25"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4">
                    <a:moveTo>
                      <a:pt x="2" y="7"/>
                    </a:moveTo>
                    <a:lnTo>
                      <a:pt x="9" y="7"/>
                    </a:lnTo>
                    <a:lnTo>
                      <a:pt x="9" y="0"/>
                    </a:lnTo>
                    <a:lnTo>
                      <a:pt x="11" y="0"/>
                    </a:lnTo>
                    <a:lnTo>
                      <a:pt x="11" y="14"/>
                    </a:lnTo>
                    <a:lnTo>
                      <a:pt x="9" y="14"/>
                    </a:lnTo>
                    <a:lnTo>
                      <a:pt x="9" y="9"/>
                    </a:lnTo>
                    <a:lnTo>
                      <a:pt x="2" y="9"/>
                    </a:lnTo>
                    <a:lnTo>
                      <a:pt x="2" y="14"/>
                    </a:lnTo>
                    <a:lnTo>
                      <a:pt x="0" y="14"/>
                    </a:lnTo>
                    <a:lnTo>
                      <a:pt x="0" y="0"/>
                    </a:lnTo>
                    <a:lnTo>
                      <a:pt x="2" y="0"/>
                    </a:lnTo>
                    <a:lnTo>
                      <a:pt x="2" y="7"/>
                    </a:lnTo>
                    <a:close/>
                  </a:path>
                </a:pathLst>
              </a:custGeom>
              <a:solidFill>
                <a:srgbClr val="595757"/>
              </a:solidFill>
              <a:ln>
                <a:solidFill>
                  <a:srgbClr val="EEECE1">
                    <a:lumMod val="25000"/>
                  </a:srgbClr>
                </a:solidFill>
              </a:ln>
            </p:spPr>
            <p:txBody>
              <a:bodyPr/>
              <a:lstStyle/>
              <a:p>
                <a:pPr defTabSz="512445">
                  <a:defRPr/>
                </a:pPr>
                <a:endParaRPr lang="zh-CN" altLang="en-US" sz="1000" kern="0">
                  <a:solidFill>
                    <a:prstClr val="black"/>
                  </a:solidFill>
                  <a:latin typeface="微软雅黑" panose="020B0503020204020204" pitchFamily="34" charset="-122"/>
                  <a:ea typeface="微软雅黑" panose="020B0503020204020204" pitchFamily="34" charset="-122"/>
                </a:endParaRPr>
              </a:p>
            </p:txBody>
          </p:sp>
          <p:sp>
            <p:nvSpPr>
              <p:cNvPr id="106" name="Freeform 134"/>
              <p:cNvSpPr/>
              <p:nvPr/>
            </p:nvSpPr>
            <p:spPr bwMode="auto">
              <a:xfrm>
                <a:off x="4479504" y="2934284"/>
                <a:ext cx="17109" cy="8733"/>
              </a:xfrm>
              <a:custGeom>
                <a:avLst/>
                <a:gdLst>
                  <a:gd name="T0" fmla="*/ 1 w 5"/>
                  <a:gd name="T1" fmla="*/ 4 h 6"/>
                  <a:gd name="T2" fmla="*/ 2 w 5"/>
                  <a:gd name="T3" fmla="*/ 5 h 6"/>
                  <a:gd name="T4" fmla="*/ 4 w 5"/>
                  <a:gd name="T5" fmla="*/ 4 h 6"/>
                  <a:gd name="T6" fmla="*/ 4 w 5"/>
                  <a:gd name="T7" fmla="*/ 0 h 6"/>
                  <a:gd name="T8" fmla="*/ 5 w 5"/>
                  <a:gd name="T9" fmla="*/ 0 h 6"/>
                  <a:gd name="T10" fmla="*/ 5 w 5"/>
                  <a:gd name="T11" fmla="*/ 4 h 6"/>
                  <a:gd name="T12" fmla="*/ 5 w 5"/>
                  <a:gd name="T13" fmla="*/ 5 h 6"/>
                  <a:gd name="T14" fmla="*/ 2 w 5"/>
                  <a:gd name="T15" fmla="*/ 6 h 6"/>
                  <a:gd name="T16" fmla="*/ 0 w 5"/>
                  <a:gd name="T17" fmla="*/ 5 h 6"/>
                  <a:gd name="T18" fmla="*/ 0 w 5"/>
                  <a:gd name="T19" fmla="*/ 4 h 6"/>
                  <a:gd name="T20" fmla="*/ 0 w 5"/>
                  <a:gd name="T21" fmla="*/ 0 h 6"/>
                  <a:gd name="T22" fmla="*/ 1 w 5"/>
                  <a:gd name="T23" fmla="*/ 0 h 6"/>
                  <a:gd name="T24" fmla="*/ 1 w 5"/>
                  <a:gd name="T25"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6">
                    <a:moveTo>
                      <a:pt x="1" y="4"/>
                    </a:moveTo>
                    <a:cubicBezTo>
                      <a:pt x="1" y="5"/>
                      <a:pt x="1" y="5"/>
                      <a:pt x="2" y="5"/>
                    </a:cubicBezTo>
                    <a:cubicBezTo>
                      <a:pt x="3" y="5"/>
                      <a:pt x="4" y="5"/>
                      <a:pt x="4" y="4"/>
                    </a:cubicBezTo>
                    <a:cubicBezTo>
                      <a:pt x="4" y="0"/>
                      <a:pt x="4" y="0"/>
                      <a:pt x="4" y="0"/>
                    </a:cubicBezTo>
                    <a:cubicBezTo>
                      <a:pt x="5" y="0"/>
                      <a:pt x="5" y="0"/>
                      <a:pt x="5" y="0"/>
                    </a:cubicBezTo>
                    <a:cubicBezTo>
                      <a:pt x="5" y="4"/>
                      <a:pt x="5" y="4"/>
                      <a:pt x="5" y="4"/>
                    </a:cubicBezTo>
                    <a:cubicBezTo>
                      <a:pt x="5" y="5"/>
                      <a:pt x="5" y="5"/>
                      <a:pt x="5" y="5"/>
                    </a:cubicBezTo>
                    <a:cubicBezTo>
                      <a:pt x="4" y="6"/>
                      <a:pt x="3" y="6"/>
                      <a:pt x="2" y="6"/>
                    </a:cubicBezTo>
                    <a:cubicBezTo>
                      <a:pt x="1" y="6"/>
                      <a:pt x="0" y="6"/>
                      <a:pt x="0" y="5"/>
                    </a:cubicBezTo>
                    <a:cubicBezTo>
                      <a:pt x="0" y="5"/>
                      <a:pt x="0" y="5"/>
                      <a:pt x="0" y="4"/>
                    </a:cubicBezTo>
                    <a:cubicBezTo>
                      <a:pt x="0" y="0"/>
                      <a:pt x="0" y="0"/>
                      <a:pt x="0" y="0"/>
                    </a:cubicBezTo>
                    <a:cubicBezTo>
                      <a:pt x="1" y="0"/>
                      <a:pt x="1" y="0"/>
                      <a:pt x="1" y="0"/>
                    </a:cubicBezTo>
                    <a:lnTo>
                      <a:pt x="1" y="4"/>
                    </a:lnTo>
                    <a:close/>
                  </a:path>
                </a:pathLst>
              </a:custGeom>
              <a:solidFill>
                <a:srgbClr val="595757"/>
              </a:solidFill>
              <a:ln>
                <a:solidFill>
                  <a:srgbClr val="EEECE1">
                    <a:lumMod val="25000"/>
                  </a:srgbClr>
                </a:solidFill>
              </a:ln>
            </p:spPr>
            <p:txBody>
              <a:bodyPr/>
              <a:lstStyle/>
              <a:p>
                <a:pPr defTabSz="512445">
                  <a:defRPr/>
                </a:pPr>
                <a:endParaRPr lang="zh-CN" altLang="en-US" sz="1000" kern="0">
                  <a:solidFill>
                    <a:prstClr val="black"/>
                  </a:solidFill>
                  <a:latin typeface="微软雅黑" panose="020B0503020204020204" pitchFamily="34" charset="-122"/>
                  <a:ea typeface="微软雅黑" panose="020B0503020204020204" pitchFamily="34" charset="-122"/>
                </a:endParaRPr>
              </a:p>
            </p:txBody>
          </p:sp>
          <p:sp>
            <p:nvSpPr>
              <p:cNvPr id="107" name="Freeform 135"/>
              <p:cNvSpPr>
                <a:spLocks noEditPoints="1"/>
              </p:cNvSpPr>
              <p:nvPr/>
            </p:nvSpPr>
            <p:spPr bwMode="auto">
              <a:xfrm>
                <a:off x="4496613" y="2934284"/>
                <a:ext cx="22812" cy="8733"/>
              </a:xfrm>
              <a:custGeom>
                <a:avLst/>
                <a:gdLst>
                  <a:gd name="T0" fmla="*/ 9 w 16"/>
                  <a:gd name="T1" fmla="*/ 0 h 14"/>
                  <a:gd name="T2" fmla="*/ 16 w 16"/>
                  <a:gd name="T3" fmla="*/ 14 h 14"/>
                  <a:gd name="T4" fmla="*/ 14 w 16"/>
                  <a:gd name="T5" fmla="*/ 14 h 14"/>
                  <a:gd name="T6" fmla="*/ 12 w 16"/>
                  <a:gd name="T7" fmla="*/ 12 h 14"/>
                  <a:gd name="T8" fmla="*/ 5 w 16"/>
                  <a:gd name="T9" fmla="*/ 12 h 14"/>
                  <a:gd name="T10" fmla="*/ 5 w 16"/>
                  <a:gd name="T11" fmla="*/ 14 h 14"/>
                  <a:gd name="T12" fmla="*/ 0 w 16"/>
                  <a:gd name="T13" fmla="*/ 14 h 14"/>
                  <a:gd name="T14" fmla="*/ 7 w 16"/>
                  <a:gd name="T15" fmla="*/ 0 h 14"/>
                  <a:gd name="T16" fmla="*/ 9 w 16"/>
                  <a:gd name="T17" fmla="*/ 0 h 14"/>
                  <a:gd name="T18" fmla="*/ 7 w 16"/>
                  <a:gd name="T19" fmla="*/ 9 h 14"/>
                  <a:gd name="T20" fmla="*/ 12 w 16"/>
                  <a:gd name="T21" fmla="*/ 9 h 14"/>
                  <a:gd name="T22" fmla="*/ 9 w 16"/>
                  <a:gd name="T23" fmla="*/ 5 h 14"/>
                  <a:gd name="T24" fmla="*/ 7 w 16"/>
                  <a:gd name="T2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4">
                    <a:moveTo>
                      <a:pt x="9" y="0"/>
                    </a:moveTo>
                    <a:lnTo>
                      <a:pt x="16" y="14"/>
                    </a:lnTo>
                    <a:lnTo>
                      <a:pt x="14" y="14"/>
                    </a:lnTo>
                    <a:lnTo>
                      <a:pt x="12" y="12"/>
                    </a:lnTo>
                    <a:lnTo>
                      <a:pt x="5" y="12"/>
                    </a:lnTo>
                    <a:lnTo>
                      <a:pt x="5" y="14"/>
                    </a:lnTo>
                    <a:lnTo>
                      <a:pt x="0" y="14"/>
                    </a:lnTo>
                    <a:lnTo>
                      <a:pt x="7" y="0"/>
                    </a:lnTo>
                    <a:lnTo>
                      <a:pt x="9" y="0"/>
                    </a:lnTo>
                    <a:close/>
                    <a:moveTo>
                      <a:pt x="7" y="9"/>
                    </a:moveTo>
                    <a:lnTo>
                      <a:pt x="12" y="9"/>
                    </a:lnTo>
                    <a:lnTo>
                      <a:pt x="9" y="5"/>
                    </a:lnTo>
                    <a:lnTo>
                      <a:pt x="7" y="9"/>
                    </a:lnTo>
                    <a:close/>
                  </a:path>
                </a:pathLst>
              </a:custGeom>
              <a:solidFill>
                <a:srgbClr val="595757"/>
              </a:solidFill>
              <a:ln>
                <a:solidFill>
                  <a:srgbClr val="EEECE1">
                    <a:lumMod val="25000"/>
                  </a:srgbClr>
                </a:solidFill>
              </a:ln>
            </p:spPr>
            <p:txBody>
              <a:bodyPr/>
              <a:lstStyle/>
              <a:p>
                <a:pPr defTabSz="512445">
                  <a:defRPr/>
                </a:pPr>
                <a:endParaRPr lang="zh-CN" altLang="en-US" sz="1000" kern="0">
                  <a:solidFill>
                    <a:prstClr val="black"/>
                  </a:solidFill>
                  <a:latin typeface="微软雅黑" panose="020B0503020204020204" pitchFamily="34" charset="-122"/>
                  <a:ea typeface="微软雅黑" panose="020B0503020204020204" pitchFamily="34" charset="-122"/>
                </a:endParaRPr>
              </a:p>
            </p:txBody>
          </p:sp>
          <p:sp>
            <p:nvSpPr>
              <p:cNvPr id="108" name="Freeform 136"/>
              <p:cNvSpPr/>
              <p:nvPr/>
            </p:nvSpPr>
            <p:spPr bwMode="auto">
              <a:xfrm>
                <a:off x="4516574" y="2934284"/>
                <a:ext cx="34218" cy="8733"/>
              </a:xfrm>
              <a:custGeom>
                <a:avLst/>
                <a:gdLst>
                  <a:gd name="T0" fmla="*/ 5 w 24"/>
                  <a:gd name="T1" fmla="*/ 0 h 14"/>
                  <a:gd name="T2" fmla="*/ 7 w 24"/>
                  <a:gd name="T3" fmla="*/ 12 h 14"/>
                  <a:gd name="T4" fmla="*/ 9 w 24"/>
                  <a:gd name="T5" fmla="*/ 0 h 14"/>
                  <a:gd name="T6" fmla="*/ 14 w 24"/>
                  <a:gd name="T7" fmla="*/ 0 h 14"/>
                  <a:gd name="T8" fmla="*/ 17 w 24"/>
                  <a:gd name="T9" fmla="*/ 12 h 14"/>
                  <a:gd name="T10" fmla="*/ 21 w 24"/>
                  <a:gd name="T11" fmla="*/ 0 h 14"/>
                  <a:gd name="T12" fmla="*/ 24 w 24"/>
                  <a:gd name="T13" fmla="*/ 0 h 14"/>
                  <a:gd name="T14" fmla="*/ 19 w 24"/>
                  <a:gd name="T15" fmla="*/ 14 h 14"/>
                  <a:gd name="T16" fmla="*/ 17 w 24"/>
                  <a:gd name="T17" fmla="*/ 14 h 14"/>
                  <a:gd name="T18" fmla="*/ 12 w 24"/>
                  <a:gd name="T19" fmla="*/ 5 h 14"/>
                  <a:gd name="T20" fmla="*/ 9 w 24"/>
                  <a:gd name="T21" fmla="*/ 14 h 14"/>
                  <a:gd name="T22" fmla="*/ 5 w 24"/>
                  <a:gd name="T23" fmla="*/ 14 h 14"/>
                  <a:gd name="T24" fmla="*/ 0 w 24"/>
                  <a:gd name="T25" fmla="*/ 0 h 14"/>
                  <a:gd name="T26" fmla="*/ 5 w 24"/>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4">
                    <a:moveTo>
                      <a:pt x="5" y="0"/>
                    </a:moveTo>
                    <a:lnTo>
                      <a:pt x="7" y="12"/>
                    </a:lnTo>
                    <a:lnTo>
                      <a:pt x="9" y="0"/>
                    </a:lnTo>
                    <a:lnTo>
                      <a:pt x="14" y="0"/>
                    </a:lnTo>
                    <a:lnTo>
                      <a:pt x="17" y="12"/>
                    </a:lnTo>
                    <a:lnTo>
                      <a:pt x="21" y="0"/>
                    </a:lnTo>
                    <a:lnTo>
                      <a:pt x="24" y="0"/>
                    </a:lnTo>
                    <a:lnTo>
                      <a:pt x="19" y="14"/>
                    </a:lnTo>
                    <a:lnTo>
                      <a:pt x="17" y="14"/>
                    </a:lnTo>
                    <a:lnTo>
                      <a:pt x="12" y="5"/>
                    </a:lnTo>
                    <a:lnTo>
                      <a:pt x="9" y="14"/>
                    </a:lnTo>
                    <a:lnTo>
                      <a:pt x="5" y="14"/>
                    </a:lnTo>
                    <a:lnTo>
                      <a:pt x="0" y="0"/>
                    </a:lnTo>
                    <a:lnTo>
                      <a:pt x="5" y="0"/>
                    </a:lnTo>
                    <a:close/>
                  </a:path>
                </a:pathLst>
              </a:custGeom>
              <a:solidFill>
                <a:srgbClr val="595757"/>
              </a:solidFill>
              <a:ln>
                <a:solidFill>
                  <a:srgbClr val="EEECE1">
                    <a:lumMod val="25000"/>
                  </a:srgbClr>
                </a:solidFill>
              </a:ln>
            </p:spPr>
            <p:txBody>
              <a:bodyPr/>
              <a:lstStyle/>
              <a:p>
                <a:pPr defTabSz="512445">
                  <a:defRPr/>
                </a:pPr>
                <a:endParaRPr lang="zh-CN" altLang="en-US" sz="1000" kern="0">
                  <a:solidFill>
                    <a:prstClr val="black"/>
                  </a:solidFill>
                  <a:latin typeface="微软雅黑" panose="020B0503020204020204" pitchFamily="34" charset="-122"/>
                  <a:ea typeface="微软雅黑" panose="020B0503020204020204" pitchFamily="34" charset="-122"/>
                </a:endParaRPr>
              </a:p>
            </p:txBody>
          </p:sp>
          <p:sp>
            <p:nvSpPr>
              <p:cNvPr id="109" name="Freeform 137"/>
              <p:cNvSpPr/>
              <p:nvPr/>
            </p:nvSpPr>
            <p:spPr bwMode="auto">
              <a:xfrm>
                <a:off x="4550792" y="2934284"/>
                <a:ext cx="19961" cy="8733"/>
              </a:xfrm>
              <a:custGeom>
                <a:avLst/>
                <a:gdLst>
                  <a:gd name="T0" fmla="*/ 2 w 6"/>
                  <a:gd name="T1" fmla="*/ 3 h 6"/>
                  <a:gd name="T2" fmla="*/ 6 w 6"/>
                  <a:gd name="T3" fmla="*/ 3 h 6"/>
                  <a:gd name="T4" fmla="*/ 6 w 6"/>
                  <a:gd name="T5" fmla="*/ 4 h 6"/>
                  <a:gd name="T6" fmla="*/ 2 w 6"/>
                  <a:gd name="T7" fmla="*/ 4 h 6"/>
                  <a:gd name="T8" fmla="*/ 3 w 6"/>
                  <a:gd name="T9" fmla="*/ 5 h 6"/>
                  <a:gd name="T10" fmla="*/ 6 w 6"/>
                  <a:gd name="T11" fmla="*/ 5 h 6"/>
                  <a:gd name="T12" fmla="*/ 6 w 6"/>
                  <a:gd name="T13" fmla="*/ 6 h 6"/>
                  <a:gd name="T14" fmla="*/ 3 w 6"/>
                  <a:gd name="T15" fmla="*/ 6 h 6"/>
                  <a:gd name="T16" fmla="*/ 1 w 6"/>
                  <a:gd name="T17" fmla="*/ 6 h 6"/>
                  <a:gd name="T18" fmla="*/ 0 w 6"/>
                  <a:gd name="T19" fmla="*/ 3 h 6"/>
                  <a:gd name="T20" fmla="*/ 3 w 6"/>
                  <a:gd name="T21" fmla="*/ 0 h 6"/>
                  <a:gd name="T22" fmla="*/ 6 w 6"/>
                  <a:gd name="T23" fmla="*/ 0 h 6"/>
                  <a:gd name="T24" fmla="*/ 6 w 6"/>
                  <a:gd name="T25" fmla="*/ 1 h 6"/>
                  <a:gd name="T26" fmla="*/ 3 w 6"/>
                  <a:gd name="T27" fmla="*/ 1 h 6"/>
                  <a:gd name="T28" fmla="*/ 2 w 6"/>
                  <a:gd name="T2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6">
                    <a:moveTo>
                      <a:pt x="2" y="3"/>
                    </a:moveTo>
                    <a:cubicBezTo>
                      <a:pt x="6" y="3"/>
                      <a:pt x="6" y="3"/>
                      <a:pt x="6" y="3"/>
                    </a:cubicBezTo>
                    <a:cubicBezTo>
                      <a:pt x="6" y="4"/>
                      <a:pt x="6" y="4"/>
                      <a:pt x="6" y="4"/>
                    </a:cubicBezTo>
                    <a:cubicBezTo>
                      <a:pt x="2" y="4"/>
                      <a:pt x="2" y="4"/>
                      <a:pt x="2" y="4"/>
                    </a:cubicBezTo>
                    <a:cubicBezTo>
                      <a:pt x="2" y="5"/>
                      <a:pt x="2" y="5"/>
                      <a:pt x="3" y="5"/>
                    </a:cubicBezTo>
                    <a:cubicBezTo>
                      <a:pt x="6" y="5"/>
                      <a:pt x="6" y="5"/>
                      <a:pt x="6" y="5"/>
                    </a:cubicBezTo>
                    <a:cubicBezTo>
                      <a:pt x="6" y="6"/>
                      <a:pt x="6" y="6"/>
                      <a:pt x="6" y="6"/>
                    </a:cubicBezTo>
                    <a:cubicBezTo>
                      <a:pt x="3" y="6"/>
                      <a:pt x="3" y="6"/>
                      <a:pt x="3" y="6"/>
                    </a:cubicBezTo>
                    <a:cubicBezTo>
                      <a:pt x="3" y="6"/>
                      <a:pt x="2" y="6"/>
                      <a:pt x="1" y="6"/>
                    </a:cubicBezTo>
                    <a:cubicBezTo>
                      <a:pt x="1" y="5"/>
                      <a:pt x="0" y="4"/>
                      <a:pt x="0" y="3"/>
                    </a:cubicBezTo>
                    <a:cubicBezTo>
                      <a:pt x="0" y="1"/>
                      <a:pt x="1" y="0"/>
                      <a:pt x="3" y="0"/>
                    </a:cubicBezTo>
                    <a:cubicBezTo>
                      <a:pt x="6" y="0"/>
                      <a:pt x="6" y="0"/>
                      <a:pt x="6" y="0"/>
                    </a:cubicBezTo>
                    <a:cubicBezTo>
                      <a:pt x="6" y="1"/>
                      <a:pt x="6" y="1"/>
                      <a:pt x="6" y="1"/>
                    </a:cubicBezTo>
                    <a:cubicBezTo>
                      <a:pt x="3" y="1"/>
                      <a:pt x="3" y="1"/>
                      <a:pt x="3" y="1"/>
                    </a:cubicBezTo>
                    <a:cubicBezTo>
                      <a:pt x="2" y="1"/>
                      <a:pt x="2" y="2"/>
                      <a:pt x="2" y="3"/>
                    </a:cubicBezTo>
                  </a:path>
                </a:pathLst>
              </a:custGeom>
              <a:solidFill>
                <a:srgbClr val="595757"/>
              </a:solidFill>
              <a:ln>
                <a:solidFill>
                  <a:srgbClr val="EEECE1">
                    <a:lumMod val="25000"/>
                  </a:srgbClr>
                </a:solidFill>
              </a:ln>
            </p:spPr>
            <p:txBody>
              <a:bodyPr/>
              <a:lstStyle/>
              <a:p>
                <a:pPr defTabSz="512445">
                  <a:defRPr/>
                </a:pPr>
                <a:endParaRPr lang="zh-CN" altLang="en-US" sz="1000" kern="0">
                  <a:solidFill>
                    <a:prstClr val="black"/>
                  </a:solidFill>
                  <a:latin typeface="微软雅黑" panose="020B0503020204020204" pitchFamily="34" charset="-122"/>
                  <a:ea typeface="微软雅黑" panose="020B0503020204020204" pitchFamily="34" charset="-122"/>
                </a:endParaRPr>
              </a:p>
            </p:txBody>
          </p:sp>
          <p:sp>
            <p:nvSpPr>
              <p:cNvPr id="110" name="Rectangle 138"/>
              <p:cNvSpPr>
                <a:spLocks noChangeArrowheads="1"/>
              </p:cNvSpPr>
              <p:nvPr/>
            </p:nvSpPr>
            <p:spPr bwMode="auto">
              <a:xfrm>
                <a:off x="4573604" y="2934284"/>
                <a:ext cx="4276" cy="8733"/>
              </a:xfrm>
              <a:prstGeom prst="rect">
                <a:avLst/>
              </a:prstGeom>
              <a:solidFill>
                <a:srgbClr val="595757"/>
              </a:solidFill>
              <a:ln>
                <a:solidFill>
                  <a:srgbClr val="EEECE1">
                    <a:lumMod val="25000"/>
                  </a:srgbClr>
                </a:solidFill>
              </a:ln>
            </p:spPr>
            <p:txBody>
              <a:bodyPr/>
              <a:lstStyle/>
              <a:p>
                <a:pPr defTabSz="512445">
                  <a:defRPr/>
                </a:pPr>
                <a:endParaRPr lang="zh-CN" altLang="en-US" sz="1000" kern="0">
                  <a:solidFill>
                    <a:prstClr val="black"/>
                  </a:solidFill>
                  <a:latin typeface="微软雅黑" panose="020B0503020204020204" pitchFamily="34" charset="-122"/>
                  <a:ea typeface="微软雅黑" panose="020B0503020204020204" pitchFamily="34" charset="-122"/>
                </a:endParaRPr>
              </a:p>
            </p:txBody>
          </p:sp>
          <p:sp>
            <p:nvSpPr>
              <p:cNvPr id="111" name="Rectangle 139"/>
              <p:cNvSpPr>
                <a:spLocks noChangeArrowheads="1"/>
              </p:cNvSpPr>
              <p:nvPr/>
            </p:nvSpPr>
            <p:spPr bwMode="auto">
              <a:xfrm>
                <a:off x="4328375" y="2946136"/>
                <a:ext cx="376398" cy="4366"/>
              </a:xfrm>
              <a:prstGeom prst="rect">
                <a:avLst/>
              </a:prstGeom>
              <a:solidFill>
                <a:srgbClr val="595757"/>
              </a:solidFill>
              <a:ln>
                <a:solidFill>
                  <a:srgbClr val="EEECE1">
                    <a:lumMod val="25000"/>
                  </a:srgbClr>
                </a:solidFill>
              </a:ln>
            </p:spPr>
            <p:txBody>
              <a:bodyPr/>
              <a:lstStyle/>
              <a:p>
                <a:pPr defTabSz="512445">
                  <a:defRPr/>
                </a:pPr>
                <a:endParaRPr lang="zh-CN" altLang="en-US" sz="1000" kern="0">
                  <a:solidFill>
                    <a:prstClr val="black"/>
                  </a:solidFill>
                  <a:latin typeface="微软雅黑" panose="020B0503020204020204" pitchFamily="34" charset="-122"/>
                  <a:ea typeface="微软雅黑" panose="020B0503020204020204" pitchFamily="34" charset="-122"/>
                </a:endParaRPr>
              </a:p>
            </p:txBody>
          </p:sp>
          <p:sp>
            <p:nvSpPr>
              <p:cNvPr id="112" name="Freeform 140"/>
              <p:cNvSpPr>
                <a:spLocks noEditPoints="1"/>
              </p:cNvSpPr>
              <p:nvPr/>
            </p:nvSpPr>
            <p:spPr bwMode="auto">
              <a:xfrm>
                <a:off x="4345484" y="2988555"/>
                <a:ext cx="151129" cy="22456"/>
              </a:xfrm>
              <a:custGeom>
                <a:avLst/>
                <a:gdLst>
                  <a:gd name="T0" fmla="*/ 106 w 106"/>
                  <a:gd name="T1" fmla="*/ 36 h 36"/>
                  <a:gd name="T2" fmla="*/ 0 w 106"/>
                  <a:gd name="T3" fmla="*/ 36 h 36"/>
                  <a:gd name="T4" fmla="*/ 0 w 106"/>
                  <a:gd name="T5" fmla="*/ 0 h 36"/>
                  <a:gd name="T6" fmla="*/ 106 w 106"/>
                  <a:gd name="T7" fmla="*/ 0 h 36"/>
                  <a:gd name="T8" fmla="*/ 106 w 106"/>
                  <a:gd name="T9" fmla="*/ 36 h 36"/>
                  <a:gd name="T10" fmla="*/ 7 w 106"/>
                  <a:gd name="T11" fmla="*/ 31 h 36"/>
                  <a:gd name="T12" fmla="*/ 99 w 106"/>
                  <a:gd name="T13" fmla="*/ 31 h 36"/>
                  <a:gd name="T14" fmla="*/ 99 w 106"/>
                  <a:gd name="T15" fmla="*/ 7 h 36"/>
                  <a:gd name="T16" fmla="*/ 7 w 106"/>
                  <a:gd name="T17" fmla="*/ 7 h 36"/>
                  <a:gd name="T18" fmla="*/ 7 w 106"/>
                  <a:gd name="T19"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36">
                    <a:moveTo>
                      <a:pt x="106" y="36"/>
                    </a:moveTo>
                    <a:lnTo>
                      <a:pt x="0" y="36"/>
                    </a:lnTo>
                    <a:lnTo>
                      <a:pt x="0" y="0"/>
                    </a:lnTo>
                    <a:lnTo>
                      <a:pt x="106" y="0"/>
                    </a:lnTo>
                    <a:lnTo>
                      <a:pt x="106" y="36"/>
                    </a:lnTo>
                    <a:close/>
                    <a:moveTo>
                      <a:pt x="7" y="31"/>
                    </a:moveTo>
                    <a:lnTo>
                      <a:pt x="99" y="31"/>
                    </a:lnTo>
                    <a:lnTo>
                      <a:pt x="99" y="7"/>
                    </a:lnTo>
                    <a:lnTo>
                      <a:pt x="7" y="7"/>
                    </a:lnTo>
                    <a:lnTo>
                      <a:pt x="7" y="31"/>
                    </a:lnTo>
                    <a:close/>
                  </a:path>
                </a:pathLst>
              </a:custGeom>
              <a:solidFill>
                <a:srgbClr val="595757"/>
              </a:solidFill>
              <a:ln>
                <a:solidFill>
                  <a:srgbClr val="EEECE1">
                    <a:lumMod val="25000"/>
                  </a:srgbClr>
                </a:solidFill>
              </a:ln>
            </p:spPr>
            <p:txBody>
              <a:bodyPr/>
              <a:lstStyle/>
              <a:p>
                <a:pPr defTabSz="512445">
                  <a:defRPr/>
                </a:pPr>
                <a:endParaRPr lang="zh-CN" altLang="en-US" sz="1000" kern="0">
                  <a:solidFill>
                    <a:prstClr val="black"/>
                  </a:solidFill>
                  <a:latin typeface="微软雅黑" panose="020B0503020204020204" pitchFamily="34" charset="-122"/>
                  <a:ea typeface="微软雅黑" panose="020B0503020204020204" pitchFamily="34" charset="-122"/>
                </a:endParaRPr>
              </a:p>
            </p:txBody>
          </p:sp>
          <p:sp>
            <p:nvSpPr>
              <p:cNvPr id="113" name="Freeform 141"/>
              <p:cNvSpPr>
                <a:spLocks noEditPoints="1"/>
              </p:cNvSpPr>
              <p:nvPr/>
            </p:nvSpPr>
            <p:spPr bwMode="auto">
              <a:xfrm>
                <a:off x="4586409" y="2961130"/>
                <a:ext cx="131169" cy="18090"/>
              </a:xfrm>
              <a:custGeom>
                <a:avLst/>
                <a:gdLst>
                  <a:gd name="T0" fmla="*/ 92 w 92"/>
                  <a:gd name="T1" fmla="*/ 29 h 29"/>
                  <a:gd name="T2" fmla="*/ 0 w 92"/>
                  <a:gd name="T3" fmla="*/ 29 h 29"/>
                  <a:gd name="T4" fmla="*/ 0 w 92"/>
                  <a:gd name="T5" fmla="*/ 0 h 29"/>
                  <a:gd name="T6" fmla="*/ 92 w 92"/>
                  <a:gd name="T7" fmla="*/ 0 h 29"/>
                  <a:gd name="T8" fmla="*/ 92 w 92"/>
                  <a:gd name="T9" fmla="*/ 29 h 29"/>
                  <a:gd name="T10" fmla="*/ 5 w 92"/>
                  <a:gd name="T11" fmla="*/ 24 h 29"/>
                  <a:gd name="T12" fmla="*/ 85 w 92"/>
                  <a:gd name="T13" fmla="*/ 24 h 29"/>
                  <a:gd name="T14" fmla="*/ 85 w 92"/>
                  <a:gd name="T15" fmla="*/ 5 h 29"/>
                  <a:gd name="T16" fmla="*/ 5 w 92"/>
                  <a:gd name="T17" fmla="*/ 5 h 29"/>
                  <a:gd name="T18" fmla="*/ 5 w 92"/>
                  <a:gd name="T19" fmla="*/ 2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29">
                    <a:moveTo>
                      <a:pt x="92" y="29"/>
                    </a:moveTo>
                    <a:lnTo>
                      <a:pt x="0" y="29"/>
                    </a:lnTo>
                    <a:lnTo>
                      <a:pt x="0" y="0"/>
                    </a:lnTo>
                    <a:lnTo>
                      <a:pt x="92" y="0"/>
                    </a:lnTo>
                    <a:lnTo>
                      <a:pt x="92" y="29"/>
                    </a:lnTo>
                    <a:close/>
                    <a:moveTo>
                      <a:pt x="5" y="24"/>
                    </a:moveTo>
                    <a:lnTo>
                      <a:pt x="85" y="24"/>
                    </a:lnTo>
                    <a:lnTo>
                      <a:pt x="85" y="5"/>
                    </a:lnTo>
                    <a:lnTo>
                      <a:pt x="5" y="5"/>
                    </a:lnTo>
                    <a:lnTo>
                      <a:pt x="5" y="24"/>
                    </a:lnTo>
                    <a:close/>
                  </a:path>
                </a:pathLst>
              </a:custGeom>
              <a:solidFill>
                <a:srgbClr val="595757"/>
              </a:solidFill>
              <a:ln>
                <a:solidFill>
                  <a:srgbClr val="EEECE1">
                    <a:lumMod val="25000"/>
                  </a:srgbClr>
                </a:solidFill>
              </a:ln>
            </p:spPr>
            <p:txBody>
              <a:bodyPr/>
              <a:lstStyle/>
              <a:p>
                <a:pPr defTabSz="512445">
                  <a:defRPr/>
                </a:pPr>
                <a:endParaRPr lang="zh-CN" altLang="en-US" sz="1000" kern="0">
                  <a:solidFill>
                    <a:prstClr val="black"/>
                  </a:solidFill>
                  <a:latin typeface="微软雅黑" panose="020B0503020204020204" pitchFamily="34" charset="-122"/>
                  <a:ea typeface="微软雅黑" panose="020B0503020204020204" pitchFamily="34" charset="-122"/>
                </a:endParaRPr>
              </a:p>
            </p:txBody>
          </p:sp>
          <p:sp>
            <p:nvSpPr>
              <p:cNvPr id="114" name="Freeform 142"/>
              <p:cNvSpPr/>
              <p:nvPr/>
            </p:nvSpPr>
            <p:spPr bwMode="auto">
              <a:xfrm>
                <a:off x="4630633" y="3057796"/>
                <a:ext cx="115486" cy="62380"/>
              </a:xfrm>
              <a:custGeom>
                <a:avLst/>
                <a:gdLst>
                  <a:gd name="T0" fmla="*/ 0 w 34"/>
                  <a:gd name="T1" fmla="*/ 42 h 42"/>
                  <a:gd name="T2" fmla="*/ 0 w 34"/>
                  <a:gd name="T3" fmla="*/ 39 h 42"/>
                  <a:gd name="T4" fmla="*/ 0 w 34"/>
                  <a:gd name="T5" fmla="*/ 39 h 42"/>
                  <a:gd name="T6" fmla="*/ 2 w 34"/>
                  <a:gd name="T7" fmla="*/ 22 h 42"/>
                  <a:gd name="T8" fmla="*/ 3 w 34"/>
                  <a:gd name="T9" fmla="*/ 18 h 42"/>
                  <a:gd name="T10" fmla="*/ 10 w 34"/>
                  <a:gd name="T11" fmla="*/ 9 h 42"/>
                  <a:gd name="T12" fmla="*/ 10 w 34"/>
                  <a:gd name="T13" fmla="*/ 9 h 42"/>
                  <a:gd name="T14" fmla="*/ 14 w 34"/>
                  <a:gd name="T15" fmla="*/ 8 h 42"/>
                  <a:gd name="T16" fmla="*/ 26 w 34"/>
                  <a:gd name="T17" fmla="*/ 4 h 42"/>
                  <a:gd name="T18" fmla="*/ 31 w 34"/>
                  <a:gd name="T19" fmla="*/ 0 h 42"/>
                  <a:gd name="T20" fmla="*/ 34 w 34"/>
                  <a:gd name="T21" fmla="*/ 0 h 42"/>
                  <a:gd name="T22" fmla="*/ 27 w 34"/>
                  <a:gd name="T23" fmla="*/ 6 h 42"/>
                  <a:gd name="T24" fmla="*/ 15 w 34"/>
                  <a:gd name="T25" fmla="*/ 10 h 42"/>
                  <a:gd name="T26" fmla="*/ 11 w 34"/>
                  <a:gd name="T27" fmla="*/ 12 h 42"/>
                  <a:gd name="T28" fmla="*/ 11 w 34"/>
                  <a:gd name="T29" fmla="*/ 12 h 42"/>
                  <a:gd name="T30" fmla="*/ 6 w 34"/>
                  <a:gd name="T31" fmla="*/ 18 h 42"/>
                  <a:gd name="T32" fmla="*/ 5 w 34"/>
                  <a:gd name="T33" fmla="*/ 22 h 42"/>
                  <a:gd name="T34" fmla="*/ 0 w 34"/>
                  <a:gd name="T35"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42">
                    <a:moveTo>
                      <a:pt x="0" y="42"/>
                    </a:moveTo>
                    <a:cubicBezTo>
                      <a:pt x="0" y="39"/>
                      <a:pt x="0" y="39"/>
                      <a:pt x="0" y="39"/>
                    </a:cubicBezTo>
                    <a:cubicBezTo>
                      <a:pt x="0" y="39"/>
                      <a:pt x="0" y="39"/>
                      <a:pt x="0" y="39"/>
                    </a:cubicBezTo>
                    <a:cubicBezTo>
                      <a:pt x="1" y="38"/>
                      <a:pt x="2" y="27"/>
                      <a:pt x="2" y="22"/>
                    </a:cubicBezTo>
                    <a:cubicBezTo>
                      <a:pt x="3" y="20"/>
                      <a:pt x="3" y="19"/>
                      <a:pt x="3" y="18"/>
                    </a:cubicBezTo>
                    <a:cubicBezTo>
                      <a:pt x="3" y="11"/>
                      <a:pt x="7" y="10"/>
                      <a:pt x="10" y="9"/>
                    </a:cubicBezTo>
                    <a:cubicBezTo>
                      <a:pt x="10" y="9"/>
                      <a:pt x="10" y="9"/>
                      <a:pt x="10" y="9"/>
                    </a:cubicBezTo>
                    <a:cubicBezTo>
                      <a:pt x="11" y="9"/>
                      <a:pt x="13" y="8"/>
                      <a:pt x="14" y="8"/>
                    </a:cubicBezTo>
                    <a:cubicBezTo>
                      <a:pt x="18" y="6"/>
                      <a:pt x="23" y="5"/>
                      <a:pt x="26" y="4"/>
                    </a:cubicBezTo>
                    <a:cubicBezTo>
                      <a:pt x="30" y="2"/>
                      <a:pt x="31" y="0"/>
                      <a:pt x="31" y="0"/>
                    </a:cubicBezTo>
                    <a:cubicBezTo>
                      <a:pt x="34" y="0"/>
                      <a:pt x="34" y="0"/>
                      <a:pt x="34" y="0"/>
                    </a:cubicBezTo>
                    <a:cubicBezTo>
                      <a:pt x="34" y="1"/>
                      <a:pt x="33" y="5"/>
                      <a:pt x="27" y="6"/>
                    </a:cubicBezTo>
                    <a:cubicBezTo>
                      <a:pt x="24" y="8"/>
                      <a:pt x="19" y="9"/>
                      <a:pt x="15" y="10"/>
                    </a:cubicBezTo>
                    <a:cubicBezTo>
                      <a:pt x="14" y="11"/>
                      <a:pt x="12" y="11"/>
                      <a:pt x="11" y="12"/>
                    </a:cubicBezTo>
                    <a:cubicBezTo>
                      <a:pt x="11" y="12"/>
                      <a:pt x="11" y="12"/>
                      <a:pt x="11" y="12"/>
                    </a:cubicBezTo>
                    <a:cubicBezTo>
                      <a:pt x="8" y="13"/>
                      <a:pt x="6" y="13"/>
                      <a:pt x="6" y="18"/>
                    </a:cubicBezTo>
                    <a:cubicBezTo>
                      <a:pt x="5" y="19"/>
                      <a:pt x="5" y="21"/>
                      <a:pt x="5" y="22"/>
                    </a:cubicBezTo>
                    <a:cubicBezTo>
                      <a:pt x="4" y="35"/>
                      <a:pt x="4" y="41"/>
                      <a:pt x="0" y="42"/>
                    </a:cubicBezTo>
                    <a:close/>
                  </a:path>
                </a:pathLst>
              </a:custGeom>
              <a:solidFill>
                <a:srgbClr val="595757"/>
              </a:solidFill>
              <a:ln>
                <a:solidFill>
                  <a:srgbClr val="EEECE1">
                    <a:lumMod val="25000"/>
                  </a:srgbClr>
                </a:solidFill>
              </a:ln>
            </p:spPr>
            <p:txBody>
              <a:bodyPr/>
              <a:lstStyle/>
              <a:p>
                <a:pPr defTabSz="512445">
                  <a:defRPr/>
                </a:pPr>
                <a:endParaRPr lang="zh-CN" altLang="en-US" sz="1000" kern="0">
                  <a:solidFill>
                    <a:prstClr val="black"/>
                  </a:solidFill>
                  <a:latin typeface="微软雅黑" panose="020B0503020204020204" pitchFamily="34" charset="-122"/>
                  <a:ea typeface="微软雅黑" panose="020B0503020204020204" pitchFamily="34" charset="-122"/>
                </a:endParaRPr>
              </a:p>
            </p:txBody>
          </p:sp>
          <p:sp>
            <p:nvSpPr>
              <p:cNvPr id="115" name="Rectangle 143"/>
              <p:cNvSpPr>
                <a:spLocks noChangeArrowheads="1"/>
              </p:cNvSpPr>
              <p:nvPr/>
            </p:nvSpPr>
            <p:spPr bwMode="auto">
              <a:xfrm>
                <a:off x="4361168" y="2960484"/>
                <a:ext cx="118337" cy="7485"/>
              </a:xfrm>
              <a:prstGeom prst="rect">
                <a:avLst/>
              </a:prstGeom>
              <a:solidFill>
                <a:srgbClr val="595757"/>
              </a:solidFill>
              <a:ln>
                <a:solidFill>
                  <a:srgbClr val="EEECE1">
                    <a:lumMod val="25000"/>
                  </a:srgbClr>
                </a:solidFill>
              </a:ln>
            </p:spPr>
            <p:txBody>
              <a:bodyPr/>
              <a:lstStyle/>
              <a:p>
                <a:pPr defTabSz="512445">
                  <a:defRPr/>
                </a:pPr>
                <a:endParaRPr lang="zh-CN" altLang="en-US" sz="1000" kern="0">
                  <a:solidFill>
                    <a:prstClr val="black"/>
                  </a:solidFill>
                  <a:latin typeface="微软雅黑" panose="020B0503020204020204" pitchFamily="34" charset="-122"/>
                  <a:ea typeface="微软雅黑" panose="020B0503020204020204" pitchFamily="34" charset="-122"/>
                </a:endParaRPr>
              </a:p>
            </p:txBody>
          </p:sp>
          <p:sp>
            <p:nvSpPr>
              <p:cNvPr id="116" name="Rectangle 144"/>
              <p:cNvSpPr>
                <a:spLocks noChangeArrowheads="1"/>
              </p:cNvSpPr>
              <p:nvPr/>
            </p:nvSpPr>
            <p:spPr bwMode="auto">
              <a:xfrm>
                <a:off x="4361168" y="2974208"/>
                <a:ext cx="118337" cy="5614"/>
              </a:xfrm>
              <a:prstGeom prst="rect">
                <a:avLst/>
              </a:prstGeom>
              <a:solidFill>
                <a:srgbClr val="595757"/>
              </a:solidFill>
              <a:ln>
                <a:solidFill>
                  <a:srgbClr val="EEECE1">
                    <a:lumMod val="25000"/>
                  </a:srgbClr>
                </a:solidFill>
              </a:ln>
            </p:spPr>
            <p:txBody>
              <a:bodyPr/>
              <a:lstStyle/>
              <a:p>
                <a:pPr defTabSz="512445">
                  <a:defRPr/>
                </a:pPr>
                <a:endParaRPr lang="zh-CN" altLang="en-US" sz="1000" kern="0">
                  <a:solidFill>
                    <a:prstClr val="black"/>
                  </a:solidFill>
                  <a:latin typeface="微软雅黑" panose="020B0503020204020204" pitchFamily="34" charset="-122"/>
                  <a:ea typeface="微软雅黑" panose="020B0503020204020204" pitchFamily="34" charset="-122"/>
                </a:endParaRPr>
              </a:p>
            </p:txBody>
          </p:sp>
          <p:sp>
            <p:nvSpPr>
              <p:cNvPr id="117" name="Oval 145"/>
              <p:cNvSpPr>
                <a:spLocks noChangeArrowheads="1"/>
              </p:cNvSpPr>
              <p:nvPr/>
            </p:nvSpPr>
            <p:spPr bwMode="auto">
              <a:xfrm>
                <a:off x="4452415" y="3110820"/>
                <a:ext cx="51326" cy="20585"/>
              </a:xfrm>
              <a:prstGeom prst="ellipse">
                <a:avLst/>
              </a:prstGeom>
              <a:solidFill>
                <a:srgbClr val="595757"/>
              </a:solidFill>
              <a:ln>
                <a:solidFill>
                  <a:srgbClr val="EEECE1">
                    <a:lumMod val="25000"/>
                  </a:srgbClr>
                </a:solidFill>
              </a:ln>
            </p:spPr>
            <p:txBody>
              <a:bodyPr/>
              <a:lstStyle/>
              <a:p>
                <a:pPr defTabSz="512445">
                  <a:defRPr/>
                </a:pPr>
                <a:endParaRPr lang="zh-CN" altLang="en-US" sz="1000" kern="0">
                  <a:solidFill>
                    <a:prstClr val="black"/>
                  </a:solidFill>
                  <a:latin typeface="微软雅黑" panose="020B0503020204020204" pitchFamily="34" charset="-122"/>
                  <a:ea typeface="微软雅黑" panose="020B0503020204020204" pitchFamily="34" charset="-122"/>
                </a:endParaRPr>
              </a:p>
            </p:txBody>
          </p:sp>
          <p:sp>
            <p:nvSpPr>
              <p:cNvPr id="118" name="Oval 146"/>
              <p:cNvSpPr>
                <a:spLocks noChangeArrowheads="1"/>
              </p:cNvSpPr>
              <p:nvPr/>
            </p:nvSpPr>
            <p:spPr bwMode="auto">
              <a:xfrm>
                <a:off x="4529406" y="3110820"/>
                <a:ext cx="51326" cy="20585"/>
              </a:xfrm>
              <a:prstGeom prst="ellipse">
                <a:avLst/>
              </a:prstGeom>
              <a:solidFill>
                <a:srgbClr val="595757"/>
              </a:solidFill>
              <a:ln>
                <a:solidFill>
                  <a:srgbClr val="EEECE1">
                    <a:lumMod val="25000"/>
                  </a:srgbClr>
                </a:solidFill>
              </a:ln>
            </p:spPr>
            <p:txBody>
              <a:bodyPr/>
              <a:lstStyle/>
              <a:p>
                <a:pPr defTabSz="512445">
                  <a:defRPr/>
                </a:pPr>
                <a:endParaRPr lang="zh-CN" altLang="en-US" sz="1000" kern="0">
                  <a:solidFill>
                    <a:prstClr val="black"/>
                  </a:solidFill>
                  <a:latin typeface="微软雅黑" panose="020B0503020204020204" pitchFamily="34" charset="-122"/>
                  <a:ea typeface="微软雅黑" panose="020B0503020204020204" pitchFamily="34" charset="-122"/>
                </a:endParaRPr>
              </a:p>
            </p:txBody>
          </p:sp>
          <p:sp>
            <p:nvSpPr>
              <p:cNvPr id="119" name="Freeform 147"/>
              <p:cNvSpPr/>
              <p:nvPr/>
            </p:nvSpPr>
            <p:spPr bwMode="auto">
              <a:xfrm>
                <a:off x="4287028" y="3057796"/>
                <a:ext cx="115486" cy="62380"/>
              </a:xfrm>
              <a:custGeom>
                <a:avLst/>
                <a:gdLst>
                  <a:gd name="T0" fmla="*/ 33 w 34"/>
                  <a:gd name="T1" fmla="*/ 42 h 42"/>
                  <a:gd name="T2" fmla="*/ 29 w 34"/>
                  <a:gd name="T3" fmla="*/ 22 h 42"/>
                  <a:gd name="T4" fmla="*/ 28 w 34"/>
                  <a:gd name="T5" fmla="*/ 18 h 42"/>
                  <a:gd name="T6" fmla="*/ 23 w 34"/>
                  <a:gd name="T7" fmla="*/ 12 h 42"/>
                  <a:gd name="T8" fmla="*/ 23 w 34"/>
                  <a:gd name="T9" fmla="*/ 12 h 42"/>
                  <a:gd name="T10" fmla="*/ 19 w 34"/>
                  <a:gd name="T11" fmla="*/ 10 h 42"/>
                  <a:gd name="T12" fmla="*/ 7 w 34"/>
                  <a:gd name="T13" fmla="*/ 6 h 42"/>
                  <a:gd name="T14" fmla="*/ 0 w 34"/>
                  <a:gd name="T15" fmla="*/ 0 h 42"/>
                  <a:gd name="T16" fmla="*/ 3 w 34"/>
                  <a:gd name="T17" fmla="*/ 0 h 42"/>
                  <a:gd name="T18" fmla="*/ 1 w 34"/>
                  <a:gd name="T19" fmla="*/ 0 h 42"/>
                  <a:gd name="T20" fmla="*/ 3 w 34"/>
                  <a:gd name="T21" fmla="*/ 0 h 42"/>
                  <a:gd name="T22" fmla="*/ 8 w 34"/>
                  <a:gd name="T23" fmla="*/ 4 h 42"/>
                  <a:gd name="T24" fmla="*/ 19 w 34"/>
                  <a:gd name="T25" fmla="*/ 8 h 42"/>
                  <a:gd name="T26" fmla="*/ 24 w 34"/>
                  <a:gd name="T27" fmla="*/ 9 h 42"/>
                  <a:gd name="T28" fmla="*/ 24 w 34"/>
                  <a:gd name="T29" fmla="*/ 9 h 42"/>
                  <a:gd name="T30" fmla="*/ 31 w 34"/>
                  <a:gd name="T31" fmla="*/ 18 h 42"/>
                  <a:gd name="T32" fmla="*/ 32 w 34"/>
                  <a:gd name="T33" fmla="*/ 22 h 42"/>
                  <a:gd name="T34" fmla="*/ 34 w 34"/>
                  <a:gd name="T35" fmla="*/ 39 h 42"/>
                  <a:gd name="T36" fmla="*/ 34 w 34"/>
                  <a:gd name="T37" fmla="*/ 39 h 42"/>
                  <a:gd name="T38" fmla="*/ 33 w 34"/>
                  <a:gd name="T3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42">
                    <a:moveTo>
                      <a:pt x="33" y="42"/>
                    </a:moveTo>
                    <a:cubicBezTo>
                      <a:pt x="30" y="41"/>
                      <a:pt x="30" y="35"/>
                      <a:pt x="29" y="22"/>
                    </a:cubicBezTo>
                    <a:cubicBezTo>
                      <a:pt x="29" y="21"/>
                      <a:pt x="29" y="19"/>
                      <a:pt x="28" y="18"/>
                    </a:cubicBezTo>
                    <a:cubicBezTo>
                      <a:pt x="28" y="13"/>
                      <a:pt x="26" y="13"/>
                      <a:pt x="23" y="12"/>
                    </a:cubicBezTo>
                    <a:cubicBezTo>
                      <a:pt x="23" y="12"/>
                      <a:pt x="23" y="12"/>
                      <a:pt x="23" y="12"/>
                    </a:cubicBezTo>
                    <a:cubicBezTo>
                      <a:pt x="22" y="11"/>
                      <a:pt x="20" y="11"/>
                      <a:pt x="19" y="10"/>
                    </a:cubicBezTo>
                    <a:cubicBezTo>
                      <a:pt x="15" y="9"/>
                      <a:pt x="10" y="8"/>
                      <a:pt x="7" y="6"/>
                    </a:cubicBezTo>
                    <a:cubicBezTo>
                      <a:pt x="1" y="5"/>
                      <a:pt x="0" y="1"/>
                      <a:pt x="0" y="0"/>
                    </a:cubicBezTo>
                    <a:cubicBezTo>
                      <a:pt x="3" y="0"/>
                      <a:pt x="3" y="0"/>
                      <a:pt x="3" y="0"/>
                    </a:cubicBezTo>
                    <a:cubicBezTo>
                      <a:pt x="1" y="0"/>
                      <a:pt x="1" y="0"/>
                      <a:pt x="1" y="0"/>
                    </a:cubicBezTo>
                    <a:cubicBezTo>
                      <a:pt x="3" y="0"/>
                      <a:pt x="3" y="0"/>
                      <a:pt x="3" y="0"/>
                    </a:cubicBezTo>
                    <a:cubicBezTo>
                      <a:pt x="3" y="0"/>
                      <a:pt x="4" y="2"/>
                      <a:pt x="8" y="4"/>
                    </a:cubicBezTo>
                    <a:cubicBezTo>
                      <a:pt x="11" y="5"/>
                      <a:pt x="16" y="6"/>
                      <a:pt x="19" y="8"/>
                    </a:cubicBezTo>
                    <a:cubicBezTo>
                      <a:pt x="21" y="8"/>
                      <a:pt x="23" y="9"/>
                      <a:pt x="24" y="9"/>
                    </a:cubicBezTo>
                    <a:cubicBezTo>
                      <a:pt x="24" y="9"/>
                      <a:pt x="24" y="9"/>
                      <a:pt x="24" y="9"/>
                    </a:cubicBezTo>
                    <a:cubicBezTo>
                      <a:pt x="27" y="10"/>
                      <a:pt x="31" y="11"/>
                      <a:pt x="31" y="18"/>
                    </a:cubicBezTo>
                    <a:cubicBezTo>
                      <a:pt x="31" y="19"/>
                      <a:pt x="31" y="20"/>
                      <a:pt x="32" y="22"/>
                    </a:cubicBezTo>
                    <a:cubicBezTo>
                      <a:pt x="32" y="27"/>
                      <a:pt x="33" y="38"/>
                      <a:pt x="34" y="39"/>
                    </a:cubicBezTo>
                    <a:cubicBezTo>
                      <a:pt x="34" y="39"/>
                      <a:pt x="34" y="39"/>
                      <a:pt x="34" y="39"/>
                    </a:cubicBezTo>
                    <a:lnTo>
                      <a:pt x="33" y="42"/>
                    </a:lnTo>
                    <a:close/>
                  </a:path>
                </a:pathLst>
              </a:custGeom>
              <a:solidFill>
                <a:srgbClr val="595757"/>
              </a:solidFill>
              <a:ln>
                <a:solidFill>
                  <a:srgbClr val="EEECE1">
                    <a:lumMod val="25000"/>
                  </a:srgbClr>
                </a:solidFill>
              </a:ln>
            </p:spPr>
            <p:txBody>
              <a:bodyPr/>
              <a:lstStyle/>
              <a:p>
                <a:pPr defTabSz="512445">
                  <a:defRPr/>
                </a:pPr>
                <a:endParaRPr lang="zh-CN" altLang="en-US" sz="1000" kern="0">
                  <a:solidFill>
                    <a:prstClr val="black"/>
                  </a:solidFill>
                  <a:latin typeface="微软雅黑" panose="020B0503020204020204" pitchFamily="34" charset="-122"/>
                  <a:ea typeface="微软雅黑" panose="020B0503020204020204" pitchFamily="34" charset="-122"/>
                </a:endParaRPr>
              </a:p>
            </p:txBody>
          </p:sp>
        </p:grpSp>
        <p:pic>
          <p:nvPicPr>
            <p:cNvPr id="47" name="Picture 2"/>
            <p:cNvPicPr>
              <a:picLocks noChangeAspect="1"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8915222" y="3689334"/>
              <a:ext cx="288290" cy="158750"/>
            </a:xfrm>
            <a:prstGeom prst="rect">
              <a:avLst/>
            </a:prstGeom>
            <a:noFill/>
            <a:ln w="9525">
              <a:noFill/>
              <a:miter lim="800000"/>
              <a:headEnd/>
              <a:tailEnd/>
            </a:ln>
          </p:spPr>
        </p:pic>
        <p:cxnSp>
          <p:nvCxnSpPr>
            <p:cNvPr id="48" name="肘形连接符 47"/>
            <p:cNvCxnSpPr>
              <a:stCxn id="47" idx="3"/>
              <a:endCxn id="89" idx="2"/>
            </p:cNvCxnSpPr>
            <p:nvPr/>
          </p:nvCxnSpPr>
          <p:spPr>
            <a:xfrm flipV="1">
              <a:off x="9203512" y="3672824"/>
              <a:ext cx="400685" cy="95885"/>
            </a:xfrm>
            <a:prstGeom prst="bentConnector3">
              <a:avLst>
                <a:gd name="adj1" fmla="val 267036"/>
              </a:avLst>
            </a:prstGeom>
            <a:ln w="31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9" name="文本框 42"/>
            <p:cNvSpPr txBox="1"/>
            <p:nvPr/>
          </p:nvSpPr>
          <p:spPr bwMode="auto">
            <a:xfrm>
              <a:off x="8887282" y="3832209"/>
              <a:ext cx="671195" cy="246380"/>
            </a:xfrm>
            <a:prstGeom prst="rect">
              <a:avLst/>
            </a:prstGeom>
            <a:noFill/>
          </p:spPr>
          <p:txBody>
            <a:bodyPr wrap="square">
              <a:spAutoFit/>
            </a:bodyPr>
            <a:lstStyle/>
            <a:p>
              <a:pPr algn="ctr" defTabSz="1219200">
                <a:defRPr/>
              </a:pPr>
              <a:r>
                <a:rPr lang="en-US" altLang="zh-CN" sz="1000" kern="0" dirty="0" smtClean="0">
                  <a:solidFill>
                    <a:prstClr val="black"/>
                  </a:solidFill>
                  <a:latin typeface="微软雅黑" panose="020B0503020204020204" pitchFamily="34" charset="-122"/>
                  <a:ea typeface="微软雅黑" panose="020B0503020204020204" pitchFamily="34" charset="-122"/>
                </a:rPr>
                <a:t>PLC</a:t>
              </a:r>
              <a:r>
                <a:rPr lang="zh-CN" altLang="en-US" sz="1000" kern="0" dirty="0" smtClean="0">
                  <a:solidFill>
                    <a:prstClr val="black"/>
                  </a:solidFill>
                  <a:latin typeface="微软雅黑" panose="020B0503020204020204" pitchFamily="34" charset="-122"/>
                  <a:ea typeface="微软雅黑" panose="020B0503020204020204" pitchFamily="34" charset="-122"/>
                </a:rPr>
                <a:t>灯控</a:t>
              </a:r>
              <a:endParaRPr lang="zh-CN" altLang="en-US" sz="1000" kern="0" dirty="0">
                <a:solidFill>
                  <a:prstClr val="black"/>
                </a:solidFill>
                <a:latin typeface="微软雅黑" panose="020B0503020204020204" pitchFamily="34" charset="-122"/>
                <a:ea typeface="微软雅黑" panose="020B0503020204020204" pitchFamily="34" charset="-122"/>
              </a:endParaRPr>
            </a:p>
          </p:txBody>
        </p:sp>
        <p:pic>
          <p:nvPicPr>
            <p:cNvPr id="50" name="Picture 2"/>
            <p:cNvPicPr>
              <a:picLocks noChangeAspect="1"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8986977" y="5564233"/>
              <a:ext cx="288290" cy="158750"/>
            </a:xfrm>
            <a:prstGeom prst="rect">
              <a:avLst/>
            </a:prstGeom>
            <a:noFill/>
            <a:ln w="9525">
              <a:noFill/>
              <a:miter lim="800000"/>
              <a:headEnd/>
              <a:tailEnd/>
            </a:ln>
          </p:spPr>
        </p:pic>
        <p:sp>
          <p:nvSpPr>
            <p:cNvPr id="51" name="文本框 42"/>
            <p:cNvSpPr txBox="1"/>
            <p:nvPr/>
          </p:nvSpPr>
          <p:spPr bwMode="auto">
            <a:xfrm>
              <a:off x="8815527" y="5743938"/>
              <a:ext cx="788670" cy="246380"/>
            </a:xfrm>
            <a:prstGeom prst="rect">
              <a:avLst/>
            </a:prstGeom>
            <a:noFill/>
          </p:spPr>
          <p:txBody>
            <a:bodyPr wrap="square">
              <a:spAutoFit/>
            </a:bodyPr>
            <a:lstStyle/>
            <a:p>
              <a:pPr algn="ctr" defTabSz="1219200">
                <a:defRPr/>
              </a:pPr>
              <a:r>
                <a:rPr lang="en-US" altLang="zh-CN" sz="1000" kern="0" dirty="0" smtClean="0">
                  <a:solidFill>
                    <a:prstClr val="black"/>
                  </a:solidFill>
                  <a:latin typeface="微软雅黑" panose="020B0503020204020204" pitchFamily="34" charset="-122"/>
                  <a:ea typeface="微软雅黑" panose="020B0503020204020204" pitchFamily="34" charset="-122"/>
                </a:rPr>
                <a:t>PLC</a:t>
              </a:r>
              <a:r>
                <a:rPr lang="zh-CN" altLang="en-US" sz="1000" kern="0" dirty="0" smtClean="0">
                  <a:solidFill>
                    <a:prstClr val="black"/>
                  </a:solidFill>
                  <a:latin typeface="微软雅黑" panose="020B0503020204020204" pitchFamily="34" charset="-122"/>
                  <a:ea typeface="微软雅黑" panose="020B0503020204020204" pitchFamily="34" charset="-122"/>
                </a:rPr>
                <a:t>灯控</a:t>
              </a:r>
              <a:endParaRPr lang="zh-CN" altLang="en-US" sz="1000" kern="0" dirty="0">
                <a:solidFill>
                  <a:prstClr val="black"/>
                </a:solidFill>
                <a:latin typeface="微软雅黑" panose="020B0503020204020204" pitchFamily="34" charset="-122"/>
                <a:ea typeface="微软雅黑" panose="020B0503020204020204" pitchFamily="34" charset="-122"/>
              </a:endParaRPr>
            </a:p>
          </p:txBody>
        </p:sp>
        <p:sp>
          <p:nvSpPr>
            <p:cNvPr id="52" name="文本框 42"/>
            <p:cNvSpPr txBox="1"/>
            <p:nvPr/>
          </p:nvSpPr>
          <p:spPr bwMode="auto">
            <a:xfrm>
              <a:off x="9487992" y="5746478"/>
              <a:ext cx="718185" cy="246380"/>
            </a:xfrm>
            <a:prstGeom prst="rect">
              <a:avLst/>
            </a:prstGeom>
            <a:noFill/>
          </p:spPr>
          <p:txBody>
            <a:bodyPr wrap="square">
              <a:spAutoFit/>
            </a:bodyPr>
            <a:lstStyle/>
            <a:p>
              <a:pPr algn="ctr" defTabSz="1219200">
                <a:defRPr/>
              </a:pPr>
              <a:r>
                <a:rPr lang="en-US" altLang="zh-CN" sz="1000" kern="0" dirty="0" smtClean="0">
                  <a:solidFill>
                    <a:prstClr val="black"/>
                  </a:solidFill>
                  <a:latin typeface="微软雅黑" panose="020B0503020204020204" pitchFamily="34" charset="-122"/>
                  <a:ea typeface="微软雅黑" panose="020B0503020204020204" pitchFamily="34" charset="-122"/>
                </a:rPr>
                <a:t>AR532 </a:t>
              </a:r>
              <a:endParaRPr lang="zh-CN" altLang="en-US" sz="1000" kern="0" dirty="0">
                <a:solidFill>
                  <a:prstClr val="black"/>
                </a:solidFill>
                <a:latin typeface="微软雅黑" panose="020B0503020204020204" pitchFamily="34" charset="-122"/>
                <a:ea typeface="微软雅黑" panose="020B0503020204020204" pitchFamily="34" charset="-122"/>
              </a:endParaRPr>
            </a:p>
          </p:txBody>
        </p:sp>
        <p:grpSp>
          <p:nvGrpSpPr>
            <p:cNvPr id="53" name="Group 52"/>
            <p:cNvGrpSpPr/>
            <p:nvPr/>
          </p:nvGrpSpPr>
          <p:grpSpPr>
            <a:xfrm>
              <a:off x="9588322" y="5380083"/>
              <a:ext cx="431165" cy="313055"/>
              <a:chOff x="4281326" y="2805781"/>
              <a:chExt cx="470497" cy="325624"/>
            </a:xfrm>
          </p:grpSpPr>
          <p:sp>
            <p:nvSpPr>
              <p:cNvPr id="58" name="Freeform 117"/>
              <p:cNvSpPr/>
              <p:nvPr/>
            </p:nvSpPr>
            <p:spPr bwMode="auto">
              <a:xfrm>
                <a:off x="4281326" y="2805781"/>
                <a:ext cx="470497" cy="320011"/>
              </a:xfrm>
              <a:custGeom>
                <a:avLst/>
                <a:gdLst>
                  <a:gd name="T0" fmla="*/ 61 w 140"/>
                  <a:gd name="T1" fmla="*/ 217 h 217"/>
                  <a:gd name="T2" fmla="*/ 8 w 140"/>
                  <a:gd name="T3" fmla="*/ 204 h 217"/>
                  <a:gd name="T4" fmla="*/ 0 w 140"/>
                  <a:gd name="T5" fmla="*/ 181 h 217"/>
                  <a:gd name="T6" fmla="*/ 0 w 140"/>
                  <a:gd name="T7" fmla="*/ 19 h 217"/>
                  <a:gd name="T8" fmla="*/ 10 w 140"/>
                  <a:gd name="T9" fmla="*/ 5 h 217"/>
                  <a:gd name="T10" fmla="*/ 70 w 140"/>
                  <a:gd name="T11" fmla="*/ 0 h 217"/>
                  <a:gd name="T12" fmla="*/ 130 w 140"/>
                  <a:gd name="T13" fmla="*/ 5 h 217"/>
                  <a:gd name="T14" fmla="*/ 140 w 140"/>
                  <a:gd name="T15" fmla="*/ 19 h 217"/>
                  <a:gd name="T16" fmla="*/ 140 w 140"/>
                  <a:gd name="T17" fmla="*/ 181 h 217"/>
                  <a:gd name="T18" fmla="*/ 132 w 140"/>
                  <a:gd name="T19" fmla="*/ 204 h 217"/>
                  <a:gd name="T20" fmla="*/ 81 w 140"/>
                  <a:gd name="T21" fmla="*/ 217 h 217"/>
                  <a:gd name="T22" fmla="*/ 80 w 140"/>
                  <a:gd name="T23" fmla="*/ 210 h 217"/>
                  <a:gd name="T24" fmla="*/ 133 w 140"/>
                  <a:gd name="T25" fmla="*/ 181 h 217"/>
                  <a:gd name="T26" fmla="*/ 133 w 140"/>
                  <a:gd name="T27" fmla="*/ 19 h 217"/>
                  <a:gd name="T28" fmla="*/ 128 w 140"/>
                  <a:gd name="T29" fmla="*/ 12 h 217"/>
                  <a:gd name="T30" fmla="*/ 70 w 140"/>
                  <a:gd name="T31" fmla="*/ 7 h 217"/>
                  <a:gd name="T32" fmla="*/ 12 w 140"/>
                  <a:gd name="T33" fmla="*/ 12 h 217"/>
                  <a:gd name="T34" fmla="*/ 7 w 140"/>
                  <a:gd name="T35" fmla="*/ 19 h 217"/>
                  <a:gd name="T36" fmla="*/ 7 w 140"/>
                  <a:gd name="T37" fmla="*/ 181 h 217"/>
                  <a:gd name="T38" fmla="*/ 61 w 140"/>
                  <a:gd name="T39" fmla="*/ 210 h 217"/>
                  <a:gd name="T40" fmla="*/ 61 w 140"/>
                  <a:gd name="T41"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0" h="217">
                    <a:moveTo>
                      <a:pt x="61" y="217"/>
                    </a:moveTo>
                    <a:cubicBezTo>
                      <a:pt x="35" y="217"/>
                      <a:pt x="18" y="212"/>
                      <a:pt x="8" y="204"/>
                    </a:cubicBezTo>
                    <a:cubicBezTo>
                      <a:pt x="0" y="196"/>
                      <a:pt x="0" y="187"/>
                      <a:pt x="0" y="181"/>
                    </a:cubicBezTo>
                    <a:cubicBezTo>
                      <a:pt x="0" y="19"/>
                      <a:pt x="0" y="19"/>
                      <a:pt x="0" y="19"/>
                    </a:cubicBezTo>
                    <a:cubicBezTo>
                      <a:pt x="0" y="12"/>
                      <a:pt x="4" y="7"/>
                      <a:pt x="10" y="5"/>
                    </a:cubicBezTo>
                    <a:cubicBezTo>
                      <a:pt x="30" y="0"/>
                      <a:pt x="68" y="0"/>
                      <a:pt x="70" y="0"/>
                    </a:cubicBezTo>
                    <a:cubicBezTo>
                      <a:pt x="72" y="0"/>
                      <a:pt x="110" y="0"/>
                      <a:pt x="130" y="5"/>
                    </a:cubicBezTo>
                    <a:cubicBezTo>
                      <a:pt x="136" y="7"/>
                      <a:pt x="140" y="12"/>
                      <a:pt x="140" y="19"/>
                    </a:cubicBezTo>
                    <a:cubicBezTo>
                      <a:pt x="140" y="181"/>
                      <a:pt x="140" y="181"/>
                      <a:pt x="140" y="181"/>
                    </a:cubicBezTo>
                    <a:cubicBezTo>
                      <a:pt x="140" y="187"/>
                      <a:pt x="140" y="196"/>
                      <a:pt x="132" y="204"/>
                    </a:cubicBezTo>
                    <a:cubicBezTo>
                      <a:pt x="123" y="212"/>
                      <a:pt x="106" y="216"/>
                      <a:pt x="81" y="217"/>
                    </a:cubicBezTo>
                    <a:cubicBezTo>
                      <a:pt x="80" y="210"/>
                      <a:pt x="80" y="210"/>
                      <a:pt x="80" y="210"/>
                    </a:cubicBezTo>
                    <a:cubicBezTo>
                      <a:pt x="133" y="208"/>
                      <a:pt x="133" y="192"/>
                      <a:pt x="133" y="181"/>
                    </a:cubicBezTo>
                    <a:cubicBezTo>
                      <a:pt x="133" y="19"/>
                      <a:pt x="133" y="19"/>
                      <a:pt x="133" y="19"/>
                    </a:cubicBezTo>
                    <a:cubicBezTo>
                      <a:pt x="133" y="15"/>
                      <a:pt x="131" y="13"/>
                      <a:pt x="128" y="12"/>
                    </a:cubicBezTo>
                    <a:cubicBezTo>
                      <a:pt x="109" y="7"/>
                      <a:pt x="70" y="7"/>
                      <a:pt x="70" y="7"/>
                    </a:cubicBezTo>
                    <a:cubicBezTo>
                      <a:pt x="70" y="7"/>
                      <a:pt x="31" y="7"/>
                      <a:pt x="12" y="12"/>
                    </a:cubicBezTo>
                    <a:cubicBezTo>
                      <a:pt x="8" y="13"/>
                      <a:pt x="7" y="15"/>
                      <a:pt x="7" y="19"/>
                    </a:cubicBezTo>
                    <a:cubicBezTo>
                      <a:pt x="7" y="181"/>
                      <a:pt x="7" y="181"/>
                      <a:pt x="7" y="181"/>
                    </a:cubicBezTo>
                    <a:cubicBezTo>
                      <a:pt x="7" y="192"/>
                      <a:pt x="7" y="209"/>
                      <a:pt x="61" y="210"/>
                    </a:cubicBezTo>
                    <a:lnTo>
                      <a:pt x="61" y="217"/>
                    </a:lnTo>
                    <a:close/>
                  </a:path>
                </a:pathLst>
              </a:custGeom>
              <a:solidFill>
                <a:srgbClr val="595757"/>
              </a:solidFill>
              <a:ln>
                <a:solidFill>
                  <a:srgbClr val="EEECE1">
                    <a:lumMod val="25000"/>
                  </a:srgbClr>
                </a:solidFill>
              </a:ln>
            </p:spPr>
            <p:txBody>
              <a:bodyPr/>
              <a:lstStyle/>
              <a:p>
                <a:pPr defTabSz="512445">
                  <a:defRPr/>
                </a:pPr>
                <a:endParaRPr lang="zh-CN" altLang="en-US" sz="1000" kern="0">
                  <a:solidFill>
                    <a:prstClr val="black"/>
                  </a:solidFill>
                  <a:latin typeface="微软雅黑" panose="020B0503020204020204" pitchFamily="34" charset="-122"/>
                  <a:ea typeface="微软雅黑" panose="020B0503020204020204" pitchFamily="34" charset="-122"/>
                </a:endParaRPr>
              </a:p>
            </p:txBody>
          </p:sp>
          <p:sp>
            <p:nvSpPr>
              <p:cNvPr id="59" name="Freeform 118"/>
              <p:cNvSpPr>
                <a:spLocks noEditPoints="1"/>
              </p:cNvSpPr>
              <p:nvPr/>
            </p:nvSpPr>
            <p:spPr bwMode="auto">
              <a:xfrm>
                <a:off x="4321247" y="2823871"/>
                <a:ext cx="390655" cy="95442"/>
              </a:xfrm>
              <a:custGeom>
                <a:avLst/>
                <a:gdLst>
                  <a:gd name="T0" fmla="*/ 116 w 116"/>
                  <a:gd name="T1" fmla="*/ 65 h 65"/>
                  <a:gd name="T2" fmla="*/ 0 w 116"/>
                  <a:gd name="T3" fmla="*/ 65 h 65"/>
                  <a:gd name="T4" fmla="*/ 0 w 116"/>
                  <a:gd name="T5" fmla="*/ 4 h 65"/>
                  <a:gd name="T6" fmla="*/ 2 w 116"/>
                  <a:gd name="T7" fmla="*/ 4 h 65"/>
                  <a:gd name="T8" fmla="*/ 59 w 116"/>
                  <a:gd name="T9" fmla="*/ 0 h 65"/>
                  <a:gd name="T10" fmla="*/ 114 w 116"/>
                  <a:gd name="T11" fmla="*/ 4 h 65"/>
                  <a:gd name="T12" fmla="*/ 116 w 116"/>
                  <a:gd name="T13" fmla="*/ 4 h 65"/>
                  <a:gd name="T14" fmla="*/ 116 w 116"/>
                  <a:gd name="T15" fmla="*/ 65 h 65"/>
                  <a:gd name="T16" fmla="*/ 4 w 116"/>
                  <a:gd name="T17" fmla="*/ 61 h 65"/>
                  <a:gd name="T18" fmla="*/ 112 w 116"/>
                  <a:gd name="T19" fmla="*/ 61 h 65"/>
                  <a:gd name="T20" fmla="*/ 112 w 116"/>
                  <a:gd name="T21" fmla="*/ 8 h 65"/>
                  <a:gd name="T22" fmla="*/ 59 w 116"/>
                  <a:gd name="T23" fmla="*/ 4 h 65"/>
                  <a:gd name="T24" fmla="*/ 4 w 116"/>
                  <a:gd name="T25" fmla="*/ 8 h 65"/>
                  <a:gd name="T26" fmla="*/ 4 w 116"/>
                  <a:gd name="T27" fmla="*/ 6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65">
                    <a:moveTo>
                      <a:pt x="116" y="65"/>
                    </a:moveTo>
                    <a:cubicBezTo>
                      <a:pt x="0" y="65"/>
                      <a:pt x="0" y="65"/>
                      <a:pt x="0" y="65"/>
                    </a:cubicBezTo>
                    <a:cubicBezTo>
                      <a:pt x="0" y="4"/>
                      <a:pt x="0" y="4"/>
                      <a:pt x="0" y="4"/>
                    </a:cubicBezTo>
                    <a:cubicBezTo>
                      <a:pt x="2" y="4"/>
                      <a:pt x="2" y="4"/>
                      <a:pt x="2" y="4"/>
                    </a:cubicBezTo>
                    <a:cubicBezTo>
                      <a:pt x="2" y="4"/>
                      <a:pt x="31" y="0"/>
                      <a:pt x="59" y="0"/>
                    </a:cubicBezTo>
                    <a:cubicBezTo>
                      <a:pt x="86" y="0"/>
                      <a:pt x="114" y="4"/>
                      <a:pt x="114" y="4"/>
                    </a:cubicBezTo>
                    <a:cubicBezTo>
                      <a:pt x="116" y="4"/>
                      <a:pt x="116" y="4"/>
                      <a:pt x="116" y="4"/>
                    </a:cubicBezTo>
                    <a:lnTo>
                      <a:pt x="116" y="65"/>
                    </a:lnTo>
                    <a:close/>
                    <a:moveTo>
                      <a:pt x="4" y="61"/>
                    </a:moveTo>
                    <a:cubicBezTo>
                      <a:pt x="112" y="61"/>
                      <a:pt x="112" y="61"/>
                      <a:pt x="112" y="61"/>
                    </a:cubicBezTo>
                    <a:cubicBezTo>
                      <a:pt x="112" y="8"/>
                      <a:pt x="112" y="8"/>
                      <a:pt x="112" y="8"/>
                    </a:cubicBezTo>
                    <a:cubicBezTo>
                      <a:pt x="105" y="7"/>
                      <a:pt x="82" y="4"/>
                      <a:pt x="59" y="4"/>
                    </a:cubicBezTo>
                    <a:cubicBezTo>
                      <a:pt x="35" y="4"/>
                      <a:pt x="11" y="7"/>
                      <a:pt x="4" y="8"/>
                    </a:cubicBezTo>
                    <a:lnTo>
                      <a:pt x="4" y="61"/>
                    </a:lnTo>
                    <a:close/>
                  </a:path>
                </a:pathLst>
              </a:custGeom>
              <a:solidFill>
                <a:srgbClr val="595757"/>
              </a:solidFill>
              <a:ln>
                <a:solidFill>
                  <a:srgbClr val="EEECE1">
                    <a:lumMod val="25000"/>
                  </a:srgbClr>
                </a:solidFill>
              </a:ln>
            </p:spPr>
            <p:txBody>
              <a:bodyPr/>
              <a:lstStyle/>
              <a:p>
                <a:pPr defTabSz="512445">
                  <a:defRPr/>
                </a:pPr>
                <a:endParaRPr lang="zh-CN" altLang="en-US" sz="1000" kern="0">
                  <a:solidFill>
                    <a:prstClr val="black"/>
                  </a:solidFill>
                  <a:latin typeface="微软雅黑" panose="020B0503020204020204" pitchFamily="34" charset="-122"/>
                  <a:ea typeface="微软雅黑" panose="020B0503020204020204" pitchFamily="34" charset="-122"/>
                </a:endParaRPr>
              </a:p>
            </p:txBody>
          </p:sp>
          <p:sp>
            <p:nvSpPr>
              <p:cNvPr id="60" name="Freeform 119"/>
              <p:cNvSpPr>
                <a:spLocks noEditPoints="1"/>
              </p:cNvSpPr>
              <p:nvPr/>
            </p:nvSpPr>
            <p:spPr bwMode="auto">
              <a:xfrm>
                <a:off x="4368296" y="2840090"/>
                <a:ext cx="155406" cy="69243"/>
              </a:xfrm>
              <a:custGeom>
                <a:avLst/>
                <a:gdLst>
                  <a:gd name="T0" fmla="*/ 109 w 109"/>
                  <a:gd name="T1" fmla="*/ 111 h 111"/>
                  <a:gd name="T2" fmla="*/ 0 w 109"/>
                  <a:gd name="T3" fmla="*/ 111 h 111"/>
                  <a:gd name="T4" fmla="*/ 0 w 109"/>
                  <a:gd name="T5" fmla="*/ 0 h 111"/>
                  <a:gd name="T6" fmla="*/ 109 w 109"/>
                  <a:gd name="T7" fmla="*/ 0 h 111"/>
                  <a:gd name="T8" fmla="*/ 109 w 109"/>
                  <a:gd name="T9" fmla="*/ 111 h 111"/>
                  <a:gd name="T10" fmla="*/ 7 w 109"/>
                  <a:gd name="T11" fmla="*/ 104 h 111"/>
                  <a:gd name="T12" fmla="*/ 104 w 109"/>
                  <a:gd name="T13" fmla="*/ 104 h 111"/>
                  <a:gd name="T14" fmla="*/ 104 w 109"/>
                  <a:gd name="T15" fmla="*/ 7 h 111"/>
                  <a:gd name="T16" fmla="*/ 7 w 109"/>
                  <a:gd name="T17" fmla="*/ 7 h 111"/>
                  <a:gd name="T18" fmla="*/ 7 w 109"/>
                  <a:gd name="T19" fmla="*/ 10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11">
                    <a:moveTo>
                      <a:pt x="109" y="111"/>
                    </a:moveTo>
                    <a:lnTo>
                      <a:pt x="0" y="111"/>
                    </a:lnTo>
                    <a:lnTo>
                      <a:pt x="0" y="0"/>
                    </a:lnTo>
                    <a:lnTo>
                      <a:pt x="109" y="0"/>
                    </a:lnTo>
                    <a:lnTo>
                      <a:pt x="109" y="111"/>
                    </a:lnTo>
                    <a:close/>
                    <a:moveTo>
                      <a:pt x="7" y="104"/>
                    </a:moveTo>
                    <a:lnTo>
                      <a:pt x="104" y="104"/>
                    </a:lnTo>
                    <a:lnTo>
                      <a:pt x="104" y="7"/>
                    </a:lnTo>
                    <a:lnTo>
                      <a:pt x="7" y="7"/>
                    </a:lnTo>
                    <a:lnTo>
                      <a:pt x="7" y="104"/>
                    </a:lnTo>
                    <a:close/>
                  </a:path>
                </a:pathLst>
              </a:custGeom>
              <a:solidFill>
                <a:srgbClr val="595757"/>
              </a:solidFill>
              <a:ln>
                <a:solidFill>
                  <a:srgbClr val="EEECE1">
                    <a:lumMod val="25000"/>
                  </a:srgbClr>
                </a:solidFill>
              </a:ln>
            </p:spPr>
            <p:txBody>
              <a:bodyPr/>
              <a:lstStyle/>
              <a:p>
                <a:pPr defTabSz="512445">
                  <a:defRPr/>
                </a:pPr>
                <a:endParaRPr lang="zh-CN" altLang="en-US" sz="1000" kern="0">
                  <a:solidFill>
                    <a:prstClr val="black"/>
                  </a:solidFill>
                  <a:latin typeface="微软雅黑" panose="020B0503020204020204" pitchFamily="34" charset="-122"/>
                  <a:ea typeface="微软雅黑" panose="020B0503020204020204" pitchFamily="34" charset="-122"/>
                </a:endParaRPr>
              </a:p>
            </p:txBody>
          </p:sp>
          <p:sp>
            <p:nvSpPr>
              <p:cNvPr id="61" name="Freeform 120"/>
              <p:cNvSpPr/>
              <p:nvPr/>
            </p:nvSpPr>
            <p:spPr bwMode="auto">
              <a:xfrm>
                <a:off x="4624930" y="2878142"/>
                <a:ext cx="29941" cy="18090"/>
              </a:xfrm>
              <a:custGeom>
                <a:avLst/>
                <a:gdLst>
                  <a:gd name="T0" fmla="*/ 6 w 9"/>
                  <a:gd name="T1" fmla="*/ 0 h 12"/>
                  <a:gd name="T2" fmla="*/ 0 w 9"/>
                  <a:gd name="T3" fmla="*/ 6 h 12"/>
                  <a:gd name="T4" fmla="*/ 6 w 9"/>
                  <a:gd name="T5" fmla="*/ 12 h 12"/>
                  <a:gd name="T6" fmla="*/ 9 w 9"/>
                  <a:gd name="T7" fmla="*/ 6 h 12"/>
                  <a:gd name="T8" fmla="*/ 6 w 9"/>
                  <a:gd name="T9" fmla="*/ 0 h 12"/>
                </a:gdLst>
                <a:ahLst/>
                <a:cxnLst>
                  <a:cxn ang="0">
                    <a:pos x="T0" y="T1"/>
                  </a:cxn>
                  <a:cxn ang="0">
                    <a:pos x="T2" y="T3"/>
                  </a:cxn>
                  <a:cxn ang="0">
                    <a:pos x="T4" y="T5"/>
                  </a:cxn>
                  <a:cxn ang="0">
                    <a:pos x="T6" y="T7"/>
                  </a:cxn>
                  <a:cxn ang="0">
                    <a:pos x="T8" y="T9"/>
                  </a:cxn>
                </a:cxnLst>
                <a:rect l="0" t="0" r="r" b="b"/>
                <a:pathLst>
                  <a:path w="9" h="12">
                    <a:moveTo>
                      <a:pt x="6" y="0"/>
                    </a:moveTo>
                    <a:cubicBezTo>
                      <a:pt x="0" y="6"/>
                      <a:pt x="0" y="6"/>
                      <a:pt x="0" y="6"/>
                    </a:cubicBezTo>
                    <a:cubicBezTo>
                      <a:pt x="6" y="12"/>
                      <a:pt x="6" y="12"/>
                      <a:pt x="6" y="12"/>
                    </a:cubicBezTo>
                    <a:cubicBezTo>
                      <a:pt x="8" y="10"/>
                      <a:pt x="9" y="8"/>
                      <a:pt x="9" y="6"/>
                    </a:cubicBezTo>
                    <a:cubicBezTo>
                      <a:pt x="9" y="3"/>
                      <a:pt x="8" y="1"/>
                      <a:pt x="6" y="0"/>
                    </a:cubicBezTo>
                    <a:close/>
                  </a:path>
                </a:pathLst>
              </a:custGeom>
              <a:solidFill>
                <a:srgbClr val="595757"/>
              </a:solidFill>
              <a:ln>
                <a:solidFill>
                  <a:srgbClr val="EEECE1">
                    <a:lumMod val="25000"/>
                  </a:srgbClr>
                </a:solidFill>
              </a:ln>
            </p:spPr>
            <p:txBody>
              <a:bodyPr/>
              <a:lstStyle/>
              <a:p>
                <a:pPr defTabSz="512445">
                  <a:defRPr/>
                </a:pPr>
                <a:endParaRPr lang="zh-CN" altLang="en-US" sz="1000" kern="0">
                  <a:solidFill>
                    <a:prstClr val="black"/>
                  </a:solidFill>
                  <a:latin typeface="微软雅黑" panose="020B0503020204020204" pitchFamily="34" charset="-122"/>
                  <a:ea typeface="微软雅黑" panose="020B0503020204020204" pitchFamily="34" charset="-122"/>
                </a:endParaRPr>
              </a:p>
            </p:txBody>
          </p:sp>
          <p:sp>
            <p:nvSpPr>
              <p:cNvPr id="62" name="Freeform 121"/>
              <p:cNvSpPr/>
              <p:nvPr/>
            </p:nvSpPr>
            <p:spPr bwMode="auto">
              <a:xfrm>
                <a:off x="4597842" y="2889994"/>
                <a:ext cx="39921" cy="11853"/>
              </a:xfrm>
              <a:custGeom>
                <a:avLst/>
                <a:gdLst>
                  <a:gd name="T0" fmla="*/ 6 w 12"/>
                  <a:gd name="T1" fmla="*/ 0 h 8"/>
                  <a:gd name="T2" fmla="*/ 0 w 12"/>
                  <a:gd name="T3" fmla="*/ 6 h 8"/>
                  <a:gd name="T4" fmla="*/ 6 w 12"/>
                  <a:gd name="T5" fmla="*/ 8 h 8"/>
                  <a:gd name="T6" fmla="*/ 12 w 12"/>
                  <a:gd name="T7" fmla="*/ 6 h 8"/>
                  <a:gd name="T8" fmla="*/ 6 w 12"/>
                  <a:gd name="T9" fmla="*/ 0 h 8"/>
                </a:gdLst>
                <a:ahLst/>
                <a:cxnLst>
                  <a:cxn ang="0">
                    <a:pos x="T0" y="T1"/>
                  </a:cxn>
                  <a:cxn ang="0">
                    <a:pos x="T2" y="T3"/>
                  </a:cxn>
                  <a:cxn ang="0">
                    <a:pos x="T4" y="T5"/>
                  </a:cxn>
                  <a:cxn ang="0">
                    <a:pos x="T6" y="T7"/>
                  </a:cxn>
                  <a:cxn ang="0">
                    <a:pos x="T8" y="T9"/>
                  </a:cxn>
                </a:cxnLst>
                <a:rect l="0" t="0" r="r" b="b"/>
                <a:pathLst>
                  <a:path w="12" h="8">
                    <a:moveTo>
                      <a:pt x="6" y="0"/>
                    </a:moveTo>
                    <a:cubicBezTo>
                      <a:pt x="0" y="6"/>
                      <a:pt x="0" y="6"/>
                      <a:pt x="0" y="6"/>
                    </a:cubicBezTo>
                    <a:cubicBezTo>
                      <a:pt x="2" y="7"/>
                      <a:pt x="4" y="8"/>
                      <a:pt x="6" y="8"/>
                    </a:cubicBezTo>
                    <a:cubicBezTo>
                      <a:pt x="9" y="8"/>
                      <a:pt x="11" y="7"/>
                      <a:pt x="12" y="6"/>
                    </a:cubicBezTo>
                    <a:lnTo>
                      <a:pt x="6" y="0"/>
                    </a:lnTo>
                    <a:close/>
                  </a:path>
                </a:pathLst>
              </a:custGeom>
              <a:solidFill>
                <a:srgbClr val="595757"/>
              </a:solidFill>
              <a:ln>
                <a:solidFill>
                  <a:srgbClr val="EEECE1">
                    <a:lumMod val="25000"/>
                  </a:srgbClr>
                </a:solidFill>
              </a:ln>
            </p:spPr>
            <p:txBody>
              <a:bodyPr/>
              <a:lstStyle/>
              <a:p>
                <a:pPr defTabSz="512445">
                  <a:defRPr/>
                </a:pPr>
                <a:endParaRPr lang="zh-CN" altLang="en-US" sz="1000" kern="0">
                  <a:solidFill>
                    <a:prstClr val="black"/>
                  </a:solidFill>
                  <a:latin typeface="微软雅黑" panose="020B0503020204020204" pitchFamily="34" charset="-122"/>
                  <a:ea typeface="微软雅黑" panose="020B0503020204020204" pitchFamily="34" charset="-122"/>
                </a:endParaRPr>
              </a:p>
            </p:txBody>
          </p:sp>
          <p:sp>
            <p:nvSpPr>
              <p:cNvPr id="63" name="Freeform 122"/>
              <p:cNvSpPr/>
              <p:nvPr/>
            </p:nvSpPr>
            <p:spPr bwMode="auto">
              <a:xfrm>
                <a:off x="4597842" y="2870656"/>
                <a:ext cx="39921" cy="13724"/>
              </a:xfrm>
              <a:custGeom>
                <a:avLst/>
                <a:gdLst>
                  <a:gd name="T0" fmla="*/ 6 w 12"/>
                  <a:gd name="T1" fmla="*/ 9 h 9"/>
                  <a:gd name="T2" fmla="*/ 12 w 12"/>
                  <a:gd name="T3" fmla="*/ 3 h 9"/>
                  <a:gd name="T4" fmla="*/ 6 w 12"/>
                  <a:gd name="T5" fmla="*/ 0 h 9"/>
                  <a:gd name="T6" fmla="*/ 0 w 12"/>
                  <a:gd name="T7" fmla="*/ 3 h 9"/>
                  <a:gd name="T8" fmla="*/ 6 w 12"/>
                  <a:gd name="T9" fmla="*/ 9 h 9"/>
                </a:gdLst>
                <a:ahLst/>
                <a:cxnLst>
                  <a:cxn ang="0">
                    <a:pos x="T0" y="T1"/>
                  </a:cxn>
                  <a:cxn ang="0">
                    <a:pos x="T2" y="T3"/>
                  </a:cxn>
                  <a:cxn ang="0">
                    <a:pos x="T4" y="T5"/>
                  </a:cxn>
                  <a:cxn ang="0">
                    <a:pos x="T6" y="T7"/>
                  </a:cxn>
                  <a:cxn ang="0">
                    <a:pos x="T8" y="T9"/>
                  </a:cxn>
                </a:cxnLst>
                <a:rect l="0" t="0" r="r" b="b"/>
                <a:pathLst>
                  <a:path w="12" h="9">
                    <a:moveTo>
                      <a:pt x="6" y="9"/>
                    </a:moveTo>
                    <a:cubicBezTo>
                      <a:pt x="12" y="3"/>
                      <a:pt x="12" y="3"/>
                      <a:pt x="12" y="3"/>
                    </a:cubicBezTo>
                    <a:cubicBezTo>
                      <a:pt x="11" y="1"/>
                      <a:pt x="9" y="0"/>
                      <a:pt x="6" y="0"/>
                    </a:cubicBezTo>
                    <a:cubicBezTo>
                      <a:pt x="4" y="0"/>
                      <a:pt x="2" y="1"/>
                      <a:pt x="0" y="3"/>
                    </a:cubicBezTo>
                    <a:lnTo>
                      <a:pt x="6" y="9"/>
                    </a:lnTo>
                    <a:close/>
                  </a:path>
                </a:pathLst>
              </a:custGeom>
              <a:solidFill>
                <a:srgbClr val="595757"/>
              </a:solidFill>
              <a:ln>
                <a:solidFill>
                  <a:srgbClr val="EEECE1">
                    <a:lumMod val="25000"/>
                  </a:srgbClr>
                </a:solidFill>
              </a:ln>
            </p:spPr>
            <p:txBody>
              <a:bodyPr/>
              <a:lstStyle/>
              <a:p>
                <a:pPr defTabSz="512445">
                  <a:defRPr/>
                </a:pPr>
                <a:endParaRPr lang="zh-CN" altLang="en-US" sz="1000" kern="0">
                  <a:solidFill>
                    <a:prstClr val="black"/>
                  </a:solidFill>
                  <a:latin typeface="微软雅黑" panose="020B0503020204020204" pitchFamily="34" charset="-122"/>
                  <a:ea typeface="微软雅黑" panose="020B0503020204020204" pitchFamily="34" charset="-122"/>
                </a:endParaRPr>
              </a:p>
            </p:txBody>
          </p:sp>
          <p:sp>
            <p:nvSpPr>
              <p:cNvPr id="64" name="Freeform 123"/>
              <p:cNvSpPr/>
              <p:nvPr/>
            </p:nvSpPr>
            <p:spPr bwMode="auto">
              <a:xfrm>
                <a:off x="4583584" y="2878142"/>
                <a:ext cx="27088" cy="18090"/>
              </a:xfrm>
              <a:custGeom>
                <a:avLst/>
                <a:gdLst>
                  <a:gd name="T0" fmla="*/ 8 w 8"/>
                  <a:gd name="T1" fmla="*/ 6 h 12"/>
                  <a:gd name="T2" fmla="*/ 2 w 8"/>
                  <a:gd name="T3" fmla="*/ 0 h 12"/>
                  <a:gd name="T4" fmla="*/ 0 w 8"/>
                  <a:gd name="T5" fmla="*/ 6 h 12"/>
                  <a:gd name="T6" fmla="*/ 2 w 8"/>
                  <a:gd name="T7" fmla="*/ 12 h 12"/>
                  <a:gd name="T8" fmla="*/ 8 w 8"/>
                  <a:gd name="T9" fmla="*/ 6 h 12"/>
                </a:gdLst>
                <a:ahLst/>
                <a:cxnLst>
                  <a:cxn ang="0">
                    <a:pos x="T0" y="T1"/>
                  </a:cxn>
                  <a:cxn ang="0">
                    <a:pos x="T2" y="T3"/>
                  </a:cxn>
                  <a:cxn ang="0">
                    <a:pos x="T4" y="T5"/>
                  </a:cxn>
                  <a:cxn ang="0">
                    <a:pos x="T6" y="T7"/>
                  </a:cxn>
                  <a:cxn ang="0">
                    <a:pos x="T8" y="T9"/>
                  </a:cxn>
                </a:cxnLst>
                <a:rect l="0" t="0" r="r" b="b"/>
                <a:pathLst>
                  <a:path w="8" h="12">
                    <a:moveTo>
                      <a:pt x="8" y="6"/>
                    </a:moveTo>
                    <a:cubicBezTo>
                      <a:pt x="2" y="0"/>
                      <a:pt x="2" y="0"/>
                      <a:pt x="2" y="0"/>
                    </a:cubicBezTo>
                    <a:cubicBezTo>
                      <a:pt x="1" y="1"/>
                      <a:pt x="0" y="3"/>
                      <a:pt x="0" y="6"/>
                    </a:cubicBezTo>
                    <a:cubicBezTo>
                      <a:pt x="0" y="8"/>
                      <a:pt x="1" y="10"/>
                      <a:pt x="2" y="12"/>
                    </a:cubicBezTo>
                    <a:lnTo>
                      <a:pt x="8" y="6"/>
                    </a:lnTo>
                    <a:close/>
                  </a:path>
                </a:pathLst>
              </a:custGeom>
              <a:solidFill>
                <a:srgbClr val="595757"/>
              </a:solidFill>
              <a:ln>
                <a:solidFill>
                  <a:srgbClr val="EEECE1">
                    <a:lumMod val="25000"/>
                  </a:srgbClr>
                </a:solidFill>
              </a:ln>
            </p:spPr>
            <p:txBody>
              <a:bodyPr/>
              <a:lstStyle/>
              <a:p>
                <a:pPr defTabSz="512445">
                  <a:defRPr/>
                </a:pPr>
                <a:endParaRPr lang="zh-CN" altLang="en-US" sz="1000" kern="0">
                  <a:solidFill>
                    <a:prstClr val="black"/>
                  </a:solidFill>
                  <a:latin typeface="微软雅黑" panose="020B0503020204020204" pitchFamily="34" charset="-122"/>
                  <a:ea typeface="微软雅黑" panose="020B0503020204020204" pitchFamily="34" charset="-122"/>
                </a:endParaRPr>
              </a:p>
            </p:txBody>
          </p:sp>
          <p:sp>
            <p:nvSpPr>
              <p:cNvPr id="65" name="Freeform 124"/>
              <p:cNvSpPr/>
              <p:nvPr/>
            </p:nvSpPr>
            <p:spPr bwMode="auto">
              <a:xfrm>
                <a:off x="4550792" y="2878142"/>
                <a:ext cx="27088" cy="18090"/>
              </a:xfrm>
              <a:custGeom>
                <a:avLst/>
                <a:gdLst>
                  <a:gd name="T0" fmla="*/ 7 w 8"/>
                  <a:gd name="T1" fmla="*/ 6 h 12"/>
                  <a:gd name="T2" fmla="*/ 8 w 8"/>
                  <a:gd name="T3" fmla="*/ 1 h 12"/>
                  <a:gd name="T4" fmla="*/ 5 w 8"/>
                  <a:gd name="T5" fmla="*/ 0 h 12"/>
                  <a:gd name="T6" fmla="*/ 0 w 8"/>
                  <a:gd name="T7" fmla="*/ 6 h 12"/>
                  <a:gd name="T8" fmla="*/ 5 w 8"/>
                  <a:gd name="T9" fmla="*/ 12 h 12"/>
                  <a:gd name="T10" fmla="*/ 8 w 8"/>
                  <a:gd name="T11" fmla="*/ 11 h 12"/>
                  <a:gd name="T12" fmla="*/ 7 w 8"/>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7" y="6"/>
                    </a:moveTo>
                    <a:cubicBezTo>
                      <a:pt x="7" y="4"/>
                      <a:pt x="7" y="2"/>
                      <a:pt x="8" y="1"/>
                    </a:cubicBezTo>
                    <a:cubicBezTo>
                      <a:pt x="7" y="0"/>
                      <a:pt x="6" y="0"/>
                      <a:pt x="5" y="0"/>
                    </a:cubicBezTo>
                    <a:cubicBezTo>
                      <a:pt x="2" y="0"/>
                      <a:pt x="0" y="3"/>
                      <a:pt x="0" y="6"/>
                    </a:cubicBezTo>
                    <a:cubicBezTo>
                      <a:pt x="0" y="9"/>
                      <a:pt x="2" y="12"/>
                      <a:pt x="5" y="12"/>
                    </a:cubicBezTo>
                    <a:cubicBezTo>
                      <a:pt x="6" y="12"/>
                      <a:pt x="7" y="11"/>
                      <a:pt x="8" y="11"/>
                    </a:cubicBezTo>
                    <a:cubicBezTo>
                      <a:pt x="7" y="9"/>
                      <a:pt x="7" y="8"/>
                      <a:pt x="7" y="6"/>
                    </a:cubicBezTo>
                    <a:close/>
                  </a:path>
                </a:pathLst>
              </a:custGeom>
              <a:solidFill>
                <a:srgbClr val="595757"/>
              </a:solidFill>
              <a:ln>
                <a:solidFill>
                  <a:srgbClr val="EEECE1">
                    <a:lumMod val="25000"/>
                  </a:srgbClr>
                </a:solidFill>
              </a:ln>
            </p:spPr>
            <p:txBody>
              <a:bodyPr/>
              <a:lstStyle/>
              <a:p>
                <a:pPr defTabSz="512445">
                  <a:defRPr/>
                </a:pPr>
                <a:endParaRPr lang="zh-CN" altLang="en-US" sz="1000" kern="0">
                  <a:solidFill>
                    <a:prstClr val="black"/>
                  </a:solidFill>
                  <a:latin typeface="微软雅黑" panose="020B0503020204020204" pitchFamily="34" charset="-122"/>
                  <a:ea typeface="微软雅黑" panose="020B0503020204020204" pitchFamily="34" charset="-122"/>
                </a:endParaRPr>
              </a:p>
            </p:txBody>
          </p:sp>
          <p:sp>
            <p:nvSpPr>
              <p:cNvPr id="66" name="Freeform 125"/>
              <p:cNvSpPr/>
              <p:nvPr/>
            </p:nvSpPr>
            <p:spPr bwMode="auto">
              <a:xfrm>
                <a:off x="4657724" y="2878142"/>
                <a:ext cx="31366" cy="18090"/>
              </a:xfrm>
              <a:custGeom>
                <a:avLst/>
                <a:gdLst>
                  <a:gd name="T0" fmla="*/ 1 w 9"/>
                  <a:gd name="T1" fmla="*/ 6 h 12"/>
                  <a:gd name="T2" fmla="*/ 0 w 9"/>
                  <a:gd name="T3" fmla="*/ 1 h 12"/>
                  <a:gd name="T4" fmla="*/ 3 w 9"/>
                  <a:gd name="T5" fmla="*/ 0 h 12"/>
                  <a:gd name="T6" fmla="*/ 9 w 9"/>
                  <a:gd name="T7" fmla="*/ 6 h 12"/>
                  <a:gd name="T8" fmla="*/ 3 w 9"/>
                  <a:gd name="T9" fmla="*/ 12 h 12"/>
                  <a:gd name="T10" fmla="*/ 0 w 9"/>
                  <a:gd name="T11" fmla="*/ 11 h 12"/>
                  <a:gd name="T12" fmla="*/ 1 w 9"/>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9" h="12">
                    <a:moveTo>
                      <a:pt x="1" y="6"/>
                    </a:moveTo>
                    <a:cubicBezTo>
                      <a:pt x="1" y="4"/>
                      <a:pt x="1" y="2"/>
                      <a:pt x="0" y="1"/>
                    </a:cubicBezTo>
                    <a:cubicBezTo>
                      <a:pt x="1" y="0"/>
                      <a:pt x="2" y="0"/>
                      <a:pt x="3" y="0"/>
                    </a:cubicBezTo>
                    <a:cubicBezTo>
                      <a:pt x="6" y="0"/>
                      <a:pt x="9" y="3"/>
                      <a:pt x="9" y="6"/>
                    </a:cubicBezTo>
                    <a:cubicBezTo>
                      <a:pt x="9" y="9"/>
                      <a:pt x="6" y="12"/>
                      <a:pt x="3" y="12"/>
                    </a:cubicBezTo>
                    <a:cubicBezTo>
                      <a:pt x="2" y="12"/>
                      <a:pt x="1" y="11"/>
                      <a:pt x="0" y="11"/>
                    </a:cubicBezTo>
                    <a:cubicBezTo>
                      <a:pt x="1" y="9"/>
                      <a:pt x="1" y="8"/>
                      <a:pt x="1" y="6"/>
                    </a:cubicBezTo>
                    <a:close/>
                  </a:path>
                </a:pathLst>
              </a:custGeom>
              <a:solidFill>
                <a:srgbClr val="595757"/>
              </a:solidFill>
              <a:ln>
                <a:solidFill>
                  <a:srgbClr val="EEECE1">
                    <a:lumMod val="25000"/>
                  </a:srgbClr>
                </a:solidFill>
              </a:ln>
            </p:spPr>
            <p:txBody>
              <a:bodyPr/>
              <a:lstStyle/>
              <a:p>
                <a:pPr defTabSz="512445">
                  <a:defRPr/>
                </a:pPr>
                <a:endParaRPr lang="zh-CN" altLang="en-US" sz="1000" kern="0">
                  <a:solidFill>
                    <a:prstClr val="black"/>
                  </a:solidFill>
                  <a:latin typeface="微软雅黑" panose="020B0503020204020204" pitchFamily="34" charset="-122"/>
                  <a:ea typeface="微软雅黑" panose="020B0503020204020204" pitchFamily="34" charset="-122"/>
                </a:endParaRPr>
              </a:p>
            </p:txBody>
          </p:sp>
          <p:sp>
            <p:nvSpPr>
              <p:cNvPr id="67" name="Oval 126"/>
              <p:cNvSpPr>
                <a:spLocks noChangeArrowheads="1"/>
              </p:cNvSpPr>
              <p:nvPr/>
            </p:nvSpPr>
            <p:spPr bwMode="auto">
              <a:xfrm>
                <a:off x="4550792" y="2836971"/>
                <a:ext cx="12832" cy="6239"/>
              </a:xfrm>
              <a:prstGeom prst="ellipse">
                <a:avLst/>
              </a:prstGeom>
              <a:solidFill>
                <a:srgbClr val="595757"/>
              </a:solidFill>
              <a:ln>
                <a:solidFill>
                  <a:srgbClr val="EEECE1">
                    <a:lumMod val="25000"/>
                  </a:srgbClr>
                </a:solidFill>
              </a:ln>
            </p:spPr>
            <p:txBody>
              <a:bodyPr/>
              <a:lstStyle/>
              <a:p>
                <a:pPr defTabSz="512445">
                  <a:defRPr/>
                </a:pPr>
                <a:endParaRPr lang="zh-CN" altLang="en-US" sz="1000" kern="0">
                  <a:solidFill>
                    <a:prstClr val="black"/>
                  </a:solidFill>
                  <a:latin typeface="微软雅黑" panose="020B0503020204020204" pitchFamily="34" charset="-122"/>
                  <a:ea typeface="微软雅黑" panose="020B0503020204020204" pitchFamily="34" charset="-122"/>
                </a:endParaRPr>
              </a:p>
            </p:txBody>
          </p:sp>
          <p:sp>
            <p:nvSpPr>
              <p:cNvPr id="68" name="Oval 127"/>
              <p:cNvSpPr>
                <a:spLocks noChangeArrowheads="1"/>
              </p:cNvSpPr>
              <p:nvPr/>
            </p:nvSpPr>
            <p:spPr bwMode="auto">
              <a:xfrm>
                <a:off x="4550792" y="2848823"/>
                <a:ext cx="12832" cy="5614"/>
              </a:xfrm>
              <a:prstGeom prst="ellipse">
                <a:avLst/>
              </a:prstGeom>
              <a:solidFill>
                <a:srgbClr val="595757"/>
              </a:solidFill>
              <a:ln>
                <a:solidFill>
                  <a:srgbClr val="EEECE1">
                    <a:lumMod val="25000"/>
                  </a:srgbClr>
                </a:solidFill>
              </a:ln>
            </p:spPr>
            <p:txBody>
              <a:bodyPr/>
              <a:lstStyle/>
              <a:p>
                <a:pPr defTabSz="512445">
                  <a:defRPr/>
                </a:pPr>
                <a:endParaRPr lang="zh-CN" altLang="en-US" sz="1000" kern="0">
                  <a:solidFill>
                    <a:prstClr val="black"/>
                  </a:solidFill>
                  <a:latin typeface="微软雅黑" panose="020B0503020204020204" pitchFamily="34" charset="-122"/>
                  <a:ea typeface="微软雅黑" panose="020B0503020204020204" pitchFamily="34" charset="-122"/>
                </a:endParaRPr>
              </a:p>
            </p:txBody>
          </p:sp>
          <p:sp>
            <p:nvSpPr>
              <p:cNvPr id="69" name="Oval 128"/>
              <p:cNvSpPr>
                <a:spLocks noChangeArrowheads="1"/>
              </p:cNvSpPr>
              <p:nvPr/>
            </p:nvSpPr>
            <p:spPr bwMode="auto">
              <a:xfrm>
                <a:off x="4550792" y="2860675"/>
                <a:ext cx="12832" cy="5614"/>
              </a:xfrm>
              <a:prstGeom prst="ellipse">
                <a:avLst/>
              </a:prstGeom>
              <a:solidFill>
                <a:srgbClr val="595757"/>
              </a:solidFill>
              <a:ln>
                <a:solidFill>
                  <a:srgbClr val="EEECE1">
                    <a:lumMod val="25000"/>
                  </a:srgbClr>
                </a:solidFill>
              </a:ln>
            </p:spPr>
            <p:txBody>
              <a:bodyPr/>
              <a:lstStyle/>
              <a:p>
                <a:pPr defTabSz="512445">
                  <a:defRPr/>
                </a:pPr>
                <a:endParaRPr lang="zh-CN" altLang="en-US" sz="1000" kern="0">
                  <a:solidFill>
                    <a:prstClr val="black"/>
                  </a:solidFill>
                  <a:latin typeface="微软雅黑" panose="020B0503020204020204" pitchFamily="34" charset="-122"/>
                  <a:ea typeface="微软雅黑" panose="020B0503020204020204" pitchFamily="34" charset="-122"/>
                </a:endParaRPr>
              </a:p>
            </p:txBody>
          </p:sp>
          <p:sp>
            <p:nvSpPr>
              <p:cNvPr id="70" name="Oval 129"/>
              <p:cNvSpPr>
                <a:spLocks noChangeArrowheads="1"/>
              </p:cNvSpPr>
              <p:nvPr/>
            </p:nvSpPr>
            <p:spPr bwMode="auto">
              <a:xfrm>
                <a:off x="4577881" y="2848823"/>
                <a:ext cx="12832" cy="5614"/>
              </a:xfrm>
              <a:prstGeom prst="ellipse">
                <a:avLst/>
              </a:prstGeom>
              <a:solidFill>
                <a:srgbClr val="595757"/>
              </a:solidFill>
              <a:ln>
                <a:solidFill>
                  <a:srgbClr val="EEECE1">
                    <a:lumMod val="25000"/>
                  </a:srgbClr>
                </a:solidFill>
              </a:ln>
            </p:spPr>
            <p:txBody>
              <a:bodyPr/>
              <a:lstStyle/>
              <a:p>
                <a:pPr defTabSz="512445">
                  <a:defRPr/>
                </a:pPr>
                <a:endParaRPr lang="zh-CN" altLang="en-US" sz="1000" kern="0">
                  <a:solidFill>
                    <a:prstClr val="black"/>
                  </a:solidFill>
                  <a:latin typeface="微软雅黑" panose="020B0503020204020204" pitchFamily="34" charset="-122"/>
                  <a:ea typeface="微软雅黑" panose="020B0503020204020204" pitchFamily="34" charset="-122"/>
                </a:endParaRPr>
              </a:p>
            </p:txBody>
          </p:sp>
          <p:sp>
            <p:nvSpPr>
              <p:cNvPr id="71" name="Oval 130"/>
              <p:cNvSpPr>
                <a:spLocks noChangeArrowheads="1"/>
              </p:cNvSpPr>
              <p:nvPr/>
            </p:nvSpPr>
            <p:spPr bwMode="auto">
              <a:xfrm>
                <a:off x="4577881" y="2860675"/>
                <a:ext cx="12832" cy="5614"/>
              </a:xfrm>
              <a:prstGeom prst="ellipse">
                <a:avLst/>
              </a:prstGeom>
              <a:solidFill>
                <a:srgbClr val="595757"/>
              </a:solidFill>
              <a:ln>
                <a:solidFill>
                  <a:srgbClr val="EEECE1">
                    <a:lumMod val="25000"/>
                  </a:srgbClr>
                </a:solidFill>
              </a:ln>
            </p:spPr>
            <p:txBody>
              <a:bodyPr/>
              <a:lstStyle/>
              <a:p>
                <a:pPr defTabSz="512445">
                  <a:defRPr/>
                </a:pPr>
                <a:endParaRPr lang="zh-CN" altLang="en-US" sz="1000" kern="0">
                  <a:solidFill>
                    <a:prstClr val="black"/>
                  </a:solidFill>
                  <a:latin typeface="微软雅黑" panose="020B0503020204020204" pitchFamily="34" charset="-122"/>
                  <a:ea typeface="微软雅黑" panose="020B0503020204020204" pitchFamily="34" charset="-122"/>
                </a:endParaRPr>
              </a:p>
            </p:txBody>
          </p:sp>
          <p:sp>
            <p:nvSpPr>
              <p:cNvPr id="72" name="Freeform 131"/>
              <p:cNvSpPr/>
              <p:nvPr/>
            </p:nvSpPr>
            <p:spPr bwMode="auto">
              <a:xfrm>
                <a:off x="4627782" y="2844456"/>
                <a:ext cx="39921" cy="8733"/>
              </a:xfrm>
              <a:custGeom>
                <a:avLst/>
                <a:gdLst>
                  <a:gd name="T0" fmla="*/ 12 w 12"/>
                  <a:gd name="T1" fmla="*/ 3 h 6"/>
                  <a:gd name="T2" fmla="*/ 9 w 12"/>
                  <a:gd name="T3" fmla="*/ 6 h 6"/>
                  <a:gd name="T4" fmla="*/ 3 w 12"/>
                  <a:gd name="T5" fmla="*/ 6 h 6"/>
                  <a:gd name="T6" fmla="*/ 0 w 12"/>
                  <a:gd name="T7" fmla="*/ 3 h 6"/>
                  <a:gd name="T8" fmla="*/ 0 w 12"/>
                  <a:gd name="T9" fmla="*/ 3 h 6"/>
                  <a:gd name="T10" fmla="*/ 3 w 12"/>
                  <a:gd name="T11" fmla="*/ 0 h 6"/>
                  <a:gd name="T12" fmla="*/ 9 w 12"/>
                  <a:gd name="T13" fmla="*/ 0 h 6"/>
                  <a:gd name="T14" fmla="*/ 12 w 12"/>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6">
                    <a:moveTo>
                      <a:pt x="12" y="3"/>
                    </a:moveTo>
                    <a:cubicBezTo>
                      <a:pt x="12" y="5"/>
                      <a:pt x="11" y="6"/>
                      <a:pt x="9" y="6"/>
                    </a:cubicBezTo>
                    <a:cubicBezTo>
                      <a:pt x="3" y="6"/>
                      <a:pt x="3" y="6"/>
                      <a:pt x="3" y="6"/>
                    </a:cubicBezTo>
                    <a:cubicBezTo>
                      <a:pt x="1" y="6"/>
                      <a:pt x="0" y="5"/>
                      <a:pt x="0" y="3"/>
                    </a:cubicBezTo>
                    <a:cubicBezTo>
                      <a:pt x="0" y="3"/>
                      <a:pt x="0" y="3"/>
                      <a:pt x="0" y="3"/>
                    </a:cubicBezTo>
                    <a:cubicBezTo>
                      <a:pt x="0" y="2"/>
                      <a:pt x="1" y="0"/>
                      <a:pt x="3" y="0"/>
                    </a:cubicBezTo>
                    <a:cubicBezTo>
                      <a:pt x="9" y="0"/>
                      <a:pt x="9" y="0"/>
                      <a:pt x="9" y="0"/>
                    </a:cubicBezTo>
                    <a:cubicBezTo>
                      <a:pt x="11" y="0"/>
                      <a:pt x="12" y="2"/>
                      <a:pt x="12" y="3"/>
                    </a:cubicBezTo>
                    <a:close/>
                  </a:path>
                </a:pathLst>
              </a:custGeom>
              <a:solidFill>
                <a:srgbClr val="595757"/>
              </a:solidFill>
              <a:ln>
                <a:solidFill>
                  <a:srgbClr val="EEECE1">
                    <a:lumMod val="25000"/>
                  </a:srgbClr>
                </a:solidFill>
              </a:ln>
            </p:spPr>
            <p:txBody>
              <a:bodyPr/>
              <a:lstStyle/>
              <a:p>
                <a:pPr defTabSz="512445">
                  <a:defRPr/>
                </a:pPr>
                <a:endParaRPr lang="zh-CN" altLang="en-US" sz="1000" kern="0">
                  <a:solidFill>
                    <a:prstClr val="black"/>
                  </a:solidFill>
                  <a:latin typeface="微软雅黑" panose="020B0503020204020204" pitchFamily="34" charset="-122"/>
                  <a:ea typeface="微软雅黑" panose="020B0503020204020204" pitchFamily="34" charset="-122"/>
                </a:endParaRPr>
              </a:p>
            </p:txBody>
          </p:sp>
          <p:sp>
            <p:nvSpPr>
              <p:cNvPr id="73" name="Freeform 132"/>
              <p:cNvSpPr>
                <a:spLocks noEditPoints="1"/>
              </p:cNvSpPr>
              <p:nvPr/>
            </p:nvSpPr>
            <p:spPr bwMode="auto">
              <a:xfrm>
                <a:off x="4321247" y="2925550"/>
                <a:ext cx="390655" cy="92947"/>
              </a:xfrm>
              <a:custGeom>
                <a:avLst/>
                <a:gdLst>
                  <a:gd name="T0" fmla="*/ 274 w 274"/>
                  <a:gd name="T1" fmla="*/ 149 h 149"/>
                  <a:gd name="T2" fmla="*/ 0 w 274"/>
                  <a:gd name="T3" fmla="*/ 149 h 149"/>
                  <a:gd name="T4" fmla="*/ 0 w 274"/>
                  <a:gd name="T5" fmla="*/ 0 h 149"/>
                  <a:gd name="T6" fmla="*/ 274 w 274"/>
                  <a:gd name="T7" fmla="*/ 0 h 149"/>
                  <a:gd name="T8" fmla="*/ 274 w 274"/>
                  <a:gd name="T9" fmla="*/ 149 h 149"/>
                  <a:gd name="T10" fmla="*/ 9 w 274"/>
                  <a:gd name="T11" fmla="*/ 139 h 149"/>
                  <a:gd name="T12" fmla="*/ 265 w 274"/>
                  <a:gd name="T13" fmla="*/ 139 h 149"/>
                  <a:gd name="T14" fmla="*/ 265 w 274"/>
                  <a:gd name="T15" fmla="*/ 9 h 149"/>
                  <a:gd name="T16" fmla="*/ 9 w 274"/>
                  <a:gd name="T17" fmla="*/ 9 h 149"/>
                  <a:gd name="T18" fmla="*/ 9 w 274"/>
                  <a:gd name="T19" fmla="*/ 13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4" h="149">
                    <a:moveTo>
                      <a:pt x="274" y="149"/>
                    </a:moveTo>
                    <a:lnTo>
                      <a:pt x="0" y="149"/>
                    </a:lnTo>
                    <a:lnTo>
                      <a:pt x="0" y="0"/>
                    </a:lnTo>
                    <a:lnTo>
                      <a:pt x="274" y="0"/>
                    </a:lnTo>
                    <a:lnTo>
                      <a:pt x="274" y="149"/>
                    </a:lnTo>
                    <a:close/>
                    <a:moveTo>
                      <a:pt x="9" y="139"/>
                    </a:moveTo>
                    <a:lnTo>
                      <a:pt x="265" y="139"/>
                    </a:lnTo>
                    <a:lnTo>
                      <a:pt x="265" y="9"/>
                    </a:lnTo>
                    <a:lnTo>
                      <a:pt x="9" y="9"/>
                    </a:lnTo>
                    <a:lnTo>
                      <a:pt x="9" y="139"/>
                    </a:lnTo>
                    <a:close/>
                  </a:path>
                </a:pathLst>
              </a:custGeom>
              <a:solidFill>
                <a:srgbClr val="595757"/>
              </a:solidFill>
              <a:ln>
                <a:solidFill>
                  <a:srgbClr val="EEECE1">
                    <a:lumMod val="25000"/>
                  </a:srgbClr>
                </a:solidFill>
              </a:ln>
            </p:spPr>
            <p:txBody>
              <a:bodyPr/>
              <a:lstStyle/>
              <a:p>
                <a:pPr defTabSz="512445">
                  <a:defRPr/>
                </a:pPr>
                <a:endParaRPr lang="zh-CN" altLang="en-US" sz="1000" kern="0">
                  <a:solidFill>
                    <a:prstClr val="black"/>
                  </a:solidFill>
                  <a:latin typeface="微软雅黑" panose="020B0503020204020204" pitchFamily="34" charset="-122"/>
                  <a:ea typeface="微软雅黑" panose="020B0503020204020204" pitchFamily="34" charset="-122"/>
                </a:endParaRPr>
              </a:p>
            </p:txBody>
          </p:sp>
          <p:sp>
            <p:nvSpPr>
              <p:cNvPr id="74" name="Freeform 133"/>
              <p:cNvSpPr/>
              <p:nvPr/>
            </p:nvSpPr>
            <p:spPr bwMode="auto">
              <a:xfrm>
                <a:off x="4456692" y="2934284"/>
                <a:ext cx="15683" cy="8733"/>
              </a:xfrm>
              <a:custGeom>
                <a:avLst/>
                <a:gdLst>
                  <a:gd name="T0" fmla="*/ 2 w 11"/>
                  <a:gd name="T1" fmla="*/ 7 h 14"/>
                  <a:gd name="T2" fmla="*/ 9 w 11"/>
                  <a:gd name="T3" fmla="*/ 7 h 14"/>
                  <a:gd name="T4" fmla="*/ 9 w 11"/>
                  <a:gd name="T5" fmla="*/ 0 h 14"/>
                  <a:gd name="T6" fmla="*/ 11 w 11"/>
                  <a:gd name="T7" fmla="*/ 0 h 14"/>
                  <a:gd name="T8" fmla="*/ 11 w 11"/>
                  <a:gd name="T9" fmla="*/ 14 h 14"/>
                  <a:gd name="T10" fmla="*/ 9 w 11"/>
                  <a:gd name="T11" fmla="*/ 14 h 14"/>
                  <a:gd name="T12" fmla="*/ 9 w 11"/>
                  <a:gd name="T13" fmla="*/ 9 h 14"/>
                  <a:gd name="T14" fmla="*/ 2 w 11"/>
                  <a:gd name="T15" fmla="*/ 9 h 14"/>
                  <a:gd name="T16" fmla="*/ 2 w 11"/>
                  <a:gd name="T17" fmla="*/ 14 h 14"/>
                  <a:gd name="T18" fmla="*/ 0 w 11"/>
                  <a:gd name="T19" fmla="*/ 14 h 14"/>
                  <a:gd name="T20" fmla="*/ 0 w 11"/>
                  <a:gd name="T21" fmla="*/ 0 h 14"/>
                  <a:gd name="T22" fmla="*/ 2 w 11"/>
                  <a:gd name="T23" fmla="*/ 0 h 14"/>
                  <a:gd name="T24" fmla="*/ 2 w 11"/>
                  <a:gd name="T25"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4">
                    <a:moveTo>
                      <a:pt x="2" y="7"/>
                    </a:moveTo>
                    <a:lnTo>
                      <a:pt x="9" y="7"/>
                    </a:lnTo>
                    <a:lnTo>
                      <a:pt x="9" y="0"/>
                    </a:lnTo>
                    <a:lnTo>
                      <a:pt x="11" y="0"/>
                    </a:lnTo>
                    <a:lnTo>
                      <a:pt x="11" y="14"/>
                    </a:lnTo>
                    <a:lnTo>
                      <a:pt x="9" y="14"/>
                    </a:lnTo>
                    <a:lnTo>
                      <a:pt x="9" y="9"/>
                    </a:lnTo>
                    <a:lnTo>
                      <a:pt x="2" y="9"/>
                    </a:lnTo>
                    <a:lnTo>
                      <a:pt x="2" y="14"/>
                    </a:lnTo>
                    <a:lnTo>
                      <a:pt x="0" y="14"/>
                    </a:lnTo>
                    <a:lnTo>
                      <a:pt x="0" y="0"/>
                    </a:lnTo>
                    <a:lnTo>
                      <a:pt x="2" y="0"/>
                    </a:lnTo>
                    <a:lnTo>
                      <a:pt x="2" y="7"/>
                    </a:lnTo>
                    <a:close/>
                  </a:path>
                </a:pathLst>
              </a:custGeom>
              <a:solidFill>
                <a:srgbClr val="595757"/>
              </a:solidFill>
              <a:ln>
                <a:solidFill>
                  <a:srgbClr val="EEECE1">
                    <a:lumMod val="25000"/>
                  </a:srgbClr>
                </a:solidFill>
              </a:ln>
            </p:spPr>
            <p:txBody>
              <a:bodyPr/>
              <a:lstStyle/>
              <a:p>
                <a:pPr defTabSz="512445">
                  <a:defRPr/>
                </a:pPr>
                <a:endParaRPr lang="zh-CN" altLang="en-US" sz="1000" kern="0">
                  <a:solidFill>
                    <a:prstClr val="black"/>
                  </a:solidFill>
                  <a:latin typeface="微软雅黑" panose="020B0503020204020204" pitchFamily="34" charset="-122"/>
                  <a:ea typeface="微软雅黑" panose="020B0503020204020204" pitchFamily="34" charset="-122"/>
                </a:endParaRPr>
              </a:p>
            </p:txBody>
          </p:sp>
          <p:sp>
            <p:nvSpPr>
              <p:cNvPr id="75" name="Freeform 134"/>
              <p:cNvSpPr/>
              <p:nvPr/>
            </p:nvSpPr>
            <p:spPr bwMode="auto">
              <a:xfrm>
                <a:off x="4479504" y="2934284"/>
                <a:ext cx="17109" cy="8733"/>
              </a:xfrm>
              <a:custGeom>
                <a:avLst/>
                <a:gdLst>
                  <a:gd name="T0" fmla="*/ 1 w 5"/>
                  <a:gd name="T1" fmla="*/ 4 h 6"/>
                  <a:gd name="T2" fmla="*/ 2 w 5"/>
                  <a:gd name="T3" fmla="*/ 5 h 6"/>
                  <a:gd name="T4" fmla="*/ 4 w 5"/>
                  <a:gd name="T5" fmla="*/ 4 h 6"/>
                  <a:gd name="T6" fmla="*/ 4 w 5"/>
                  <a:gd name="T7" fmla="*/ 0 h 6"/>
                  <a:gd name="T8" fmla="*/ 5 w 5"/>
                  <a:gd name="T9" fmla="*/ 0 h 6"/>
                  <a:gd name="T10" fmla="*/ 5 w 5"/>
                  <a:gd name="T11" fmla="*/ 4 h 6"/>
                  <a:gd name="T12" fmla="*/ 5 w 5"/>
                  <a:gd name="T13" fmla="*/ 5 h 6"/>
                  <a:gd name="T14" fmla="*/ 2 w 5"/>
                  <a:gd name="T15" fmla="*/ 6 h 6"/>
                  <a:gd name="T16" fmla="*/ 0 w 5"/>
                  <a:gd name="T17" fmla="*/ 5 h 6"/>
                  <a:gd name="T18" fmla="*/ 0 w 5"/>
                  <a:gd name="T19" fmla="*/ 4 h 6"/>
                  <a:gd name="T20" fmla="*/ 0 w 5"/>
                  <a:gd name="T21" fmla="*/ 0 h 6"/>
                  <a:gd name="T22" fmla="*/ 1 w 5"/>
                  <a:gd name="T23" fmla="*/ 0 h 6"/>
                  <a:gd name="T24" fmla="*/ 1 w 5"/>
                  <a:gd name="T25"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6">
                    <a:moveTo>
                      <a:pt x="1" y="4"/>
                    </a:moveTo>
                    <a:cubicBezTo>
                      <a:pt x="1" y="5"/>
                      <a:pt x="1" y="5"/>
                      <a:pt x="2" y="5"/>
                    </a:cubicBezTo>
                    <a:cubicBezTo>
                      <a:pt x="3" y="5"/>
                      <a:pt x="4" y="5"/>
                      <a:pt x="4" y="4"/>
                    </a:cubicBezTo>
                    <a:cubicBezTo>
                      <a:pt x="4" y="0"/>
                      <a:pt x="4" y="0"/>
                      <a:pt x="4" y="0"/>
                    </a:cubicBezTo>
                    <a:cubicBezTo>
                      <a:pt x="5" y="0"/>
                      <a:pt x="5" y="0"/>
                      <a:pt x="5" y="0"/>
                    </a:cubicBezTo>
                    <a:cubicBezTo>
                      <a:pt x="5" y="4"/>
                      <a:pt x="5" y="4"/>
                      <a:pt x="5" y="4"/>
                    </a:cubicBezTo>
                    <a:cubicBezTo>
                      <a:pt x="5" y="5"/>
                      <a:pt x="5" y="5"/>
                      <a:pt x="5" y="5"/>
                    </a:cubicBezTo>
                    <a:cubicBezTo>
                      <a:pt x="4" y="6"/>
                      <a:pt x="3" y="6"/>
                      <a:pt x="2" y="6"/>
                    </a:cubicBezTo>
                    <a:cubicBezTo>
                      <a:pt x="1" y="6"/>
                      <a:pt x="0" y="6"/>
                      <a:pt x="0" y="5"/>
                    </a:cubicBezTo>
                    <a:cubicBezTo>
                      <a:pt x="0" y="5"/>
                      <a:pt x="0" y="5"/>
                      <a:pt x="0" y="4"/>
                    </a:cubicBezTo>
                    <a:cubicBezTo>
                      <a:pt x="0" y="0"/>
                      <a:pt x="0" y="0"/>
                      <a:pt x="0" y="0"/>
                    </a:cubicBezTo>
                    <a:cubicBezTo>
                      <a:pt x="1" y="0"/>
                      <a:pt x="1" y="0"/>
                      <a:pt x="1" y="0"/>
                    </a:cubicBezTo>
                    <a:lnTo>
                      <a:pt x="1" y="4"/>
                    </a:lnTo>
                    <a:close/>
                  </a:path>
                </a:pathLst>
              </a:custGeom>
              <a:solidFill>
                <a:srgbClr val="595757"/>
              </a:solidFill>
              <a:ln>
                <a:solidFill>
                  <a:srgbClr val="EEECE1">
                    <a:lumMod val="25000"/>
                  </a:srgbClr>
                </a:solidFill>
              </a:ln>
            </p:spPr>
            <p:txBody>
              <a:bodyPr/>
              <a:lstStyle/>
              <a:p>
                <a:pPr defTabSz="512445">
                  <a:defRPr/>
                </a:pPr>
                <a:endParaRPr lang="zh-CN" altLang="en-US" sz="1000" kern="0">
                  <a:solidFill>
                    <a:prstClr val="black"/>
                  </a:solidFill>
                  <a:latin typeface="微软雅黑" panose="020B0503020204020204" pitchFamily="34" charset="-122"/>
                  <a:ea typeface="微软雅黑" panose="020B0503020204020204" pitchFamily="34" charset="-122"/>
                </a:endParaRPr>
              </a:p>
            </p:txBody>
          </p:sp>
          <p:sp>
            <p:nvSpPr>
              <p:cNvPr id="76" name="Freeform 135"/>
              <p:cNvSpPr>
                <a:spLocks noEditPoints="1"/>
              </p:cNvSpPr>
              <p:nvPr/>
            </p:nvSpPr>
            <p:spPr bwMode="auto">
              <a:xfrm>
                <a:off x="4496613" y="2934284"/>
                <a:ext cx="22812" cy="8733"/>
              </a:xfrm>
              <a:custGeom>
                <a:avLst/>
                <a:gdLst>
                  <a:gd name="T0" fmla="*/ 9 w 16"/>
                  <a:gd name="T1" fmla="*/ 0 h 14"/>
                  <a:gd name="T2" fmla="*/ 16 w 16"/>
                  <a:gd name="T3" fmla="*/ 14 h 14"/>
                  <a:gd name="T4" fmla="*/ 14 w 16"/>
                  <a:gd name="T5" fmla="*/ 14 h 14"/>
                  <a:gd name="T6" fmla="*/ 12 w 16"/>
                  <a:gd name="T7" fmla="*/ 12 h 14"/>
                  <a:gd name="T8" fmla="*/ 5 w 16"/>
                  <a:gd name="T9" fmla="*/ 12 h 14"/>
                  <a:gd name="T10" fmla="*/ 5 w 16"/>
                  <a:gd name="T11" fmla="*/ 14 h 14"/>
                  <a:gd name="T12" fmla="*/ 0 w 16"/>
                  <a:gd name="T13" fmla="*/ 14 h 14"/>
                  <a:gd name="T14" fmla="*/ 7 w 16"/>
                  <a:gd name="T15" fmla="*/ 0 h 14"/>
                  <a:gd name="T16" fmla="*/ 9 w 16"/>
                  <a:gd name="T17" fmla="*/ 0 h 14"/>
                  <a:gd name="T18" fmla="*/ 7 w 16"/>
                  <a:gd name="T19" fmla="*/ 9 h 14"/>
                  <a:gd name="T20" fmla="*/ 12 w 16"/>
                  <a:gd name="T21" fmla="*/ 9 h 14"/>
                  <a:gd name="T22" fmla="*/ 9 w 16"/>
                  <a:gd name="T23" fmla="*/ 5 h 14"/>
                  <a:gd name="T24" fmla="*/ 7 w 16"/>
                  <a:gd name="T2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4">
                    <a:moveTo>
                      <a:pt x="9" y="0"/>
                    </a:moveTo>
                    <a:lnTo>
                      <a:pt x="16" y="14"/>
                    </a:lnTo>
                    <a:lnTo>
                      <a:pt x="14" y="14"/>
                    </a:lnTo>
                    <a:lnTo>
                      <a:pt x="12" y="12"/>
                    </a:lnTo>
                    <a:lnTo>
                      <a:pt x="5" y="12"/>
                    </a:lnTo>
                    <a:lnTo>
                      <a:pt x="5" y="14"/>
                    </a:lnTo>
                    <a:lnTo>
                      <a:pt x="0" y="14"/>
                    </a:lnTo>
                    <a:lnTo>
                      <a:pt x="7" y="0"/>
                    </a:lnTo>
                    <a:lnTo>
                      <a:pt x="9" y="0"/>
                    </a:lnTo>
                    <a:close/>
                    <a:moveTo>
                      <a:pt x="7" y="9"/>
                    </a:moveTo>
                    <a:lnTo>
                      <a:pt x="12" y="9"/>
                    </a:lnTo>
                    <a:lnTo>
                      <a:pt x="9" y="5"/>
                    </a:lnTo>
                    <a:lnTo>
                      <a:pt x="7" y="9"/>
                    </a:lnTo>
                    <a:close/>
                  </a:path>
                </a:pathLst>
              </a:custGeom>
              <a:solidFill>
                <a:srgbClr val="595757"/>
              </a:solidFill>
              <a:ln>
                <a:solidFill>
                  <a:srgbClr val="EEECE1">
                    <a:lumMod val="25000"/>
                  </a:srgbClr>
                </a:solidFill>
              </a:ln>
            </p:spPr>
            <p:txBody>
              <a:bodyPr/>
              <a:lstStyle/>
              <a:p>
                <a:pPr defTabSz="512445">
                  <a:defRPr/>
                </a:pPr>
                <a:endParaRPr lang="zh-CN" altLang="en-US" sz="1000" kern="0">
                  <a:solidFill>
                    <a:prstClr val="black"/>
                  </a:solidFill>
                  <a:latin typeface="微软雅黑" panose="020B0503020204020204" pitchFamily="34" charset="-122"/>
                  <a:ea typeface="微软雅黑" panose="020B0503020204020204" pitchFamily="34" charset="-122"/>
                </a:endParaRPr>
              </a:p>
            </p:txBody>
          </p:sp>
          <p:sp>
            <p:nvSpPr>
              <p:cNvPr id="77" name="Freeform 136"/>
              <p:cNvSpPr/>
              <p:nvPr/>
            </p:nvSpPr>
            <p:spPr bwMode="auto">
              <a:xfrm>
                <a:off x="4516574" y="2934284"/>
                <a:ext cx="34218" cy="8733"/>
              </a:xfrm>
              <a:custGeom>
                <a:avLst/>
                <a:gdLst>
                  <a:gd name="T0" fmla="*/ 5 w 24"/>
                  <a:gd name="T1" fmla="*/ 0 h 14"/>
                  <a:gd name="T2" fmla="*/ 7 w 24"/>
                  <a:gd name="T3" fmla="*/ 12 h 14"/>
                  <a:gd name="T4" fmla="*/ 9 w 24"/>
                  <a:gd name="T5" fmla="*/ 0 h 14"/>
                  <a:gd name="T6" fmla="*/ 14 w 24"/>
                  <a:gd name="T7" fmla="*/ 0 h 14"/>
                  <a:gd name="T8" fmla="*/ 17 w 24"/>
                  <a:gd name="T9" fmla="*/ 12 h 14"/>
                  <a:gd name="T10" fmla="*/ 21 w 24"/>
                  <a:gd name="T11" fmla="*/ 0 h 14"/>
                  <a:gd name="T12" fmla="*/ 24 w 24"/>
                  <a:gd name="T13" fmla="*/ 0 h 14"/>
                  <a:gd name="T14" fmla="*/ 19 w 24"/>
                  <a:gd name="T15" fmla="*/ 14 h 14"/>
                  <a:gd name="T16" fmla="*/ 17 w 24"/>
                  <a:gd name="T17" fmla="*/ 14 h 14"/>
                  <a:gd name="T18" fmla="*/ 12 w 24"/>
                  <a:gd name="T19" fmla="*/ 5 h 14"/>
                  <a:gd name="T20" fmla="*/ 9 w 24"/>
                  <a:gd name="T21" fmla="*/ 14 h 14"/>
                  <a:gd name="T22" fmla="*/ 5 w 24"/>
                  <a:gd name="T23" fmla="*/ 14 h 14"/>
                  <a:gd name="T24" fmla="*/ 0 w 24"/>
                  <a:gd name="T25" fmla="*/ 0 h 14"/>
                  <a:gd name="T26" fmla="*/ 5 w 24"/>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4">
                    <a:moveTo>
                      <a:pt x="5" y="0"/>
                    </a:moveTo>
                    <a:lnTo>
                      <a:pt x="7" y="12"/>
                    </a:lnTo>
                    <a:lnTo>
                      <a:pt x="9" y="0"/>
                    </a:lnTo>
                    <a:lnTo>
                      <a:pt x="14" y="0"/>
                    </a:lnTo>
                    <a:lnTo>
                      <a:pt x="17" y="12"/>
                    </a:lnTo>
                    <a:lnTo>
                      <a:pt x="21" y="0"/>
                    </a:lnTo>
                    <a:lnTo>
                      <a:pt x="24" y="0"/>
                    </a:lnTo>
                    <a:lnTo>
                      <a:pt x="19" y="14"/>
                    </a:lnTo>
                    <a:lnTo>
                      <a:pt x="17" y="14"/>
                    </a:lnTo>
                    <a:lnTo>
                      <a:pt x="12" y="5"/>
                    </a:lnTo>
                    <a:lnTo>
                      <a:pt x="9" y="14"/>
                    </a:lnTo>
                    <a:lnTo>
                      <a:pt x="5" y="14"/>
                    </a:lnTo>
                    <a:lnTo>
                      <a:pt x="0" y="0"/>
                    </a:lnTo>
                    <a:lnTo>
                      <a:pt x="5" y="0"/>
                    </a:lnTo>
                    <a:close/>
                  </a:path>
                </a:pathLst>
              </a:custGeom>
              <a:solidFill>
                <a:srgbClr val="595757"/>
              </a:solidFill>
              <a:ln>
                <a:solidFill>
                  <a:srgbClr val="EEECE1">
                    <a:lumMod val="25000"/>
                  </a:srgbClr>
                </a:solidFill>
              </a:ln>
            </p:spPr>
            <p:txBody>
              <a:bodyPr/>
              <a:lstStyle/>
              <a:p>
                <a:pPr defTabSz="512445">
                  <a:defRPr/>
                </a:pPr>
                <a:endParaRPr lang="zh-CN" altLang="en-US" sz="1000" kern="0">
                  <a:solidFill>
                    <a:prstClr val="black"/>
                  </a:solidFill>
                  <a:latin typeface="微软雅黑" panose="020B0503020204020204" pitchFamily="34" charset="-122"/>
                  <a:ea typeface="微软雅黑" panose="020B0503020204020204" pitchFamily="34" charset="-122"/>
                </a:endParaRPr>
              </a:p>
            </p:txBody>
          </p:sp>
          <p:sp>
            <p:nvSpPr>
              <p:cNvPr id="78" name="Freeform 137"/>
              <p:cNvSpPr/>
              <p:nvPr/>
            </p:nvSpPr>
            <p:spPr bwMode="auto">
              <a:xfrm>
                <a:off x="4550792" y="2934284"/>
                <a:ext cx="19961" cy="8733"/>
              </a:xfrm>
              <a:custGeom>
                <a:avLst/>
                <a:gdLst>
                  <a:gd name="T0" fmla="*/ 2 w 6"/>
                  <a:gd name="T1" fmla="*/ 3 h 6"/>
                  <a:gd name="T2" fmla="*/ 6 w 6"/>
                  <a:gd name="T3" fmla="*/ 3 h 6"/>
                  <a:gd name="T4" fmla="*/ 6 w 6"/>
                  <a:gd name="T5" fmla="*/ 4 h 6"/>
                  <a:gd name="T6" fmla="*/ 2 w 6"/>
                  <a:gd name="T7" fmla="*/ 4 h 6"/>
                  <a:gd name="T8" fmla="*/ 3 w 6"/>
                  <a:gd name="T9" fmla="*/ 5 h 6"/>
                  <a:gd name="T10" fmla="*/ 6 w 6"/>
                  <a:gd name="T11" fmla="*/ 5 h 6"/>
                  <a:gd name="T12" fmla="*/ 6 w 6"/>
                  <a:gd name="T13" fmla="*/ 6 h 6"/>
                  <a:gd name="T14" fmla="*/ 3 w 6"/>
                  <a:gd name="T15" fmla="*/ 6 h 6"/>
                  <a:gd name="T16" fmla="*/ 1 w 6"/>
                  <a:gd name="T17" fmla="*/ 6 h 6"/>
                  <a:gd name="T18" fmla="*/ 0 w 6"/>
                  <a:gd name="T19" fmla="*/ 3 h 6"/>
                  <a:gd name="T20" fmla="*/ 3 w 6"/>
                  <a:gd name="T21" fmla="*/ 0 h 6"/>
                  <a:gd name="T22" fmla="*/ 6 w 6"/>
                  <a:gd name="T23" fmla="*/ 0 h 6"/>
                  <a:gd name="T24" fmla="*/ 6 w 6"/>
                  <a:gd name="T25" fmla="*/ 1 h 6"/>
                  <a:gd name="T26" fmla="*/ 3 w 6"/>
                  <a:gd name="T27" fmla="*/ 1 h 6"/>
                  <a:gd name="T28" fmla="*/ 2 w 6"/>
                  <a:gd name="T2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6">
                    <a:moveTo>
                      <a:pt x="2" y="3"/>
                    </a:moveTo>
                    <a:cubicBezTo>
                      <a:pt x="6" y="3"/>
                      <a:pt x="6" y="3"/>
                      <a:pt x="6" y="3"/>
                    </a:cubicBezTo>
                    <a:cubicBezTo>
                      <a:pt x="6" y="4"/>
                      <a:pt x="6" y="4"/>
                      <a:pt x="6" y="4"/>
                    </a:cubicBezTo>
                    <a:cubicBezTo>
                      <a:pt x="2" y="4"/>
                      <a:pt x="2" y="4"/>
                      <a:pt x="2" y="4"/>
                    </a:cubicBezTo>
                    <a:cubicBezTo>
                      <a:pt x="2" y="5"/>
                      <a:pt x="2" y="5"/>
                      <a:pt x="3" y="5"/>
                    </a:cubicBezTo>
                    <a:cubicBezTo>
                      <a:pt x="6" y="5"/>
                      <a:pt x="6" y="5"/>
                      <a:pt x="6" y="5"/>
                    </a:cubicBezTo>
                    <a:cubicBezTo>
                      <a:pt x="6" y="6"/>
                      <a:pt x="6" y="6"/>
                      <a:pt x="6" y="6"/>
                    </a:cubicBezTo>
                    <a:cubicBezTo>
                      <a:pt x="3" y="6"/>
                      <a:pt x="3" y="6"/>
                      <a:pt x="3" y="6"/>
                    </a:cubicBezTo>
                    <a:cubicBezTo>
                      <a:pt x="3" y="6"/>
                      <a:pt x="2" y="6"/>
                      <a:pt x="1" y="6"/>
                    </a:cubicBezTo>
                    <a:cubicBezTo>
                      <a:pt x="1" y="5"/>
                      <a:pt x="0" y="4"/>
                      <a:pt x="0" y="3"/>
                    </a:cubicBezTo>
                    <a:cubicBezTo>
                      <a:pt x="0" y="1"/>
                      <a:pt x="1" y="0"/>
                      <a:pt x="3" y="0"/>
                    </a:cubicBezTo>
                    <a:cubicBezTo>
                      <a:pt x="6" y="0"/>
                      <a:pt x="6" y="0"/>
                      <a:pt x="6" y="0"/>
                    </a:cubicBezTo>
                    <a:cubicBezTo>
                      <a:pt x="6" y="1"/>
                      <a:pt x="6" y="1"/>
                      <a:pt x="6" y="1"/>
                    </a:cubicBezTo>
                    <a:cubicBezTo>
                      <a:pt x="3" y="1"/>
                      <a:pt x="3" y="1"/>
                      <a:pt x="3" y="1"/>
                    </a:cubicBezTo>
                    <a:cubicBezTo>
                      <a:pt x="2" y="1"/>
                      <a:pt x="2" y="2"/>
                      <a:pt x="2" y="3"/>
                    </a:cubicBezTo>
                  </a:path>
                </a:pathLst>
              </a:custGeom>
              <a:solidFill>
                <a:srgbClr val="595757"/>
              </a:solidFill>
              <a:ln>
                <a:solidFill>
                  <a:srgbClr val="EEECE1">
                    <a:lumMod val="25000"/>
                  </a:srgbClr>
                </a:solidFill>
              </a:ln>
            </p:spPr>
            <p:txBody>
              <a:bodyPr/>
              <a:lstStyle/>
              <a:p>
                <a:pPr defTabSz="512445">
                  <a:defRPr/>
                </a:pPr>
                <a:endParaRPr lang="zh-CN" altLang="en-US" sz="1000" kern="0">
                  <a:solidFill>
                    <a:prstClr val="black"/>
                  </a:solidFill>
                  <a:latin typeface="微软雅黑" panose="020B0503020204020204" pitchFamily="34" charset="-122"/>
                  <a:ea typeface="微软雅黑" panose="020B0503020204020204" pitchFamily="34" charset="-122"/>
                </a:endParaRPr>
              </a:p>
            </p:txBody>
          </p:sp>
          <p:sp>
            <p:nvSpPr>
              <p:cNvPr id="79" name="Rectangle 138"/>
              <p:cNvSpPr>
                <a:spLocks noChangeArrowheads="1"/>
              </p:cNvSpPr>
              <p:nvPr/>
            </p:nvSpPr>
            <p:spPr bwMode="auto">
              <a:xfrm>
                <a:off x="4573604" y="2934284"/>
                <a:ext cx="4276" cy="8733"/>
              </a:xfrm>
              <a:prstGeom prst="rect">
                <a:avLst/>
              </a:prstGeom>
              <a:solidFill>
                <a:srgbClr val="595757"/>
              </a:solidFill>
              <a:ln>
                <a:solidFill>
                  <a:srgbClr val="EEECE1">
                    <a:lumMod val="25000"/>
                  </a:srgbClr>
                </a:solidFill>
              </a:ln>
            </p:spPr>
            <p:txBody>
              <a:bodyPr/>
              <a:lstStyle/>
              <a:p>
                <a:pPr defTabSz="512445">
                  <a:defRPr/>
                </a:pPr>
                <a:endParaRPr lang="zh-CN" altLang="en-US" sz="1000" kern="0">
                  <a:solidFill>
                    <a:prstClr val="black"/>
                  </a:solidFill>
                  <a:latin typeface="微软雅黑" panose="020B0503020204020204" pitchFamily="34" charset="-122"/>
                  <a:ea typeface="微软雅黑" panose="020B0503020204020204" pitchFamily="34" charset="-122"/>
                </a:endParaRPr>
              </a:p>
            </p:txBody>
          </p:sp>
          <p:sp>
            <p:nvSpPr>
              <p:cNvPr id="80" name="Rectangle 139"/>
              <p:cNvSpPr>
                <a:spLocks noChangeArrowheads="1"/>
              </p:cNvSpPr>
              <p:nvPr/>
            </p:nvSpPr>
            <p:spPr bwMode="auto">
              <a:xfrm>
                <a:off x="4328375" y="2946136"/>
                <a:ext cx="376398" cy="4366"/>
              </a:xfrm>
              <a:prstGeom prst="rect">
                <a:avLst/>
              </a:prstGeom>
              <a:solidFill>
                <a:srgbClr val="595757"/>
              </a:solidFill>
              <a:ln>
                <a:solidFill>
                  <a:srgbClr val="EEECE1">
                    <a:lumMod val="25000"/>
                  </a:srgbClr>
                </a:solidFill>
              </a:ln>
            </p:spPr>
            <p:txBody>
              <a:bodyPr/>
              <a:lstStyle/>
              <a:p>
                <a:pPr defTabSz="512445">
                  <a:defRPr/>
                </a:pPr>
                <a:endParaRPr lang="zh-CN" altLang="en-US" sz="1000" kern="0">
                  <a:solidFill>
                    <a:prstClr val="black"/>
                  </a:solidFill>
                  <a:latin typeface="微软雅黑" panose="020B0503020204020204" pitchFamily="34" charset="-122"/>
                  <a:ea typeface="微软雅黑" panose="020B0503020204020204" pitchFamily="34" charset="-122"/>
                </a:endParaRPr>
              </a:p>
            </p:txBody>
          </p:sp>
          <p:sp>
            <p:nvSpPr>
              <p:cNvPr id="81" name="Freeform 140"/>
              <p:cNvSpPr>
                <a:spLocks noEditPoints="1"/>
              </p:cNvSpPr>
              <p:nvPr/>
            </p:nvSpPr>
            <p:spPr bwMode="auto">
              <a:xfrm>
                <a:off x="4345484" y="2988555"/>
                <a:ext cx="151129" cy="22456"/>
              </a:xfrm>
              <a:custGeom>
                <a:avLst/>
                <a:gdLst>
                  <a:gd name="T0" fmla="*/ 106 w 106"/>
                  <a:gd name="T1" fmla="*/ 36 h 36"/>
                  <a:gd name="T2" fmla="*/ 0 w 106"/>
                  <a:gd name="T3" fmla="*/ 36 h 36"/>
                  <a:gd name="T4" fmla="*/ 0 w 106"/>
                  <a:gd name="T5" fmla="*/ 0 h 36"/>
                  <a:gd name="T6" fmla="*/ 106 w 106"/>
                  <a:gd name="T7" fmla="*/ 0 h 36"/>
                  <a:gd name="T8" fmla="*/ 106 w 106"/>
                  <a:gd name="T9" fmla="*/ 36 h 36"/>
                  <a:gd name="T10" fmla="*/ 7 w 106"/>
                  <a:gd name="T11" fmla="*/ 31 h 36"/>
                  <a:gd name="T12" fmla="*/ 99 w 106"/>
                  <a:gd name="T13" fmla="*/ 31 h 36"/>
                  <a:gd name="T14" fmla="*/ 99 w 106"/>
                  <a:gd name="T15" fmla="*/ 7 h 36"/>
                  <a:gd name="T16" fmla="*/ 7 w 106"/>
                  <a:gd name="T17" fmla="*/ 7 h 36"/>
                  <a:gd name="T18" fmla="*/ 7 w 106"/>
                  <a:gd name="T19"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36">
                    <a:moveTo>
                      <a:pt x="106" y="36"/>
                    </a:moveTo>
                    <a:lnTo>
                      <a:pt x="0" y="36"/>
                    </a:lnTo>
                    <a:lnTo>
                      <a:pt x="0" y="0"/>
                    </a:lnTo>
                    <a:lnTo>
                      <a:pt x="106" y="0"/>
                    </a:lnTo>
                    <a:lnTo>
                      <a:pt x="106" y="36"/>
                    </a:lnTo>
                    <a:close/>
                    <a:moveTo>
                      <a:pt x="7" y="31"/>
                    </a:moveTo>
                    <a:lnTo>
                      <a:pt x="99" y="31"/>
                    </a:lnTo>
                    <a:lnTo>
                      <a:pt x="99" y="7"/>
                    </a:lnTo>
                    <a:lnTo>
                      <a:pt x="7" y="7"/>
                    </a:lnTo>
                    <a:lnTo>
                      <a:pt x="7" y="31"/>
                    </a:lnTo>
                    <a:close/>
                  </a:path>
                </a:pathLst>
              </a:custGeom>
              <a:solidFill>
                <a:srgbClr val="595757"/>
              </a:solidFill>
              <a:ln>
                <a:solidFill>
                  <a:srgbClr val="EEECE1">
                    <a:lumMod val="25000"/>
                  </a:srgbClr>
                </a:solidFill>
              </a:ln>
            </p:spPr>
            <p:txBody>
              <a:bodyPr/>
              <a:lstStyle/>
              <a:p>
                <a:pPr defTabSz="512445">
                  <a:defRPr/>
                </a:pPr>
                <a:endParaRPr lang="zh-CN" altLang="en-US" sz="1000" kern="0">
                  <a:solidFill>
                    <a:prstClr val="black"/>
                  </a:solidFill>
                  <a:latin typeface="微软雅黑" panose="020B0503020204020204" pitchFamily="34" charset="-122"/>
                  <a:ea typeface="微软雅黑" panose="020B0503020204020204" pitchFamily="34" charset="-122"/>
                </a:endParaRPr>
              </a:p>
            </p:txBody>
          </p:sp>
          <p:sp>
            <p:nvSpPr>
              <p:cNvPr id="82" name="Freeform 141"/>
              <p:cNvSpPr>
                <a:spLocks noEditPoints="1"/>
              </p:cNvSpPr>
              <p:nvPr/>
            </p:nvSpPr>
            <p:spPr bwMode="auto">
              <a:xfrm>
                <a:off x="4586409" y="2961130"/>
                <a:ext cx="131169" cy="18090"/>
              </a:xfrm>
              <a:custGeom>
                <a:avLst/>
                <a:gdLst>
                  <a:gd name="T0" fmla="*/ 92 w 92"/>
                  <a:gd name="T1" fmla="*/ 29 h 29"/>
                  <a:gd name="T2" fmla="*/ 0 w 92"/>
                  <a:gd name="T3" fmla="*/ 29 h 29"/>
                  <a:gd name="T4" fmla="*/ 0 w 92"/>
                  <a:gd name="T5" fmla="*/ 0 h 29"/>
                  <a:gd name="T6" fmla="*/ 92 w 92"/>
                  <a:gd name="T7" fmla="*/ 0 h 29"/>
                  <a:gd name="T8" fmla="*/ 92 w 92"/>
                  <a:gd name="T9" fmla="*/ 29 h 29"/>
                  <a:gd name="T10" fmla="*/ 5 w 92"/>
                  <a:gd name="T11" fmla="*/ 24 h 29"/>
                  <a:gd name="T12" fmla="*/ 85 w 92"/>
                  <a:gd name="T13" fmla="*/ 24 h 29"/>
                  <a:gd name="T14" fmla="*/ 85 w 92"/>
                  <a:gd name="T15" fmla="*/ 5 h 29"/>
                  <a:gd name="T16" fmla="*/ 5 w 92"/>
                  <a:gd name="T17" fmla="*/ 5 h 29"/>
                  <a:gd name="T18" fmla="*/ 5 w 92"/>
                  <a:gd name="T19" fmla="*/ 2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29">
                    <a:moveTo>
                      <a:pt x="92" y="29"/>
                    </a:moveTo>
                    <a:lnTo>
                      <a:pt x="0" y="29"/>
                    </a:lnTo>
                    <a:lnTo>
                      <a:pt x="0" y="0"/>
                    </a:lnTo>
                    <a:lnTo>
                      <a:pt x="92" y="0"/>
                    </a:lnTo>
                    <a:lnTo>
                      <a:pt x="92" y="29"/>
                    </a:lnTo>
                    <a:close/>
                    <a:moveTo>
                      <a:pt x="5" y="24"/>
                    </a:moveTo>
                    <a:lnTo>
                      <a:pt x="85" y="24"/>
                    </a:lnTo>
                    <a:lnTo>
                      <a:pt x="85" y="5"/>
                    </a:lnTo>
                    <a:lnTo>
                      <a:pt x="5" y="5"/>
                    </a:lnTo>
                    <a:lnTo>
                      <a:pt x="5" y="24"/>
                    </a:lnTo>
                    <a:close/>
                  </a:path>
                </a:pathLst>
              </a:custGeom>
              <a:solidFill>
                <a:srgbClr val="595757"/>
              </a:solidFill>
              <a:ln>
                <a:solidFill>
                  <a:srgbClr val="EEECE1">
                    <a:lumMod val="25000"/>
                  </a:srgbClr>
                </a:solidFill>
              </a:ln>
            </p:spPr>
            <p:txBody>
              <a:bodyPr/>
              <a:lstStyle/>
              <a:p>
                <a:pPr defTabSz="512445">
                  <a:defRPr/>
                </a:pPr>
                <a:endParaRPr lang="zh-CN" altLang="en-US" sz="1000" kern="0">
                  <a:solidFill>
                    <a:prstClr val="black"/>
                  </a:solidFill>
                  <a:latin typeface="微软雅黑" panose="020B0503020204020204" pitchFamily="34" charset="-122"/>
                  <a:ea typeface="微软雅黑" panose="020B0503020204020204" pitchFamily="34" charset="-122"/>
                </a:endParaRPr>
              </a:p>
            </p:txBody>
          </p:sp>
          <p:sp>
            <p:nvSpPr>
              <p:cNvPr id="83" name="Freeform 142"/>
              <p:cNvSpPr/>
              <p:nvPr/>
            </p:nvSpPr>
            <p:spPr bwMode="auto">
              <a:xfrm>
                <a:off x="4630633" y="3057796"/>
                <a:ext cx="115486" cy="62380"/>
              </a:xfrm>
              <a:custGeom>
                <a:avLst/>
                <a:gdLst>
                  <a:gd name="T0" fmla="*/ 0 w 34"/>
                  <a:gd name="T1" fmla="*/ 42 h 42"/>
                  <a:gd name="T2" fmla="*/ 0 w 34"/>
                  <a:gd name="T3" fmla="*/ 39 h 42"/>
                  <a:gd name="T4" fmla="*/ 0 w 34"/>
                  <a:gd name="T5" fmla="*/ 39 h 42"/>
                  <a:gd name="T6" fmla="*/ 2 w 34"/>
                  <a:gd name="T7" fmla="*/ 22 h 42"/>
                  <a:gd name="T8" fmla="*/ 3 w 34"/>
                  <a:gd name="T9" fmla="*/ 18 h 42"/>
                  <a:gd name="T10" fmla="*/ 10 w 34"/>
                  <a:gd name="T11" fmla="*/ 9 h 42"/>
                  <a:gd name="T12" fmla="*/ 10 w 34"/>
                  <a:gd name="T13" fmla="*/ 9 h 42"/>
                  <a:gd name="T14" fmla="*/ 14 w 34"/>
                  <a:gd name="T15" fmla="*/ 8 h 42"/>
                  <a:gd name="T16" fmla="*/ 26 w 34"/>
                  <a:gd name="T17" fmla="*/ 4 h 42"/>
                  <a:gd name="T18" fmla="*/ 31 w 34"/>
                  <a:gd name="T19" fmla="*/ 0 h 42"/>
                  <a:gd name="T20" fmla="*/ 34 w 34"/>
                  <a:gd name="T21" fmla="*/ 0 h 42"/>
                  <a:gd name="T22" fmla="*/ 27 w 34"/>
                  <a:gd name="T23" fmla="*/ 6 h 42"/>
                  <a:gd name="T24" fmla="*/ 15 w 34"/>
                  <a:gd name="T25" fmla="*/ 10 h 42"/>
                  <a:gd name="T26" fmla="*/ 11 w 34"/>
                  <a:gd name="T27" fmla="*/ 12 h 42"/>
                  <a:gd name="T28" fmla="*/ 11 w 34"/>
                  <a:gd name="T29" fmla="*/ 12 h 42"/>
                  <a:gd name="T30" fmla="*/ 6 w 34"/>
                  <a:gd name="T31" fmla="*/ 18 h 42"/>
                  <a:gd name="T32" fmla="*/ 5 w 34"/>
                  <a:gd name="T33" fmla="*/ 22 h 42"/>
                  <a:gd name="T34" fmla="*/ 0 w 34"/>
                  <a:gd name="T35"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42">
                    <a:moveTo>
                      <a:pt x="0" y="42"/>
                    </a:moveTo>
                    <a:cubicBezTo>
                      <a:pt x="0" y="39"/>
                      <a:pt x="0" y="39"/>
                      <a:pt x="0" y="39"/>
                    </a:cubicBezTo>
                    <a:cubicBezTo>
                      <a:pt x="0" y="39"/>
                      <a:pt x="0" y="39"/>
                      <a:pt x="0" y="39"/>
                    </a:cubicBezTo>
                    <a:cubicBezTo>
                      <a:pt x="1" y="38"/>
                      <a:pt x="2" y="27"/>
                      <a:pt x="2" y="22"/>
                    </a:cubicBezTo>
                    <a:cubicBezTo>
                      <a:pt x="3" y="20"/>
                      <a:pt x="3" y="19"/>
                      <a:pt x="3" y="18"/>
                    </a:cubicBezTo>
                    <a:cubicBezTo>
                      <a:pt x="3" y="11"/>
                      <a:pt x="7" y="10"/>
                      <a:pt x="10" y="9"/>
                    </a:cubicBezTo>
                    <a:cubicBezTo>
                      <a:pt x="10" y="9"/>
                      <a:pt x="10" y="9"/>
                      <a:pt x="10" y="9"/>
                    </a:cubicBezTo>
                    <a:cubicBezTo>
                      <a:pt x="11" y="9"/>
                      <a:pt x="13" y="8"/>
                      <a:pt x="14" y="8"/>
                    </a:cubicBezTo>
                    <a:cubicBezTo>
                      <a:pt x="18" y="6"/>
                      <a:pt x="23" y="5"/>
                      <a:pt x="26" y="4"/>
                    </a:cubicBezTo>
                    <a:cubicBezTo>
                      <a:pt x="30" y="2"/>
                      <a:pt x="31" y="0"/>
                      <a:pt x="31" y="0"/>
                    </a:cubicBezTo>
                    <a:cubicBezTo>
                      <a:pt x="34" y="0"/>
                      <a:pt x="34" y="0"/>
                      <a:pt x="34" y="0"/>
                    </a:cubicBezTo>
                    <a:cubicBezTo>
                      <a:pt x="34" y="1"/>
                      <a:pt x="33" y="5"/>
                      <a:pt x="27" y="6"/>
                    </a:cubicBezTo>
                    <a:cubicBezTo>
                      <a:pt x="24" y="8"/>
                      <a:pt x="19" y="9"/>
                      <a:pt x="15" y="10"/>
                    </a:cubicBezTo>
                    <a:cubicBezTo>
                      <a:pt x="14" y="11"/>
                      <a:pt x="12" y="11"/>
                      <a:pt x="11" y="12"/>
                    </a:cubicBezTo>
                    <a:cubicBezTo>
                      <a:pt x="11" y="12"/>
                      <a:pt x="11" y="12"/>
                      <a:pt x="11" y="12"/>
                    </a:cubicBezTo>
                    <a:cubicBezTo>
                      <a:pt x="8" y="13"/>
                      <a:pt x="6" y="13"/>
                      <a:pt x="6" y="18"/>
                    </a:cubicBezTo>
                    <a:cubicBezTo>
                      <a:pt x="5" y="19"/>
                      <a:pt x="5" y="21"/>
                      <a:pt x="5" y="22"/>
                    </a:cubicBezTo>
                    <a:cubicBezTo>
                      <a:pt x="4" y="35"/>
                      <a:pt x="4" y="41"/>
                      <a:pt x="0" y="42"/>
                    </a:cubicBezTo>
                    <a:close/>
                  </a:path>
                </a:pathLst>
              </a:custGeom>
              <a:solidFill>
                <a:srgbClr val="595757"/>
              </a:solidFill>
              <a:ln>
                <a:solidFill>
                  <a:srgbClr val="EEECE1">
                    <a:lumMod val="25000"/>
                  </a:srgbClr>
                </a:solidFill>
              </a:ln>
            </p:spPr>
            <p:txBody>
              <a:bodyPr/>
              <a:lstStyle/>
              <a:p>
                <a:pPr defTabSz="512445">
                  <a:defRPr/>
                </a:pPr>
                <a:endParaRPr lang="zh-CN" altLang="en-US" sz="1000" kern="0">
                  <a:solidFill>
                    <a:prstClr val="black"/>
                  </a:solidFill>
                  <a:latin typeface="微软雅黑" panose="020B0503020204020204" pitchFamily="34" charset="-122"/>
                  <a:ea typeface="微软雅黑" panose="020B0503020204020204" pitchFamily="34" charset="-122"/>
                </a:endParaRPr>
              </a:p>
            </p:txBody>
          </p:sp>
          <p:sp>
            <p:nvSpPr>
              <p:cNvPr id="84" name="Rectangle 143"/>
              <p:cNvSpPr>
                <a:spLocks noChangeArrowheads="1"/>
              </p:cNvSpPr>
              <p:nvPr/>
            </p:nvSpPr>
            <p:spPr bwMode="auto">
              <a:xfrm>
                <a:off x="4361168" y="2960484"/>
                <a:ext cx="118337" cy="7485"/>
              </a:xfrm>
              <a:prstGeom prst="rect">
                <a:avLst/>
              </a:prstGeom>
              <a:solidFill>
                <a:srgbClr val="595757"/>
              </a:solidFill>
              <a:ln>
                <a:solidFill>
                  <a:srgbClr val="EEECE1">
                    <a:lumMod val="25000"/>
                  </a:srgbClr>
                </a:solidFill>
              </a:ln>
            </p:spPr>
            <p:txBody>
              <a:bodyPr/>
              <a:lstStyle/>
              <a:p>
                <a:pPr defTabSz="512445">
                  <a:defRPr/>
                </a:pPr>
                <a:endParaRPr lang="zh-CN" altLang="en-US" sz="1000" kern="0">
                  <a:solidFill>
                    <a:prstClr val="black"/>
                  </a:solidFill>
                  <a:latin typeface="微软雅黑" panose="020B0503020204020204" pitchFamily="34" charset="-122"/>
                  <a:ea typeface="微软雅黑" panose="020B0503020204020204" pitchFamily="34" charset="-122"/>
                </a:endParaRPr>
              </a:p>
            </p:txBody>
          </p:sp>
          <p:sp>
            <p:nvSpPr>
              <p:cNvPr id="85" name="Rectangle 144"/>
              <p:cNvSpPr>
                <a:spLocks noChangeArrowheads="1"/>
              </p:cNvSpPr>
              <p:nvPr/>
            </p:nvSpPr>
            <p:spPr bwMode="auto">
              <a:xfrm>
                <a:off x="4361168" y="2974208"/>
                <a:ext cx="118337" cy="5614"/>
              </a:xfrm>
              <a:prstGeom prst="rect">
                <a:avLst/>
              </a:prstGeom>
              <a:solidFill>
                <a:srgbClr val="595757"/>
              </a:solidFill>
              <a:ln>
                <a:solidFill>
                  <a:srgbClr val="EEECE1">
                    <a:lumMod val="25000"/>
                  </a:srgbClr>
                </a:solidFill>
              </a:ln>
            </p:spPr>
            <p:txBody>
              <a:bodyPr/>
              <a:lstStyle/>
              <a:p>
                <a:pPr defTabSz="512445">
                  <a:defRPr/>
                </a:pPr>
                <a:endParaRPr lang="zh-CN" altLang="en-US" sz="1000" kern="0">
                  <a:solidFill>
                    <a:prstClr val="black"/>
                  </a:solidFill>
                  <a:latin typeface="微软雅黑" panose="020B0503020204020204" pitchFamily="34" charset="-122"/>
                  <a:ea typeface="微软雅黑" panose="020B0503020204020204" pitchFamily="34" charset="-122"/>
                </a:endParaRPr>
              </a:p>
            </p:txBody>
          </p:sp>
          <p:sp>
            <p:nvSpPr>
              <p:cNvPr id="86" name="Oval 145"/>
              <p:cNvSpPr>
                <a:spLocks noChangeArrowheads="1"/>
              </p:cNvSpPr>
              <p:nvPr/>
            </p:nvSpPr>
            <p:spPr bwMode="auto">
              <a:xfrm>
                <a:off x="4452415" y="3110820"/>
                <a:ext cx="51326" cy="20585"/>
              </a:xfrm>
              <a:prstGeom prst="ellipse">
                <a:avLst/>
              </a:prstGeom>
              <a:solidFill>
                <a:srgbClr val="595757"/>
              </a:solidFill>
              <a:ln>
                <a:solidFill>
                  <a:srgbClr val="EEECE1">
                    <a:lumMod val="25000"/>
                  </a:srgbClr>
                </a:solidFill>
              </a:ln>
            </p:spPr>
            <p:txBody>
              <a:bodyPr/>
              <a:lstStyle/>
              <a:p>
                <a:pPr defTabSz="512445">
                  <a:defRPr/>
                </a:pPr>
                <a:endParaRPr lang="zh-CN" altLang="en-US" sz="1000" kern="0">
                  <a:solidFill>
                    <a:prstClr val="black"/>
                  </a:solidFill>
                  <a:latin typeface="微软雅黑" panose="020B0503020204020204" pitchFamily="34" charset="-122"/>
                  <a:ea typeface="微软雅黑" panose="020B0503020204020204" pitchFamily="34" charset="-122"/>
                </a:endParaRPr>
              </a:p>
            </p:txBody>
          </p:sp>
          <p:sp>
            <p:nvSpPr>
              <p:cNvPr id="87" name="Oval 146"/>
              <p:cNvSpPr>
                <a:spLocks noChangeArrowheads="1"/>
              </p:cNvSpPr>
              <p:nvPr/>
            </p:nvSpPr>
            <p:spPr bwMode="auto">
              <a:xfrm>
                <a:off x="4529406" y="3110820"/>
                <a:ext cx="51326" cy="20585"/>
              </a:xfrm>
              <a:prstGeom prst="ellipse">
                <a:avLst/>
              </a:prstGeom>
              <a:solidFill>
                <a:srgbClr val="595757"/>
              </a:solidFill>
              <a:ln>
                <a:solidFill>
                  <a:srgbClr val="EEECE1">
                    <a:lumMod val="25000"/>
                  </a:srgbClr>
                </a:solidFill>
              </a:ln>
            </p:spPr>
            <p:txBody>
              <a:bodyPr/>
              <a:lstStyle/>
              <a:p>
                <a:pPr defTabSz="512445">
                  <a:defRPr/>
                </a:pPr>
                <a:endParaRPr lang="zh-CN" altLang="en-US" sz="1000" kern="0">
                  <a:solidFill>
                    <a:prstClr val="black"/>
                  </a:solidFill>
                  <a:latin typeface="微软雅黑" panose="020B0503020204020204" pitchFamily="34" charset="-122"/>
                  <a:ea typeface="微软雅黑" panose="020B0503020204020204" pitchFamily="34" charset="-122"/>
                </a:endParaRPr>
              </a:p>
            </p:txBody>
          </p:sp>
          <p:sp>
            <p:nvSpPr>
              <p:cNvPr id="88" name="Freeform 147"/>
              <p:cNvSpPr/>
              <p:nvPr/>
            </p:nvSpPr>
            <p:spPr bwMode="auto">
              <a:xfrm>
                <a:off x="4287028" y="3057796"/>
                <a:ext cx="115486" cy="62380"/>
              </a:xfrm>
              <a:custGeom>
                <a:avLst/>
                <a:gdLst>
                  <a:gd name="T0" fmla="*/ 33 w 34"/>
                  <a:gd name="T1" fmla="*/ 42 h 42"/>
                  <a:gd name="T2" fmla="*/ 29 w 34"/>
                  <a:gd name="T3" fmla="*/ 22 h 42"/>
                  <a:gd name="T4" fmla="*/ 28 w 34"/>
                  <a:gd name="T5" fmla="*/ 18 h 42"/>
                  <a:gd name="T6" fmla="*/ 23 w 34"/>
                  <a:gd name="T7" fmla="*/ 12 h 42"/>
                  <a:gd name="T8" fmla="*/ 23 w 34"/>
                  <a:gd name="T9" fmla="*/ 12 h 42"/>
                  <a:gd name="T10" fmla="*/ 19 w 34"/>
                  <a:gd name="T11" fmla="*/ 10 h 42"/>
                  <a:gd name="T12" fmla="*/ 7 w 34"/>
                  <a:gd name="T13" fmla="*/ 6 h 42"/>
                  <a:gd name="T14" fmla="*/ 0 w 34"/>
                  <a:gd name="T15" fmla="*/ 0 h 42"/>
                  <a:gd name="T16" fmla="*/ 3 w 34"/>
                  <a:gd name="T17" fmla="*/ 0 h 42"/>
                  <a:gd name="T18" fmla="*/ 1 w 34"/>
                  <a:gd name="T19" fmla="*/ 0 h 42"/>
                  <a:gd name="T20" fmla="*/ 3 w 34"/>
                  <a:gd name="T21" fmla="*/ 0 h 42"/>
                  <a:gd name="T22" fmla="*/ 8 w 34"/>
                  <a:gd name="T23" fmla="*/ 4 h 42"/>
                  <a:gd name="T24" fmla="*/ 19 w 34"/>
                  <a:gd name="T25" fmla="*/ 8 h 42"/>
                  <a:gd name="T26" fmla="*/ 24 w 34"/>
                  <a:gd name="T27" fmla="*/ 9 h 42"/>
                  <a:gd name="T28" fmla="*/ 24 w 34"/>
                  <a:gd name="T29" fmla="*/ 9 h 42"/>
                  <a:gd name="T30" fmla="*/ 31 w 34"/>
                  <a:gd name="T31" fmla="*/ 18 h 42"/>
                  <a:gd name="T32" fmla="*/ 32 w 34"/>
                  <a:gd name="T33" fmla="*/ 22 h 42"/>
                  <a:gd name="T34" fmla="*/ 34 w 34"/>
                  <a:gd name="T35" fmla="*/ 39 h 42"/>
                  <a:gd name="T36" fmla="*/ 34 w 34"/>
                  <a:gd name="T37" fmla="*/ 39 h 42"/>
                  <a:gd name="T38" fmla="*/ 33 w 34"/>
                  <a:gd name="T3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42">
                    <a:moveTo>
                      <a:pt x="33" y="42"/>
                    </a:moveTo>
                    <a:cubicBezTo>
                      <a:pt x="30" y="41"/>
                      <a:pt x="30" y="35"/>
                      <a:pt x="29" y="22"/>
                    </a:cubicBezTo>
                    <a:cubicBezTo>
                      <a:pt x="29" y="21"/>
                      <a:pt x="29" y="19"/>
                      <a:pt x="28" y="18"/>
                    </a:cubicBezTo>
                    <a:cubicBezTo>
                      <a:pt x="28" y="13"/>
                      <a:pt x="26" y="13"/>
                      <a:pt x="23" y="12"/>
                    </a:cubicBezTo>
                    <a:cubicBezTo>
                      <a:pt x="23" y="12"/>
                      <a:pt x="23" y="12"/>
                      <a:pt x="23" y="12"/>
                    </a:cubicBezTo>
                    <a:cubicBezTo>
                      <a:pt x="22" y="11"/>
                      <a:pt x="20" y="11"/>
                      <a:pt x="19" y="10"/>
                    </a:cubicBezTo>
                    <a:cubicBezTo>
                      <a:pt x="15" y="9"/>
                      <a:pt x="10" y="8"/>
                      <a:pt x="7" y="6"/>
                    </a:cubicBezTo>
                    <a:cubicBezTo>
                      <a:pt x="1" y="5"/>
                      <a:pt x="0" y="1"/>
                      <a:pt x="0" y="0"/>
                    </a:cubicBezTo>
                    <a:cubicBezTo>
                      <a:pt x="3" y="0"/>
                      <a:pt x="3" y="0"/>
                      <a:pt x="3" y="0"/>
                    </a:cubicBezTo>
                    <a:cubicBezTo>
                      <a:pt x="1" y="0"/>
                      <a:pt x="1" y="0"/>
                      <a:pt x="1" y="0"/>
                    </a:cubicBezTo>
                    <a:cubicBezTo>
                      <a:pt x="3" y="0"/>
                      <a:pt x="3" y="0"/>
                      <a:pt x="3" y="0"/>
                    </a:cubicBezTo>
                    <a:cubicBezTo>
                      <a:pt x="3" y="0"/>
                      <a:pt x="4" y="2"/>
                      <a:pt x="8" y="4"/>
                    </a:cubicBezTo>
                    <a:cubicBezTo>
                      <a:pt x="11" y="5"/>
                      <a:pt x="16" y="6"/>
                      <a:pt x="19" y="8"/>
                    </a:cubicBezTo>
                    <a:cubicBezTo>
                      <a:pt x="21" y="8"/>
                      <a:pt x="23" y="9"/>
                      <a:pt x="24" y="9"/>
                    </a:cubicBezTo>
                    <a:cubicBezTo>
                      <a:pt x="24" y="9"/>
                      <a:pt x="24" y="9"/>
                      <a:pt x="24" y="9"/>
                    </a:cubicBezTo>
                    <a:cubicBezTo>
                      <a:pt x="27" y="10"/>
                      <a:pt x="31" y="11"/>
                      <a:pt x="31" y="18"/>
                    </a:cubicBezTo>
                    <a:cubicBezTo>
                      <a:pt x="31" y="19"/>
                      <a:pt x="31" y="20"/>
                      <a:pt x="32" y="22"/>
                    </a:cubicBezTo>
                    <a:cubicBezTo>
                      <a:pt x="32" y="27"/>
                      <a:pt x="33" y="38"/>
                      <a:pt x="34" y="39"/>
                    </a:cubicBezTo>
                    <a:cubicBezTo>
                      <a:pt x="34" y="39"/>
                      <a:pt x="34" y="39"/>
                      <a:pt x="34" y="39"/>
                    </a:cubicBezTo>
                    <a:lnTo>
                      <a:pt x="33" y="42"/>
                    </a:lnTo>
                    <a:close/>
                  </a:path>
                </a:pathLst>
              </a:custGeom>
              <a:solidFill>
                <a:srgbClr val="595757"/>
              </a:solidFill>
              <a:ln>
                <a:solidFill>
                  <a:srgbClr val="EEECE1">
                    <a:lumMod val="25000"/>
                  </a:srgbClr>
                </a:solidFill>
              </a:ln>
            </p:spPr>
            <p:txBody>
              <a:bodyPr/>
              <a:lstStyle/>
              <a:p>
                <a:pPr defTabSz="512445">
                  <a:defRPr/>
                </a:pPr>
                <a:endParaRPr lang="zh-CN" altLang="en-US" sz="1000" kern="0">
                  <a:solidFill>
                    <a:prstClr val="black"/>
                  </a:solidFill>
                  <a:latin typeface="微软雅黑" panose="020B0503020204020204" pitchFamily="34" charset="-122"/>
                  <a:ea typeface="微软雅黑" panose="020B0503020204020204" pitchFamily="34" charset="-122"/>
                </a:endParaRPr>
              </a:p>
            </p:txBody>
          </p:sp>
        </p:grpSp>
        <p:cxnSp>
          <p:nvCxnSpPr>
            <p:cNvPr id="54" name="形状 320"/>
            <p:cNvCxnSpPr>
              <a:stCxn id="50" idx="3"/>
            </p:cNvCxnSpPr>
            <p:nvPr/>
          </p:nvCxnSpPr>
          <p:spPr>
            <a:xfrm flipV="1">
              <a:off x="9275267" y="5563598"/>
              <a:ext cx="313690" cy="80010"/>
            </a:xfrm>
            <a:prstGeom prst="bentConnector3">
              <a:avLst>
                <a:gd name="adj1" fmla="val 50000"/>
              </a:avLst>
            </a:prstGeom>
            <a:ln w="31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55" name="Picture 178"/>
            <p:cNvPicPr>
              <a:picLocks noChangeAspect="1"/>
            </p:cNvPicPr>
            <p:nvPr/>
          </p:nvPicPr>
          <p:blipFill>
            <a:blip r:embed="rId10" cstate="print"/>
            <a:stretch>
              <a:fillRect/>
            </a:stretch>
          </p:blipFill>
          <p:spPr>
            <a:xfrm>
              <a:off x="8807907" y="4596493"/>
              <a:ext cx="899160" cy="604520"/>
            </a:xfrm>
            <a:prstGeom prst="rect">
              <a:avLst/>
            </a:prstGeom>
          </p:spPr>
        </p:pic>
        <p:cxnSp>
          <p:nvCxnSpPr>
            <p:cNvPr id="56" name="肘形连接符 55"/>
            <p:cNvCxnSpPr>
              <a:stCxn id="198" idx="3"/>
              <a:endCxn id="28" idx="0"/>
            </p:cNvCxnSpPr>
            <p:nvPr/>
          </p:nvCxnSpPr>
          <p:spPr>
            <a:xfrm>
              <a:off x="9500144" y="4461599"/>
              <a:ext cx="1383261" cy="345079"/>
            </a:xfrm>
            <a:prstGeom prst="bentConnector2">
              <a:avLst/>
            </a:prstGeom>
            <a:ln w="31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7" name="TextBox 326"/>
            <p:cNvSpPr txBox="1"/>
            <p:nvPr/>
          </p:nvSpPr>
          <p:spPr>
            <a:xfrm>
              <a:off x="8031937" y="4709523"/>
              <a:ext cx="841375" cy="246380"/>
            </a:xfrm>
            <a:prstGeom prst="rect">
              <a:avLst/>
            </a:prstGeom>
            <a:noFill/>
          </p:spPr>
          <p:txBody>
            <a:bodyPr wrap="square" rtlCol="0">
              <a:spAutoFit/>
            </a:bodyPr>
            <a:lstStyle/>
            <a:p>
              <a:pPr algn="ctr"/>
              <a:r>
                <a:rPr lang="zh-CN" altLang="en-US" sz="1000" dirty="0" smtClean="0">
                  <a:latin typeface="微软雅黑" panose="020B0503020204020204" pitchFamily="34" charset="-122"/>
                  <a:ea typeface="微软雅黑" panose="020B0503020204020204" pitchFamily="34" charset="-122"/>
                </a:rPr>
                <a:t>信息化设备</a:t>
              </a:r>
              <a:endParaRPr lang="zh-CN" altLang="en-US" sz="1000" dirty="0">
                <a:latin typeface="微软雅黑" panose="020B0503020204020204" pitchFamily="34" charset="-122"/>
                <a:ea typeface="微软雅黑" panose="020B0503020204020204" pitchFamily="34" charset="-122"/>
              </a:endParaRPr>
            </a:p>
          </p:txBody>
        </p:sp>
        <p:pic>
          <p:nvPicPr>
            <p:cNvPr id="198" name="Picture 455" descr="图片234"/>
            <p:cNvPicPr>
              <a:picLocks noChangeAspect="1" noChangeArrowheads="1"/>
            </p:cNvPicPr>
            <p:nvPr/>
          </p:nvPicPr>
          <p:blipFill>
            <a:blip r:embed="rId11" cstate="print">
              <a:extLst>
                <a:ext uri="{28A0092B-C50C-407E-A947-70E740481C1C}">
                  <a14:useLocalDpi xmlns="" xmlns:a14="http://schemas.microsoft.com/office/drawing/2010/main" val="0"/>
                </a:ext>
              </a:extLst>
            </a:blip>
            <a:srcRect/>
            <a:stretch>
              <a:fillRect/>
            </a:stretch>
          </p:blipFill>
          <p:spPr bwMode="auto">
            <a:xfrm>
              <a:off x="9071519" y="4312691"/>
              <a:ext cx="428625" cy="2978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9" name="文本框 109"/>
            <p:cNvSpPr txBox="1"/>
            <p:nvPr/>
          </p:nvSpPr>
          <p:spPr bwMode="auto">
            <a:xfrm>
              <a:off x="8416289" y="4314202"/>
              <a:ext cx="711947" cy="246221"/>
            </a:xfrm>
            <a:prstGeom prst="rect">
              <a:avLst/>
            </a:prstGeom>
            <a:noFill/>
          </p:spPr>
          <p:txBody>
            <a:bodyPr wrap="square">
              <a:spAutoFit/>
            </a:bodyPr>
            <a:lstStyle/>
            <a:p>
              <a:pPr algn="ctr" defTabSz="1219200">
                <a:defRPr/>
              </a:pPr>
              <a:r>
                <a:rPr lang="en-US" altLang="zh-CN" sz="1000" kern="0" dirty="0">
                  <a:solidFill>
                    <a:prstClr val="black"/>
                  </a:solidFill>
                  <a:latin typeface="微软雅黑" panose="020B0503020204020204" pitchFamily="34" charset="-122"/>
                  <a:ea typeface="微软雅黑" panose="020B0503020204020204" pitchFamily="34" charset="-122"/>
                </a:rPr>
                <a:t>AR550C</a:t>
              </a:r>
              <a:endParaRPr lang="zh-CN" altLang="en-US" sz="1000" kern="0" dirty="0">
                <a:solidFill>
                  <a:prstClr val="black"/>
                </a:solidFill>
                <a:latin typeface="微软雅黑" panose="020B0503020204020204" pitchFamily="34" charset="-122"/>
                <a:ea typeface="微软雅黑" panose="020B0503020204020204" pitchFamily="34" charset="-122"/>
              </a:endParaRPr>
            </a:p>
          </p:txBody>
        </p:sp>
      </p:grpSp>
      <p:grpSp>
        <p:nvGrpSpPr>
          <p:cNvPr id="304" name="组合 303"/>
          <p:cNvGrpSpPr/>
          <p:nvPr/>
        </p:nvGrpSpPr>
        <p:grpSpPr>
          <a:xfrm>
            <a:off x="8341754" y="1834255"/>
            <a:ext cx="5740400" cy="2761743"/>
            <a:chOff x="44624" y="4209008"/>
            <a:chExt cx="6836789" cy="3217621"/>
          </a:xfrm>
        </p:grpSpPr>
        <p:pic>
          <p:nvPicPr>
            <p:cNvPr id="305"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4624" y="5049110"/>
              <a:ext cx="917398" cy="17674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6" name="图片 52"/>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 xmlns:a14="http://schemas.microsoft.com/office/drawing/2010/main" val="0"/>
                </a:ext>
              </a:extLst>
            </a:blip>
            <a:srcRect/>
            <a:stretch>
              <a:fillRect/>
            </a:stretch>
          </p:blipFill>
          <p:spPr bwMode="auto">
            <a:xfrm>
              <a:off x="287636" y="5545888"/>
              <a:ext cx="333280" cy="2064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 name="文本框 76"/>
            <p:cNvSpPr txBox="1"/>
            <p:nvPr/>
          </p:nvSpPr>
          <p:spPr bwMode="auto">
            <a:xfrm>
              <a:off x="229240" y="5867262"/>
              <a:ext cx="644460" cy="239701"/>
            </a:xfrm>
            <a:prstGeom prst="rect">
              <a:avLst/>
            </a:prstGeom>
            <a:noFill/>
          </p:spPr>
          <p:txBody>
            <a:bodyPr wrap="square">
              <a:spAutoFit/>
            </a:bodyPr>
            <a:lstStyle/>
            <a:p>
              <a:pPr defTabSz="1219200">
                <a:defRPr/>
              </a:pPr>
              <a:r>
                <a:rPr lang="en-US" altLang="zh-CN" sz="700" kern="0" dirty="0" smtClean="0">
                  <a:solidFill>
                    <a:sysClr val="windowText" lastClr="000000"/>
                  </a:solidFill>
                  <a:latin typeface="微软雅黑" panose="020B0503020204020204" pitchFamily="34" charset="-122"/>
                  <a:ea typeface="微软雅黑" panose="020B0503020204020204" pitchFamily="34" charset="-122"/>
                </a:rPr>
                <a:t>LED</a:t>
              </a:r>
              <a:r>
                <a:rPr lang="zh-CN" altLang="en-US" sz="700" kern="0" dirty="0" smtClean="0">
                  <a:solidFill>
                    <a:sysClr val="windowText" lastClr="000000"/>
                  </a:solidFill>
                  <a:latin typeface="微软雅黑" panose="020B0503020204020204" pitchFamily="34" charset="-122"/>
                  <a:ea typeface="微软雅黑" panose="020B0503020204020204" pitchFamily="34" charset="-122"/>
                </a:rPr>
                <a:t>灯</a:t>
              </a:r>
              <a:endParaRPr lang="zh-CN" altLang="en-US" sz="700" kern="0" dirty="0">
                <a:solidFill>
                  <a:sysClr val="windowText" lastClr="000000"/>
                </a:solidFill>
                <a:latin typeface="微软雅黑" panose="020B0503020204020204" pitchFamily="34" charset="-122"/>
                <a:ea typeface="微软雅黑" panose="020B0503020204020204" pitchFamily="34" charset="-122"/>
              </a:endParaRPr>
            </a:p>
          </p:txBody>
        </p:sp>
        <p:sp>
          <p:nvSpPr>
            <p:cNvPr id="308" name="文本框 89"/>
            <p:cNvSpPr txBox="1"/>
            <p:nvPr/>
          </p:nvSpPr>
          <p:spPr bwMode="auto">
            <a:xfrm>
              <a:off x="2239812" y="7037703"/>
              <a:ext cx="671425" cy="239701"/>
            </a:xfrm>
            <a:prstGeom prst="rect">
              <a:avLst/>
            </a:prstGeom>
            <a:noFill/>
          </p:spPr>
          <p:txBody>
            <a:bodyPr wrap="square">
              <a:spAutoFit/>
            </a:bodyPr>
            <a:lstStyle/>
            <a:p>
              <a:pPr defTabSz="1219200">
                <a:defRPr/>
              </a:pPr>
              <a:r>
                <a:rPr lang="zh-CN" altLang="en-US" sz="700" kern="0" dirty="0" smtClean="0">
                  <a:solidFill>
                    <a:sysClr val="windowText" lastClr="000000"/>
                  </a:solidFill>
                  <a:latin typeface="微软雅黑" panose="020B0503020204020204" pitchFamily="34" charset="-122"/>
                  <a:ea typeface="微软雅黑" panose="020B0503020204020204" pitchFamily="34" charset="-122"/>
                </a:rPr>
                <a:t>紧急呼叫</a:t>
              </a:r>
              <a:endParaRPr lang="zh-CN" altLang="en-US" sz="700" kern="0" dirty="0">
                <a:solidFill>
                  <a:sysClr val="windowText" lastClr="000000"/>
                </a:solidFill>
                <a:latin typeface="微软雅黑" panose="020B0503020204020204" pitchFamily="34" charset="-122"/>
                <a:ea typeface="微软雅黑" panose="020B0503020204020204" pitchFamily="34" charset="-122"/>
              </a:endParaRPr>
            </a:p>
          </p:txBody>
        </p:sp>
        <p:grpSp>
          <p:nvGrpSpPr>
            <p:cNvPr id="309" name="Group 57"/>
            <p:cNvGrpSpPr/>
            <p:nvPr/>
          </p:nvGrpSpPr>
          <p:grpSpPr>
            <a:xfrm>
              <a:off x="570424" y="5921646"/>
              <a:ext cx="2028051" cy="1447631"/>
              <a:chOff x="968434" y="4086306"/>
              <a:chExt cx="2028051" cy="1447631"/>
            </a:xfrm>
          </p:grpSpPr>
          <p:pic>
            <p:nvPicPr>
              <p:cNvPr id="374" name="图片 847"/>
              <p:cNvPicPr>
                <a:picLocks noChangeAspect="1"/>
              </p:cNvPicPr>
              <p:nvPr/>
            </p:nvPicPr>
            <p:blipFill>
              <a:blip r:embed="rId15" cstate="print">
                <a:extLst>
                  <a:ext uri="{28A0092B-C50C-407E-A947-70E740481C1C}">
                    <a14:useLocalDpi xmlns="" xmlns:a14="http://schemas.microsoft.com/office/drawing/2010/main" val="0"/>
                  </a:ext>
                </a:extLst>
              </a:blip>
              <a:srcRect/>
              <a:stretch>
                <a:fillRect/>
              </a:stretch>
            </p:blipFill>
            <p:spPr bwMode="auto">
              <a:xfrm>
                <a:off x="2007349" y="4953164"/>
                <a:ext cx="224087" cy="2331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5" name="文本框 76"/>
              <p:cNvSpPr txBox="1"/>
              <p:nvPr/>
            </p:nvSpPr>
            <p:spPr bwMode="auto">
              <a:xfrm>
                <a:off x="1849114" y="5220159"/>
                <a:ext cx="586409" cy="239701"/>
              </a:xfrm>
              <a:prstGeom prst="rect">
                <a:avLst/>
              </a:prstGeom>
              <a:noFill/>
            </p:spPr>
            <p:txBody>
              <a:bodyPr wrap="square">
                <a:spAutoFit/>
              </a:bodyPr>
              <a:lstStyle/>
              <a:p>
                <a:pPr defTabSz="1219200">
                  <a:defRPr/>
                </a:pPr>
                <a:r>
                  <a:rPr lang="zh-CN" altLang="en-US" sz="700" kern="0" dirty="0">
                    <a:solidFill>
                      <a:sysClr val="windowText" lastClr="000000"/>
                    </a:solidFill>
                    <a:latin typeface="微软雅黑" panose="020B0503020204020204" pitchFamily="34" charset="-122"/>
                    <a:ea typeface="微软雅黑" panose="020B0503020204020204" pitchFamily="34" charset="-122"/>
                  </a:rPr>
                  <a:t>摄像机</a:t>
                </a:r>
              </a:p>
            </p:txBody>
          </p:sp>
          <p:pic>
            <p:nvPicPr>
              <p:cNvPr id="376" name="图片 849"/>
              <p:cNvPicPr>
                <a:picLocks noChangeAspect="1"/>
              </p:cNvPicPr>
              <p:nvPr/>
            </p:nvPicPr>
            <p:blipFill>
              <a:blip r:embed="rId16" cstate="print">
                <a:extLst>
                  <a:ext uri="{28A0092B-C50C-407E-A947-70E740481C1C}">
                    <a14:useLocalDpi xmlns="" xmlns:a14="http://schemas.microsoft.com/office/drawing/2010/main" val="0"/>
                  </a:ext>
                </a:extLst>
              </a:blip>
              <a:srcRect/>
              <a:stretch>
                <a:fillRect/>
              </a:stretch>
            </p:blipFill>
            <p:spPr bwMode="auto">
              <a:xfrm>
                <a:off x="2415726" y="4931705"/>
                <a:ext cx="239256" cy="2980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7" name="文本框 88"/>
              <p:cNvSpPr txBox="1"/>
              <p:nvPr/>
            </p:nvSpPr>
            <p:spPr bwMode="auto">
              <a:xfrm>
                <a:off x="2353171" y="5291815"/>
                <a:ext cx="603622" cy="242122"/>
              </a:xfrm>
              <a:prstGeom prst="rect">
                <a:avLst/>
              </a:prstGeom>
              <a:noFill/>
            </p:spPr>
            <p:txBody>
              <a:bodyPr>
                <a:spAutoFit/>
              </a:bodyPr>
              <a:lstStyle/>
              <a:p>
                <a:pPr defTabSz="1219200">
                  <a:defRPr/>
                </a:pPr>
                <a:r>
                  <a:rPr lang="en-US" altLang="zh-CN" sz="700" kern="0" dirty="0" smtClean="0">
                    <a:solidFill>
                      <a:sysClr val="windowText" lastClr="000000"/>
                    </a:solidFill>
                    <a:latin typeface="微软雅黑" panose="020B0503020204020204" pitchFamily="34" charset="-122"/>
                    <a:ea typeface="微软雅黑" panose="020B0503020204020204" pitchFamily="34" charset="-122"/>
                  </a:rPr>
                  <a:t>AP</a:t>
                </a:r>
                <a:endParaRPr lang="zh-CN" altLang="en-US" sz="700" kern="0" dirty="0">
                  <a:solidFill>
                    <a:sysClr val="windowText" lastClr="000000"/>
                  </a:solidFill>
                  <a:latin typeface="微软雅黑" panose="020B0503020204020204" pitchFamily="34" charset="-122"/>
                  <a:ea typeface="微软雅黑" panose="020B0503020204020204" pitchFamily="34" charset="-122"/>
                </a:endParaRPr>
              </a:p>
            </p:txBody>
          </p:sp>
          <p:pic>
            <p:nvPicPr>
              <p:cNvPr id="378" name="图片 248" descr="1470195548.9338_wm_4620"/>
              <p:cNvPicPr/>
              <p:nvPr/>
            </p:nvPicPr>
            <p:blipFill>
              <a:blip r:embed="rId17" cstate="print"/>
              <a:srcRect l="4346" t="1967" r="3374" b="3200"/>
              <a:stretch>
                <a:fillRect/>
              </a:stretch>
            </p:blipFill>
            <p:spPr>
              <a:xfrm>
                <a:off x="2857227" y="4943685"/>
                <a:ext cx="139258" cy="274116"/>
              </a:xfrm>
              <a:prstGeom prst="rect">
                <a:avLst/>
              </a:prstGeom>
            </p:spPr>
          </p:pic>
          <p:pic>
            <p:nvPicPr>
              <p:cNvPr id="379" name="Picture 41" descr="C:\Users\LONMID\AppData\Local\Microsoft\Windows\Temporary Internet Files\Content.IE5\K922M025\dglxasset[1].png"/>
              <p:cNvPicPr>
                <a:picLocks noChangeAspect="1" noChangeArrowheads="1"/>
              </p:cNvPicPr>
              <p:nvPr/>
            </p:nvPicPr>
            <p:blipFill>
              <a:blip r:embed="rId18" cstate="print">
                <a:extLst>
                  <a:ext uri="{28A0092B-C50C-407E-A947-70E740481C1C}">
                    <a14:useLocalDpi xmlns="" xmlns:a14="http://schemas.microsoft.com/office/drawing/2010/main" val="0"/>
                  </a:ext>
                </a:extLst>
              </a:blip>
              <a:srcRect/>
              <a:stretch>
                <a:fillRect/>
              </a:stretch>
            </p:blipFill>
            <p:spPr bwMode="auto">
              <a:xfrm>
                <a:off x="1083172" y="4773959"/>
                <a:ext cx="230509" cy="181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80" name="文本框 72"/>
              <p:cNvSpPr txBox="1"/>
              <p:nvPr/>
            </p:nvSpPr>
            <p:spPr bwMode="auto">
              <a:xfrm>
                <a:off x="968434" y="5015498"/>
                <a:ext cx="783196" cy="245743"/>
              </a:xfrm>
              <a:prstGeom prst="rect">
                <a:avLst/>
              </a:prstGeom>
              <a:noFill/>
            </p:spPr>
            <p:txBody>
              <a:bodyPr wrap="square">
                <a:spAutoFit/>
              </a:bodyPr>
              <a:lstStyle/>
              <a:p>
                <a:pPr defTabSz="1219200">
                  <a:defRPr/>
                </a:pPr>
                <a:r>
                  <a:rPr lang="zh-CN" altLang="en-US" sz="700" kern="0" dirty="0">
                    <a:solidFill>
                      <a:sysClr val="windowText" lastClr="000000"/>
                    </a:solidFill>
                    <a:latin typeface="微软雅黑" panose="020B0503020204020204" pitchFamily="34" charset="-122"/>
                    <a:ea typeface="微软雅黑" panose="020B0503020204020204" pitchFamily="34" charset="-122"/>
                  </a:rPr>
                  <a:t>传感器</a:t>
                </a:r>
              </a:p>
            </p:txBody>
          </p:sp>
          <p:sp>
            <p:nvSpPr>
              <p:cNvPr id="381" name="文本框 74"/>
              <p:cNvSpPr txBox="1"/>
              <p:nvPr/>
            </p:nvSpPr>
            <p:spPr bwMode="auto">
              <a:xfrm>
                <a:off x="1291886" y="5287438"/>
                <a:ext cx="798914" cy="245743"/>
              </a:xfrm>
              <a:prstGeom prst="rect">
                <a:avLst/>
              </a:prstGeom>
              <a:noFill/>
            </p:spPr>
            <p:txBody>
              <a:bodyPr wrap="square">
                <a:spAutoFit/>
              </a:bodyPr>
              <a:lstStyle/>
              <a:p>
                <a:pPr defTabSz="1219200">
                  <a:defRPr/>
                </a:pPr>
                <a:r>
                  <a:rPr lang="en-US" altLang="zh-CN" sz="700" kern="0" dirty="0" smtClean="0">
                    <a:solidFill>
                      <a:sysClr val="windowText" lastClr="000000"/>
                    </a:solidFill>
                    <a:latin typeface="微软雅黑" panose="020B0503020204020204" pitchFamily="34" charset="-122"/>
                    <a:ea typeface="微软雅黑" panose="020B0503020204020204" pitchFamily="34" charset="-122"/>
                  </a:rPr>
                  <a:t>LED</a:t>
                </a:r>
                <a:r>
                  <a:rPr lang="zh-CN" altLang="en-US" sz="700" kern="0" dirty="0" smtClean="0">
                    <a:solidFill>
                      <a:sysClr val="windowText" lastClr="000000"/>
                    </a:solidFill>
                    <a:latin typeface="微软雅黑" panose="020B0503020204020204" pitchFamily="34" charset="-122"/>
                    <a:ea typeface="微软雅黑" panose="020B0503020204020204" pitchFamily="34" charset="-122"/>
                  </a:rPr>
                  <a:t>显示屏</a:t>
                </a:r>
                <a:endParaRPr lang="zh-CN" altLang="en-US" sz="700" kern="0" dirty="0">
                  <a:solidFill>
                    <a:sysClr val="windowText" lastClr="000000"/>
                  </a:solidFill>
                  <a:latin typeface="微软雅黑" panose="020B0503020204020204" pitchFamily="34" charset="-122"/>
                  <a:ea typeface="微软雅黑" panose="020B0503020204020204" pitchFamily="34" charset="-122"/>
                </a:endParaRPr>
              </a:p>
            </p:txBody>
          </p:sp>
          <p:pic>
            <p:nvPicPr>
              <p:cNvPr id="382" name="图片 250"/>
              <p:cNvPicPr>
                <a:picLocks noChangeAspect="1"/>
              </p:cNvPicPr>
              <p:nvPr/>
            </p:nvPicPr>
            <p:blipFill>
              <a:blip r:embed="rId19" cstate="print"/>
              <a:stretch>
                <a:fillRect/>
              </a:stretch>
            </p:blipFill>
            <p:spPr>
              <a:xfrm>
                <a:off x="1527235" y="4957870"/>
                <a:ext cx="217719" cy="350636"/>
              </a:xfrm>
              <a:prstGeom prst="rect">
                <a:avLst/>
              </a:prstGeom>
            </p:spPr>
          </p:pic>
          <p:pic>
            <p:nvPicPr>
              <p:cNvPr id="383" name="Picture 455" descr="图片234"/>
              <p:cNvPicPr>
                <a:picLocks noChangeAspect="1" noChangeArrowheads="1"/>
              </p:cNvPicPr>
              <p:nvPr/>
            </p:nvPicPr>
            <p:blipFill>
              <a:blip r:embed="rId11" cstate="print">
                <a:extLst>
                  <a:ext uri="{28A0092B-C50C-407E-A947-70E740481C1C}">
                    <a14:useLocalDpi xmlns="" xmlns:a14="http://schemas.microsoft.com/office/drawing/2010/main" val="0"/>
                  </a:ext>
                </a:extLst>
              </a:blip>
              <a:srcRect/>
              <a:stretch>
                <a:fillRect/>
              </a:stretch>
            </p:blipFill>
            <p:spPr bwMode="auto">
              <a:xfrm>
                <a:off x="1472011" y="4086306"/>
                <a:ext cx="399500" cy="2535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84" name="文本框 74"/>
              <p:cNvSpPr txBox="1"/>
              <p:nvPr/>
            </p:nvSpPr>
            <p:spPr bwMode="auto">
              <a:xfrm>
                <a:off x="1831998" y="4138056"/>
                <a:ext cx="798914" cy="251791"/>
              </a:xfrm>
              <a:prstGeom prst="rect">
                <a:avLst/>
              </a:prstGeom>
              <a:noFill/>
            </p:spPr>
            <p:txBody>
              <a:bodyPr wrap="square">
                <a:spAutoFit/>
              </a:bodyPr>
              <a:lstStyle/>
              <a:p>
                <a:pPr defTabSz="1219200">
                  <a:defRPr/>
                </a:pPr>
                <a:r>
                  <a:rPr lang="en-US" altLang="zh-CN" sz="700" kern="0" dirty="0" smtClean="0">
                    <a:solidFill>
                      <a:sysClr val="windowText" lastClr="000000"/>
                    </a:solidFill>
                    <a:latin typeface="微软雅黑" panose="020B0503020204020204" pitchFamily="34" charset="-122"/>
                    <a:ea typeface="微软雅黑" panose="020B0503020204020204" pitchFamily="34" charset="-122"/>
                  </a:rPr>
                  <a:t>AR550C</a:t>
                </a:r>
                <a:endParaRPr lang="zh-CN" altLang="en-US" sz="700" kern="0" dirty="0">
                  <a:solidFill>
                    <a:sysClr val="windowText" lastClr="000000"/>
                  </a:solidFill>
                  <a:latin typeface="微软雅黑" panose="020B0503020204020204" pitchFamily="34" charset="-122"/>
                  <a:ea typeface="微软雅黑" panose="020B0503020204020204" pitchFamily="34" charset="-122"/>
                </a:endParaRPr>
              </a:p>
            </p:txBody>
          </p:sp>
          <p:cxnSp>
            <p:nvCxnSpPr>
              <p:cNvPr id="385" name="Straight Connector 58"/>
              <p:cNvCxnSpPr/>
              <p:nvPr/>
            </p:nvCxnSpPr>
            <p:spPr>
              <a:xfrm>
                <a:off x="1652004" y="4293423"/>
                <a:ext cx="0" cy="609629"/>
              </a:xfrm>
              <a:prstGeom prst="line">
                <a:avLst/>
              </a:prstGeom>
              <a:ln w="28575">
                <a:solidFill>
                  <a:schemeClr val="accent5">
                    <a:lumMod val="25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59"/>
              <p:cNvCxnSpPr/>
              <p:nvPr/>
            </p:nvCxnSpPr>
            <p:spPr>
              <a:xfrm flipV="1">
                <a:off x="1671761" y="4627667"/>
                <a:ext cx="1255095" cy="14922"/>
              </a:xfrm>
              <a:prstGeom prst="line">
                <a:avLst/>
              </a:prstGeom>
              <a:ln w="28575">
                <a:solidFill>
                  <a:schemeClr val="accent5">
                    <a:lumMod val="25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64"/>
              <p:cNvCxnSpPr/>
              <p:nvPr/>
            </p:nvCxnSpPr>
            <p:spPr>
              <a:xfrm>
                <a:off x="2535897" y="4617625"/>
                <a:ext cx="0" cy="324337"/>
              </a:xfrm>
              <a:prstGeom prst="line">
                <a:avLst/>
              </a:prstGeom>
              <a:ln w="28575">
                <a:solidFill>
                  <a:schemeClr val="accent5">
                    <a:lumMod val="25000"/>
                  </a:scheme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67"/>
              <p:cNvCxnSpPr/>
              <p:nvPr/>
            </p:nvCxnSpPr>
            <p:spPr>
              <a:xfrm>
                <a:off x="2119392" y="4617625"/>
                <a:ext cx="0" cy="324337"/>
              </a:xfrm>
              <a:prstGeom prst="line">
                <a:avLst/>
              </a:prstGeom>
              <a:ln w="28575">
                <a:solidFill>
                  <a:schemeClr val="accent5">
                    <a:lumMod val="25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68"/>
              <p:cNvCxnSpPr/>
              <p:nvPr/>
            </p:nvCxnSpPr>
            <p:spPr>
              <a:xfrm>
                <a:off x="2926856" y="4607368"/>
                <a:ext cx="0" cy="324337"/>
              </a:xfrm>
              <a:prstGeom prst="line">
                <a:avLst/>
              </a:prstGeom>
              <a:ln w="28575">
                <a:solidFill>
                  <a:schemeClr val="accent5">
                    <a:lumMod val="25000"/>
                  </a:scheme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70"/>
              <p:cNvCxnSpPr>
                <a:stCxn id="382" idx="1"/>
                <a:endCxn id="379" idx="3"/>
              </p:cNvCxnSpPr>
              <p:nvPr/>
            </p:nvCxnSpPr>
            <p:spPr>
              <a:xfrm flipH="1" flipV="1">
                <a:off x="1313681" y="4864572"/>
                <a:ext cx="213554" cy="268616"/>
              </a:xfrm>
              <a:prstGeom prst="line">
                <a:avLst/>
              </a:prstGeom>
              <a:ln w="9525">
                <a:solidFill>
                  <a:schemeClr val="accent5">
                    <a:lumMod val="25000"/>
                  </a:schemeClr>
                </a:solidFill>
              </a:ln>
            </p:spPr>
            <p:style>
              <a:lnRef idx="1">
                <a:schemeClr val="accent1"/>
              </a:lnRef>
              <a:fillRef idx="0">
                <a:schemeClr val="accent1"/>
              </a:fillRef>
              <a:effectRef idx="0">
                <a:schemeClr val="accent1"/>
              </a:effectRef>
              <a:fontRef idx="minor">
                <a:schemeClr val="tx1"/>
              </a:fontRef>
            </p:style>
          </p:cxnSp>
          <p:sp>
            <p:nvSpPr>
              <p:cNvPr id="391" name="TextBox 2"/>
              <p:cNvSpPr txBox="1"/>
              <p:nvPr/>
            </p:nvSpPr>
            <p:spPr>
              <a:xfrm>
                <a:off x="2136502" y="4423475"/>
                <a:ext cx="746558" cy="311631"/>
              </a:xfrm>
              <a:prstGeom prst="rect">
                <a:avLst/>
              </a:prstGeom>
              <a:noFill/>
            </p:spPr>
            <p:txBody>
              <a:bodyPr wrap="square" rtlCol="0">
                <a:spAutoFit/>
              </a:bodyPr>
              <a:lstStyle/>
              <a:p>
                <a:r>
                  <a:rPr lang="en-US" altLang="zh-CN" sz="1000" dirty="0" smtClean="0">
                    <a:latin typeface="微软雅黑" panose="020B0503020204020204" pitchFamily="34" charset="-122"/>
                    <a:ea typeface="微软雅黑" panose="020B0503020204020204" pitchFamily="34" charset="-122"/>
                  </a:rPr>
                  <a:t>GE</a:t>
                </a:r>
                <a:r>
                  <a:rPr lang="zh-CN" altLang="en-US" sz="1000" dirty="0" smtClean="0">
                    <a:latin typeface="微软雅黑" panose="020B0503020204020204" pitchFamily="34" charset="-122"/>
                    <a:ea typeface="微软雅黑" panose="020B0503020204020204" pitchFamily="34" charset="-122"/>
                  </a:rPr>
                  <a:t>电口</a:t>
                </a:r>
                <a:endParaRPr lang="zh-CN" altLang="en-US" sz="1000" dirty="0">
                  <a:latin typeface="微软雅黑" panose="020B0503020204020204" pitchFamily="34" charset="-122"/>
                  <a:ea typeface="微软雅黑" panose="020B0503020204020204" pitchFamily="34" charset="-122"/>
                </a:endParaRPr>
              </a:p>
            </p:txBody>
          </p:sp>
        </p:grpSp>
        <p:pic>
          <p:nvPicPr>
            <p:cNvPr id="310" name="图片 944"/>
            <p:cNvPicPr>
              <a:picLocks noChangeAspect="1"/>
            </p:cNvPicPr>
            <p:nvPr/>
          </p:nvPicPr>
          <p:blipFill>
            <a:blip r:embed="rId20" cstate="print">
              <a:extLst>
                <a:ext uri="{28A0092B-C50C-407E-A947-70E740481C1C}">
                  <a14:useLocalDpi xmlns="" xmlns:a14="http://schemas.microsoft.com/office/drawing/2010/main" val="0"/>
                </a:ext>
              </a:extLst>
            </a:blip>
            <a:srcRect/>
            <a:stretch>
              <a:fillRect/>
            </a:stretch>
          </p:blipFill>
          <p:spPr bwMode="auto">
            <a:xfrm>
              <a:off x="1074001" y="5244689"/>
              <a:ext cx="367293" cy="3742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11" name="文本框 74"/>
            <p:cNvSpPr txBox="1"/>
            <p:nvPr/>
          </p:nvSpPr>
          <p:spPr bwMode="auto">
            <a:xfrm>
              <a:off x="1444253" y="5362629"/>
              <a:ext cx="798914" cy="239701"/>
            </a:xfrm>
            <a:prstGeom prst="rect">
              <a:avLst/>
            </a:prstGeom>
            <a:noFill/>
          </p:spPr>
          <p:txBody>
            <a:bodyPr wrap="square">
              <a:spAutoFit/>
            </a:bodyPr>
            <a:lstStyle/>
            <a:p>
              <a:pPr defTabSz="1219200">
                <a:defRPr/>
              </a:pPr>
              <a:r>
                <a:rPr lang="en-US" altLang="zh-CN" sz="700" kern="0" dirty="0" smtClean="0">
                  <a:solidFill>
                    <a:sysClr val="windowText" lastClr="000000"/>
                  </a:solidFill>
                  <a:latin typeface="微软雅黑" panose="020B0503020204020204" pitchFamily="34" charset="-122"/>
                  <a:ea typeface="微软雅黑" panose="020B0503020204020204" pitchFamily="34" charset="-122"/>
                </a:rPr>
                <a:t>RTN510 RT</a:t>
              </a:r>
              <a:endParaRPr lang="zh-CN" altLang="en-US" sz="700" kern="0" dirty="0">
                <a:solidFill>
                  <a:sysClr val="windowText" lastClr="000000"/>
                </a:solidFill>
                <a:latin typeface="微软雅黑" panose="020B0503020204020204" pitchFamily="34" charset="-122"/>
                <a:ea typeface="微软雅黑" panose="020B0503020204020204" pitchFamily="34" charset="-122"/>
              </a:endParaRPr>
            </a:p>
          </p:txBody>
        </p:sp>
        <p:cxnSp>
          <p:nvCxnSpPr>
            <p:cNvPr id="312" name="Straight Connector 62"/>
            <p:cNvCxnSpPr/>
            <p:nvPr/>
          </p:nvCxnSpPr>
          <p:spPr>
            <a:xfrm>
              <a:off x="1244072" y="5588696"/>
              <a:ext cx="1486" cy="233256"/>
            </a:xfrm>
            <a:prstGeom prst="line">
              <a:avLst/>
            </a:prstGeom>
            <a:ln w="28575">
              <a:solidFill>
                <a:schemeClr val="accent5">
                  <a:lumMod val="25000"/>
                </a:schemeClr>
              </a:solidFill>
            </a:ln>
          </p:spPr>
          <p:style>
            <a:lnRef idx="1">
              <a:schemeClr val="accent1"/>
            </a:lnRef>
            <a:fillRef idx="0">
              <a:schemeClr val="accent1"/>
            </a:fillRef>
            <a:effectRef idx="0">
              <a:schemeClr val="accent1"/>
            </a:effectRef>
            <a:fontRef idx="minor">
              <a:schemeClr val="tx1"/>
            </a:fontRef>
          </p:style>
        </p:cxnSp>
        <p:pic>
          <p:nvPicPr>
            <p:cNvPr id="313"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061736" y="5004892"/>
              <a:ext cx="917398" cy="17674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14" name="图片 944"/>
            <p:cNvPicPr>
              <a:picLocks noChangeAspect="1"/>
            </p:cNvPicPr>
            <p:nvPr/>
          </p:nvPicPr>
          <p:blipFill>
            <a:blip r:embed="rId20" cstate="print">
              <a:extLst>
                <a:ext uri="{28A0092B-C50C-407E-A947-70E740481C1C}">
                  <a14:useLocalDpi xmlns="" xmlns:a14="http://schemas.microsoft.com/office/drawing/2010/main" val="0"/>
                </a:ext>
              </a:extLst>
            </a:blip>
            <a:srcRect/>
            <a:stretch>
              <a:fillRect/>
            </a:stretch>
          </p:blipFill>
          <p:spPr bwMode="auto">
            <a:xfrm>
              <a:off x="2746528" y="5526135"/>
              <a:ext cx="367293" cy="3742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15" name="Picture 63"/>
            <p:cNvPicPr>
              <a:picLocks noChangeAspect="1"/>
            </p:cNvPicPr>
            <p:nvPr/>
          </p:nvPicPr>
          <p:blipFill>
            <a:blip r:embed="rId21" cstate="print"/>
            <a:stretch>
              <a:fillRect/>
            </a:stretch>
          </p:blipFill>
          <p:spPr>
            <a:xfrm>
              <a:off x="3296348" y="6111713"/>
              <a:ext cx="1102973" cy="618250"/>
            </a:xfrm>
            <a:prstGeom prst="rect">
              <a:avLst/>
            </a:prstGeom>
          </p:spPr>
        </p:pic>
        <p:pic>
          <p:nvPicPr>
            <p:cNvPr id="316" name="图片 944"/>
            <p:cNvPicPr>
              <a:picLocks noChangeAspect="1"/>
            </p:cNvPicPr>
            <p:nvPr/>
          </p:nvPicPr>
          <p:blipFill>
            <a:blip r:embed="rId20" cstate="print">
              <a:extLst>
                <a:ext uri="{28A0092B-C50C-407E-A947-70E740481C1C}">
                  <a14:useLocalDpi xmlns="" xmlns:a14="http://schemas.microsoft.com/office/drawing/2010/main" val="0"/>
                </a:ext>
              </a:extLst>
            </a:blip>
            <a:srcRect/>
            <a:stretch>
              <a:fillRect/>
            </a:stretch>
          </p:blipFill>
          <p:spPr bwMode="auto">
            <a:xfrm>
              <a:off x="3303453" y="5524620"/>
              <a:ext cx="367293" cy="3742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17" name="文本框 74"/>
            <p:cNvSpPr txBox="1"/>
            <p:nvPr/>
          </p:nvSpPr>
          <p:spPr bwMode="auto">
            <a:xfrm>
              <a:off x="1970864" y="5558653"/>
              <a:ext cx="798914" cy="239701"/>
            </a:xfrm>
            <a:prstGeom prst="rect">
              <a:avLst/>
            </a:prstGeom>
            <a:noFill/>
          </p:spPr>
          <p:txBody>
            <a:bodyPr wrap="square">
              <a:spAutoFit/>
            </a:bodyPr>
            <a:lstStyle/>
            <a:p>
              <a:pPr defTabSz="1219200">
                <a:defRPr/>
              </a:pPr>
              <a:r>
                <a:rPr lang="en-US" altLang="zh-CN" sz="700" kern="0" dirty="0" smtClean="0">
                  <a:solidFill>
                    <a:sysClr val="windowText" lastClr="000000"/>
                  </a:solidFill>
                  <a:latin typeface="微软雅黑" panose="020B0503020204020204" pitchFamily="34" charset="-122"/>
                  <a:ea typeface="微软雅黑" panose="020B0503020204020204" pitchFamily="34" charset="-122"/>
                </a:rPr>
                <a:t>RTN510 AP</a:t>
              </a:r>
              <a:endParaRPr lang="zh-CN" altLang="en-US" sz="700" kern="0" dirty="0">
                <a:solidFill>
                  <a:sysClr val="windowText" lastClr="000000"/>
                </a:solidFill>
                <a:latin typeface="微软雅黑" panose="020B0503020204020204" pitchFamily="34" charset="-122"/>
                <a:ea typeface="微软雅黑" panose="020B0503020204020204" pitchFamily="34" charset="-122"/>
              </a:endParaRPr>
            </a:p>
          </p:txBody>
        </p:sp>
        <p:sp>
          <p:nvSpPr>
            <p:cNvPr id="318" name="TextBox 66"/>
            <p:cNvSpPr txBox="1"/>
            <p:nvPr/>
          </p:nvSpPr>
          <p:spPr>
            <a:xfrm>
              <a:off x="2460943" y="5055666"/>
              <a:ext cx="659894" cy="474224"/>
            </a:xfrm>
            <a:prstGeom prst="rect">
              <a:avLst/>
            </a:prstGeom>
            <a:noFill/>
          </p:spPr>
          <p:txBody>
            <a:bodyPr wrap="square" rtlCol="0">
              <a:spAutoFit/>
            </a:bodyPr>
            <a:lstStyle/>
            <a:p>
              <a:r>
                <a:rPr lang="en-US" altLang="zh-CN" sz="1000" dirty="0" smtClean="0">
                  <a:latin typeface="微软雅黑" panose="020B0503020204020204" pitchFamily="34" charset="-122"/>
                  <a:ea typeface="微软雅黑" panose="020B0503020204020204" pitchFamily="34" charset="-122"/>
                </a:rPr>
                <a:t>PTMP</a:t>
              </a:r>
            </a:p>
            <a:p>
              <a:r>
                <a:rPr lang="en-US" altLang="zh-CN" sz="1000" dirty="0" smtClean="0">
                  <a:latin typeface="微软雅黑" panose="020B0503020204020204" pitchFamily="34" charset="-122"/>
                  <a:ea typeface="微软雅黑" panose="020B0503020204020204" pitchFamily="34" charset="-122"/>
                </a:rPr>
                <a:t>1</a:t>
              </a:r>
              <a:r>
                <a:rPr lang="zh-CN" altLang="en-US" sz="1000" dirty="0" smtClean="0">
                  <a:latin typeface="微软雅黑" panose="020B0503020204020204" pitchFamily="34" charset="-122"/>
                  <a:ea typeface="微软雅黑" panose="020B0503020204020204" pitchFamily="34" charset="-122"/>
                </a:rPr>
                <a:t>：</a:t>
              </a:r>
              <a:r>
                <a:rPr lang="en-US" altLang="zh-CN" sz="1000" dirty="0" smtClean="0">
                  <a:latin typeface="微软雅黑" panose="020B0503020204020204" pitchFamily="34" charset="-122"/>
                  <a:ea typeface="微软雅黑" panose="020B0503020204020204" pitchFamily="34" charset="-122"/>
                </a:rPr>
                <a:t>20</a:t>
              </a:r>
              <a:endParaRPr lang="zh-CN" altLang="en-US" sz="1000" dirty="0">
                <a:latin typeface="微软雅黑" panose="020B0503020204020204" pitchFamily="34" charset="-122"/>
                <a:ea typeface="微软雅黑" panose="020B0503020204020204" pitchFamily="34" charset="-122"/>
              </a:endParaRPr>
            </a:p>
          </p:txBody>
        </p:sp>
        <p:cxnSp>
          <p:nvCxnSpPr>
            <p:cNvPr id="319" name="Elbow Connector 97"/>
            <p:cNvCxnSpPr>
              <a:stCxn id="314" idx="2"/>
            </p:cNvCxnSpPr>
            <p:nvPr/>
          </p:nvCxnSpPr>
          <p:spPr>
            <a:xfrm rot="16200000" flipH="1">
              <a:off x="3152996" y="5677520"/>
              <a:ext cx="111283" cy="556924"/>
            </a:xfrm>
            <a:prstGeom prst="bentConnector2">
              <a:avLst/>
            </a:prstGeom>
            <a:ln w="158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102"/>
            <p:cNvCxnSpPr>
              <a:stCxn id="316" idx="2"/>
            </p:cNvCxnSpPr>
            <p:nvPr/>
          </p:nvCxnSpPr>
          <p:spPr>
            <a:xfrm flipH="1">
              <a:off x="3487099" y="5898826"/>
              <a:ext cx="1" cy="106518"/>
            </a:xfrm>
            <a:prstGeom prst="line">
              <a:avLst/>
            </a:prstGeom>
            <a:ln w="158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321"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458080" y="4995858"/>
              <a:ext cx="917398" cy="17674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22" name="Picture 105"/>
            <p:cNvPicPr>
              <a:picLocks noChangeAspect="1"/>
            </p:cNvPicPr>
            <p:nvPr/>
          </p:nvPicPr>
          <p:blipFill>
            <a:blip r:embed="rId21" cstate="print"/>
            <a:stretch>
              <a:fillRect/>
            </a:stretch>
          </p:blipFill>
          <p:spPr>
            <a:xfrm>
              <a:off x="5778440" y="6009605"/>
              <a:ext cx="1102973" cy="618250"/>
            </a:xfrm>
            <a:prstGeom prst="rect">
              <a:avLst/>
            </a:prstGeom>
          </p:spPr>
        </p:pic>
        <p:pic>
          <p:nvPicPr>
            <p:cNvPr id="323" name="图片 944"/>
            <p:cNvPicPr>
              <a:picLocks noChangeAspect="1"/>
            </p:cNvPicPr>
            <p:nvPr/>
          </p:nvPicPr>
          <p:blipFill>
            <a:blip r:embed="rId20" cstate="print">
              <a:extLst>
                <a:ext uri="{28A0092B-C50C-407E-A947-70E740481C1C}">
                  <a14:useLocalDpi xmlns="" xmlns:a14="http://schemas.microsoft.com/office/drawing/2010/main" val="0"/>
                </a:ext>
              </a:extLst>
            </a:blip>
            <a:srcRect/>
            <a:stretch>
              <a:fillRect/>
            </a:stretch>
          </p:blipFill>
          <p:spPr bwMode="auto">
            <a:xfrm>
              <a:off x="5699797" y="5515586"/>
              <a:ext cx="367293" cy="3742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24" name="Straight Connector 109"/>
            <p:cNvCxnSpPr>
              <a:stCxn id="323" idx="2"/>
            </p:cNvCxnSpPr>
            <p:nvPr/>
          </p:nvCxnSpPr>
          <p:spPr>
            <a:xfrm flipH="1">
              <a:off x="5883443" y="5889792"/>
              <a:ext cx="1" cy="106518"/>
            </a:xfrm>
            <a:prstGeom prst="line">
              <a:avLst/>
            </a:prstGeom>
            <a:ln w="158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325" name="Freeform 68"/>
            <p:cNvSpPr/>
            <p:nvPr/>
          </p:nvSpPr>
          <p:spPr bwMode="auto">
            <a:xfrm rot="16518065" flipH="1" flipV="1">
              <a:off x="4580959" y="5033080"/>
              <a:ext cx="149014" cy="1381361"/>
            </a:xfrm>
            <a:custGeom>
              <a:avLst/>
              <a:gdLst>
                <a:gd name="T0" fmla="*/ 2147483647 w 404"/>
                <a:gd name="T1" fmla="*/ 2147483647 h 1294"/>
                <a:gd name="T2" fmla="*/ 2147483647 w 404"/>
                <a:gd name="T3" fmla="*/ 0 h 1294"/>
                <a:gd name="T4" fmla="*/ 2147483647 w 404"/>
                <a:gd name="T5" fmla="*/ 2147483647 h 1294"/>
                <a:gd name="T6" fmla="*/ 0 w 404"/>
                <a:gd name="T7" fmla="*/ 2147483647 h 1294"/>
                <a:gd name="T8" fmla="*/ 2147483647 w 404"/>
                <a:gd name="T9" fmla="*/ 2147483647 h 1294"/>
                <a:gd name="T10" fmla="*/ 2147483647 w 404"/>
                <a:gd name="T11" fmla="*/ 2147483647 h 1294"/>
                <a:gd name="T12" fmla="*/ 2147483647 w 404"/>
                <a:gd name="T13" fmla="*/ 2147483647 h 1294"/>
                <a:gd name="T14" fmla="*/ 0 60000 65536"/>
                <a:gd name="T15" fmla="*/ 0 60000 65536"/>
                <a:gd name="T16" fmla="*/ 0 60000 65536"/>
                <a:gd name="T17" fmla="*/ 0 60000 65536"/>
                <a:gd name="T18" fmla="*/ 0 60000 65536"/>
                <a:gd name="T19" fmla="*/ 0 60000 65536"/>
                <a:gd name="T20" fmla="*/ 0 60000 65536"/>
                <a:gd name="T21" fmla="*/ 0 w 404"/>
                <a:gd name="T22" fmla="*/ 0 h 1294"/>
                <a:gd name="T23" fmla="*/ 404 w 404"/>
                <a:gd name="T24" fmla="*/ 1294 h 12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4" h="1294">
                  <a:moveTo>
                    <a:pt x="404" y="771"/>
                  </a:moveTo>
                  <a:lnTo>
                    <a:pt x="87" y="0"/>
                  </a:lnTo>
                  <a:lnTo>
                    <a:pt x="224" y="574"/>
                  </a:lnTo>
                  <a:lnTo>
                    <a:pt x="0" y="466"/>
                  </a:lnTo>
                  <a:lnTo>
                    <a:pt x="301" y="1294"/>
                  </a:lnTo>
                  <a:lnTo>
                    <a:pt x="155" y="686"/>
                  </a:lnTo>
                  <a:lnTo>
                    <a:pt x="404" y="771"/>
                  </a:lnTo>
                  <a:close/>
                </a:path>
              </a:pathLst>
            </a:custGeom>
            <a:solidFill>
              <a:srgbClr val="FFC000"/>
            </a:solidFill>
            <a:ln w="9525">
              <a:noFill/>
              <a:round/>
            </a:ln>
          </p:spPr>
          <p:txBody>
            <a:bodyPr wrap="none" lIns="131624" tIns="65813" rIns="131624" bIns="65813" anchor="ctr"/>
            <a:lstStyle/>
            <a:p>
              <a:pPr defTabSz="1219200">
                <a:defRPr/>
              </a:pPr>
              <a:endParaRPr lang="zh-CN" altLang="en-US" sz="800" kern="0" dirty="0">
                <a:solidFill>
                  <a:prstClr val="white"/>
                </a:solidFill>
                <a:latin typeface="微软雅黑" panose="020B0503020204020204" pitchFamily="34" charset="-122"/>
                <a:ea typeface="微软雅黑" panose="020B0503020204020204" pitchFamily="34" charset="-122"/>
              </a:endParaRPr>
            </a:p>
          </p:txBody>
        </p:sp>
        <p:sp>
          <p:nvSpPr>
            <p:cNvPr id="326" name="文本框 74"/>
            <p:cNvSpPr txBox="1"/>
            <p:nvPr/>
          </p:nvSpPr>
          <p:spPr bwMode="auto">
            <a:xfrm>
              <a:off x="3614104" y="5472035"/>
              <a:ext cx="798914" cy="239701"/>
            </a:xfrm>
            <a:prstGeom prst="rect">
              <a:avLst/>
            </a:prstGeom>
            <a:noFill/>
          </p:spPr>
          <p:txBody>
            <a:bodyPr wrap="square">
              <a:spAutoFit/>
            </a:bodyPr>
            <a:lstStyle/>
            <a:p>
              <a:pPr defTabSz="1219200">
                <a:defRPr/>
              </a:pPr>
              <a:r>
                <a:rPr lang="en-US" altLang="zh-CN" sz="700" kern="0" dirty="0" smtClean="0">
                  <a:solidFill>
                    <a:sysClr val="windowText" lastClr="000000"/>
                  </a:solidFill>
                  <a:latin typeface="微软雅黑" panose="020B0503020204020204" pitchFamily="34" charset="-122"/>
                  <a:ea typeface="微软雅黑" panose="020B0503020204020204" pitchFamily="34" charset="-122"/>
                </a:rPr>
                <a:t>RTN510</a:t>
              </a:r>
              <a:endParaRPr lang="zh-CN" altLang="en-US" sz="700" kern="0" dirty="0">
                <a:solidFill>
                  <a:sysClr val="windowText" lastClr="000000"/>
                </a:solidFill>
                <a:latin typeface="微软雅黑" panose="020B0503020204020204" pitchFamily="34" charset="-122"/>
                <a:ea typeface="微软雅黑" panose="020B0503020204020204" pitchFamily="34" charset="-122"/>
              </a:endParaRPr>
            </a:p>
          </p:txBody>
        </p:sp>
        <p:sp>
          <p:nvSpPr>
            <p:cNvPr id="327" name="文本框 74"/>
            <p:cNvSpPr txBox="1"/>
            <p:nvPr/>
          </p:nvSpPr>
          <p:spPr bwMode="auto">
            <a:xfrm>
              <a:off x="6062466" y="5475439"/>
              <a:ext cx="798914" cy="239701"/>
            </a:xfrm>
            <a:prstGeom prst="rect">
              <a:avLst/>
            </a:prstGeom>
            <a:noFill/>
          </p:spPr>
          <p:txBody>
            <a:bodyPr wrap="square">
              <a:spAutoFit/>
            </a:bodyPr>
            <a:lstStyle/>
            <a:p>
              <a:pPr defTabSz="1219200">
                <a:defRPr/>
              </a:pPr>
              <a:r>
                <a:rPr lang="en-US" altLang="zh-CN" sz="700" kern="0" dirty="0" smtClean="0">
                  <a:solidFill>
                    <a:sysClr val="windowText" lastClr="000000"/>
                  </a:solidFill>
                  <a:latin typeface="微软雅黑" panose="020B0503020204020204" pitchFamily="34" charset="-122"/>
                  <a:ea typeface="微软雅黑" panose="020B0503020204020204" pitchFamily="34" charset="-122"/>
                </a:rPr>
                <a:t>RTN510</a:t>
              </a:r>
              <a:endParaRPr lang="zh-CN" altLang="en-US" sz="700" kern="0" dirty="0">
                <a:solidFill>
                  <a:sysClr val="windowText" lastClr="000000"/>
                </a:solidFill>
                <a:latin typeface="微软雅黑" panose="020B0503020204020204" pitchFamily="34" charset="-122"/>
                <a:ea typeface="微软雅黑" panose="020B0503020204020204" pitchFamily="34" charset="-122"/>
              </a:endParaRPr>
            </a:p>
          </p:txBody>
        </p:sp>
        <p:sp>
          <p:nvSpPr>
            <p:cNvPr id="328" name="TextBox 113"/>
            <p:cNvSpPr txBox="1"/>
            <p:nvPr/>
          </p:nvSpPr>
          <p:spPr>
            <a:xfrm>
              <a:off x="4220851" y="5272419"/>
              <a:ext cx="1275883" cy="474224"/>
            </a:xfrm>
            <a:prstGeom prst="rect">
              <a:avLst/>
            </a:prstGeom>
            <a:noFill/>
          </p:spPr>
          <p:txBody>
            <a:bodyPr wrap="square" rtlCol="0">
              <a:spAutoFit/>
            </a:bodyPr>
            <a:lstStyle/>
            <a:p>
              <a:r>
                <a:rPr lang="en-US" altLang="zh-CN" sz="1000" dirty="0" smtClean="0">
                  <a:latin typeface="微软雅黑" panose="020B0503020204020204" pitchFamily="34" charset="-122"/>
                  <a:ea typeface="微软雅黑" panose="020B0503020204020204" pitchFamily="34" charset="-122"/>
                </a:rPr>
                <a:t>PTP</a:t>
              </a:r>
            </a:p>
            <a:p>
              <a:r>
                <a:rPr lang="zh-CN" altLang="en-US" sz="1000" dirty="0" smtClean="0">
                  <a:latin typeface="微软雅黑" panose="020B0503020204020204" pitchFamily="34" charset="-122"/>
                  <a:ea typeface="微软雅黑" panose="020B0503020204020204" pitchFamily="34" charset="-122"/>
                </a:rPr>
                <a:t>总带</a:t>
              </a:r>
              <a:r>
                <a:rPr lang="zh-CN" altLang="en-US" sz="1000" dirty="0">
                  <a:latin typeface="微软雅黑" panose="020B0503020204020204" pitchFamily="34" charset="-122"/>
                  <a:ea typeface="微软雅黑" panose="020B0503020204020204" pitchFamily="34" charset="-122"/>
                </a:rPr>
                <a:t>宽</a:t>
              </a:r>
              <a:r>
                <a:rPr lang="en-US" altLang="zh-CN" sz="1000" dirty="0" smtClean="0">
                  <a:latin typeface="微软雅黑" panose="020B0503020204020204" pitchFamily="34" charset="-122"/>
                  <a:ea typeface="微软雅黑" panose="020B0503020204020204" pitchFamily="34" charset="-122"/>
                </a:rPr>
                <a:t>: 750M</a:t>
              </a:r>
            </a:p>
          </p:txBody>
        </p:sp>
        <p:pic>
          <p:nvPicPr>
            <p:cNvPr id="329" name="Picture 84" descr="图片796"/>
            <p:cNvPicPr>
              <a:picLocks noChangeAspect="1" noChangeArrowheads="1"/>
            </p:cNvPicPr>
            <p:nvPr/>
          </p:nvPicPr>
          <p:blipFill>
            <a:blip r:embed="rId3" cstate="print"/>
            <a:srcRect/>
            <a:stretch>
              <a:fillRect/>
            </a:stretch>
          </p:blipFill>
          <p:spPr bwMode="auto">
            <a:xfrm>
              <a:off x="5202024" y="4771499"/>
              <a:ext cx="1420106" cy="384932"/>
            </a:xfrm>
            <a:prstGeom prst="rect">
              <a:avLst/>
            </a:prstGeom>
            <a:noFill/>
            <a:ln w="9525">
              <a:noFill/>
              <a:miter lim="800000"/>
              <a:headEnd/>
              <a:tailEnd/>
            </a:ln>
          </p:spPr>
        </p:pic>
        <p:sp>
          <p:nvSpPr>
            <p:cNvPr id="330" name="TextBox 116"/>
            <p:cNvSpPr txBox="1"/>
            <p:nvPr/>
          </p:nvSpPr>
          <p:spPr>
            <a:xfrm>
              <a:off x="5513535" y="4850434"/>
              <a:ext cx="1243582" cy="295830"/>
            </a:xfrm>
            <a:prstGeom prst="rect">
              <a:avLst/>
            </a:prstGeom>
            <a:noFill/>
          </p:spPr>
          <p:txBody>
            <a:bodyPr wrap="square" rtlCol="0">
              <a:spAutoFit/>
            </a:bodyPr>
            <a:lstStyle/>
            <a:p>
              <a:r>
                <a:rPr lang="zh-CN" altLang="en-US" sz="1050" b="1" dirty="0" smtClean="0">
                  <a:latin typeface="微软雅黑" panose="020B0503020204020204" pitchFamily="34" charset="-122"/>
                  <a:ea typeface="微软雅黑" panose="020B0503020204020204" pitchFamily="34" charset="-122"/>
                </a:rPr>
                <a:t>城市通信网</a:t>
              </a:r>
              <a:endParaRPr lang="zh-CN" altLang="en-US" sz="1050" b="1" dirty="0">
                <a:latin typeface="微软雅黑" panose="020B0503020204020204" pitchFamily="34" charset="-122"/>
                <a:ea typeface="微软雅黑" panose="020B0503020204020204" pitchFamily="34" charset="-122"/>
              </a:endParaRPr>
            </a:p>
          </p:txBody>
        </p:sp>
        <p:grpSp>
          <p:nvGrpSpPr>
            <p:cNvPr id="331" name="Group 55"/>
            <p:cNvGrpSpPr/>
            <p:nvPr/>
          </p:nvGrpSpPr>
          <p:grpSpPr>
            <a:xfrm>
              <a:off x="5010975" y="6207209"/>
              <a:ext cx="796258" cy="654749"/>
              <a:chOff x="4281326" y="2805781"/>
              <a:chExt cx="796258" cy="654749"/>
            </a:xfrm>
          </p:grpSpPr>
          <p:sp>
            <p:nvSpPr>
              <p:cNvPr id="341" name="文本框 42"/>
              <p:cNvSpPr txBox="1"/>
              <p:nvPr/>
            </p:nvSpPr>
            <p:spPr bwMode="auto">
              <a:xfrm>
                <a:off x="4318075" y="3209523"/>
                <a:ext cx="759509" cy="251007"/>
              </a:xfrm>
              <a:prstGeom prst="rect">
                <a:avLst/>
              </a:prstGeom>
              <a:noFill/>
            </p:spPr>
            <p:txBody>
              <a:bodyPr wrap="square">
                <a:spAutoFit/>
              </a:bodyPr>
              <a:lstStyle/>
              <a:p>
                <a:pPr defTabSz="1219200">
                  <a:defRPr/>
                </a:pPr>
                <a:r>
                  <a:rPr lang="en-US" altLang="zh-CN" sz="800" kern="0" dirty="0">
                    <a:solidFill>
                      <a:prstClr val="black"/>
                    </a:solidFill>
                    <a:latin typeface="微软雅黑" panose="020B0503020204020204" pitchFamily="34" charset="-122"/>
                    <a:ea typeface="微软雅黑" panose="020B0503020204020204" pitchFamily="34" charset="-122"/>
                  </a:rPr>
                  <a:t>AR532</a:t>
                </a:r>
                <a:endParaRPr lang="zh-CN" altLang="en-US" sz="800" kern="0" dirty="0">
                  <a:solidFill>
                    <a:prstClr val="black"/>
                  </a:solidFill>
                  <a:latin typeface="微软雅黑" panose="020B0503020204020204" pitchFamily="34" charset="-122"/>
                  <a:ea typeface="微软雅黑" panose="020B0503020204020204" pitchFamily="34" charset="-122"/>
                </a:endParaRPr>
              </a:p>
            </p:txBody>
          </p:sp>
          <p:grpSp>
            <p:nvGrpSpPr>
              <p:cNvPr id="342" name="Group 52"/>
              <p:cNvGrpSpPr/>
              <p:nvPr/>
            </p:nvGrpSpPr>
            <p:grpSpPr>
              <a:xfrm>
                <a:off x="4281326" y="2805781"/>
                <a:ext cx="470497" cy="325624"/>
                <a:chOff x="4281326" y="2805781"/>
                <a:chExt cx="470497" cy="325624"/>
              </a:xfrm>
            </p:grpSpPr>
            <p:sp>
              <p:nvSpPr>
                <p:cNvPr id="343" name="Freeform 117"/>
                <p:cNvSpPr/>
                <p:nvPr/>
              </p:nvSpPr>
              <p:spPr bwMode="auto">
                <a:xfrm>
                  <a:off x="4281326" y="2805781"/>
                  <a:ext cx="470497" cy="320011"/>
                </a:xfrm>
                <a:custGeom>
                  <a:avLst/>
                  <a:gdLst>
                    <a:gd name="T0" fmla="*/ 61 w 140"/>
                    <a:gd name="T1" fmla="*/ 217 h 217"/>
                    <a:gd name="T2" fmla="*/ 8 w 140"/>
                    <a:gd name="T3" fmla="*/ 204 h 217"/>
                    <a:gd name="T4" fmla="*/ 0 w 140"/>
                    <a:gd name="T5" fmla="*/ 181 h 217"/>
                    <a:gd name="T6" fmla="*/ 0 w 140"/>
                    <a:gd name="T7" fmla="*/ 19 h 217"/>
                    <a:gd name="T8" fmla="*/ 10 w 140"/>
                    <a:gd name="T9" fmla="*/ 5 h 217"/>
                    <a:gd name="T10" fmla="*/ 70 w 140"/>
                    <a:gd name="T11" fmla="*/ 0 h 217"/>
                    <a:gd name="T12" fmla="*/ 130 w 140"/>
                    <a:gd name="T13" fmla="*/ 5 h 217"/>
                    <a:gd name="T14" fmla="*/ 140 w 140"/>
                    <a:gd name="T15" fmla="*/ 19 h 217"/>
                    <a:gd name="T16" fmla="*/ 140 w 140"/>
                    <a:gd name="T17" fmla="*/ 181 h 217"/>
                    <a:gd name="T18" fmla="*/ 132 w 140"/>
                    <a:gd name="T19" fmla="*/ 204 h 217"/>
                    <a:gd name="T20" fmla="*/ 81 w 140"/>
                    <a:gd name="T21" fmla="*/ 217 h 217"/>
                    <a:gd name="T22" fmla="*/ 80 w 140"/>
                    <a:gd name="T23" fmla="*/ 210 h 217"/>
                    <a:gd name="T24" fmla="*/ 133 w 140"/>
                    <a:gd name="T25" fmla="*/ 181 h 217"/>
                    <a:gd name="T26" fmla="*/ 133 w 140"/>
                    <a:gd name="T27" fmla="*/ 19 h 217"/>
                    <a:gd name="T28" fmla="*/ 128 w 140"/>
                    <a:gd name="T29" fmla="*/ 12 h 217"/>
                    <a:gd name="T30" fmla="*/ 70 w 140"/>
                    <a:gd name="T31" fmla="*/ 7 h 217"/>
                    <a:gd name="T32" fmla="*/ 12 w 140"/>
                    <a:gd name="T33" fmla="*/ 12 h 217"/>
                    <a:gd name="T34" fmla="*/ 7 w 140"/>
                    <a:gd name="T35" fmla="*/ 19 h 217"/>
                    <a:gd name="T36" fmla="*/ 7 w 140"/>
                    <a:gd name="T37" fmla="*/ 181 h 217"/>
                    <a:gd name="T38" fmla="*/ 61 w 140"/>
                    <a:gd name="T39" fmla="*/ 210 h 217"/>
                    <a:gd name="T40" fmla="*/ 61 w 140"/>
                    <a:gd name="T41"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0" h="217">
                      <a:moveTo>
                        <a:pt x="61" y="217"/>
                      </a:moveTo>
                      <a:cubicBezTo>
                        <a:pt x="35" y="217"/>
                        <a:pt x="18" y="212"/>
                        <a:pt x="8" y="204"/>
                      </a:cubicBezTo>
                      <a:cubicBezTo>
                        <a:pt x="0" y="196"/>
                        <a:pt x="0" y="187"/>
                        <a:pt x="0" y="181"/>
                      </a:cubicBezTo>
                      <a:cubicBezTo>
                        <a:pt x="0" y="19"/>
                        <a:pt x="0" y="19"/>
                        <a:pt x="0" y="19"/>
                      </a:cubicBezTo>
                      <a:cubicBezTo>
                        <a:pt x="0" y="12"/>
                        <a:pt x="4" y="7"/>
                        <a:pt x="10" y="5"/>
                      </a:cubicBezTo>
                      <a:cubicBezTo>
                        <a:pt x="30" y="0"/>
                        <a:pt x="68" y="0"/>
                        <a:pt x="70" y="0"/>
                      </a:cubicBezTo>
                      <a:cubicBezTo>
                        <a:pt x="72" y="0"/>
                        <a:pt x="110" y="0"/>
                        <a:pt x="130" y="5"/>
                      </a:cubicBezTo>
                      <a:cubicBezTo>
                        <a:pt x="136" y="7"/>
                        <a:pt x="140" y="12"/>
                        <a:pt x="140" y="19"/>
                      </a:cubicBezTo>
                      <a:cubicBezTo>
                        <a:pt x="140" y="181"/>
                        <a:pt x="140" y="181"/>
                        <a:pt x="140" y="181"/>
                      </a:cubicBezTo>
                      <a:cubicBezTo>
                        <a:pt x="140" y="187"/>
                        <a:pt x="140" y="196"/>
                        <a:pt x="132" y="204"/>
                      </a:cubicBezTo>
                      <a:cubicBezTo>
                        <a:pt x="123" y="212"/>
                        <a:pt x="106" y="216"/>
                        <a:pt x="81" y="217"/>
                      </a:cubicBezTo>
                      <a:cubicBezTo>
                        <a:pt x="80" y="210"/>
                        <a:pt x="80" y="210"/>
                        <a:pt x="80" y="210"/>
                      </a:cubicBezTo>
                      <a:cubicBezTo>
                        <a:pt x="133" y="208"/>
                        <a:pt x="133" y="192"/>
                        <a:pt x="133" y="181"/>
                      </a:cubicBezTo>
                      <a:cubicBezTo>
                        <a:pt x="133" y="19"/>
                        <a:pt x="133" y="19"/>
                        <a:pt x="133" y="19"/>
                      </a:cubicBezTo>
                      <a:cubicBezTo>
                        <a:pt x="133" y="15"/>
                        <a:pt x="131" y="13"/>
                        <a:pt x="128" y="12"/>
                      </a:cubicBezTo>
                      <a:cubicBezTo>
                        <a:pt x="109" y="7"/>
                        <a:pt x="70" y="7"/>
                        <a:pt x="70" y="7"/>
                      </a:cubicBezTo>
                      <a:cubicBezTo>
                        <a:pt x="70" y="7"/>
                        <a:pt x="31" y="7"/>
                        <a:pt x="12" y="12"/>
                      </a:cubicBezTo>
                      <a:cubicBezTo>
                        <a:pt x="8" y="13"/>
                        <a:pt x="7" y="15"/>
                        <a:pt x="7" y="19"/>
                      </a:cubicBezTo>
                      <a:cubicBezTo>
                        <a:pt x="7" y="181"/>
                        <a:pt x="7" y="181"/>
                        <a:pt x="7" y="181"/>
                      </a:cubicBezTo>
                      <a:cubicBezTo>
                        <a:pt x="7" y="192"/>
                        <a:pt x="7" y="209"/>
                        <a:pt x="61" y="210"/>
                      </a:cubicBezTo>
                      <a:lnTo>
                        <a:pt x="61" y="217"/>
                      </a:lnTo>
                      <a:close/>
                    </a:path>
                  </a:pathLst>
                </a:custGeom>
                <a:solidFill>
                  <a:srgbClr val="595757"/>
                </a:solidFill>
                <a:ln>
                  <a:solidFill>
                    <a:srgbClr val="EEECE1">
                      <a:lumMod val="25000"/>
                    </a:srgbClr>
                  </a:solidFill>
                </a:ln>
              </p:spPr>
              <p:txBody>
                <a:bodyPr/>
                <a:lstStyle/>
                <a:p>
                  <a:pPr defTabSz="512445">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sp>
              <p:nvSpPr>
                <p:cNvPr id="344" name="Freeform 118"/>
                <p:cNvSpPr>
                  <a:spLocks noEditPoints="1"/>
                </p:cNvSpPr>
                <p:nvPr/>
              </p:nvSpPr>
              <p:spPr bwMode="auto">
                <a:xfrm>
                  <a:off x="4321247" y="2823871"/>
                  <a:ext cx="390655" cy="95442"/>
                </a:xfrm>
                <a:custGeom>
                  <a:avLst/>
                  <a:gdLst>
                    <a:gd name="T0" fmla="*/ 116 w 116"/>
                    <a:gd name="T1" fmla="*/ 65 h 65"/>
                    <a:gd name="T2" fmla="*/ 0 w 116"/>
                    <a:gd name="T3" fmla="*/ 65 h 65"/>
                    <a:gd name="T4" fmla="*/ 0 w 116"/>
                    <a:gd name="T5" fmla="*/ 4 h 65"/>
                    <a:gd name="T6" fmla="*/ 2 w 116"/>
                    <a:gd name="T7" fmla="*/ 4 h 65"/>
                    <a:gd name="T8" fmla="*/ 59 w 116"/>
                    <a:gd name="T9" fmla="*/ 0 h 65"/>
                    <a:gd name="T10" fmla="*/ 114 w 116"/>
                    <a:gd name="T11" fmla="*/ 4 h 65"/>
                    <a:gd name="T12" fmla="*/ 116 w 116"/>
                    <a:gd name="T13" fmla="*/ 4 h 65"/>
                    <a:gd name="T14" fmla="*/ 116 w 116"/>
                    <a:gd name="T15" fmla="*/ 65 h 65"/>
                    <a:gd name="T16" fmla="*/ 4 w 116"/>
                    <a:gd name="T17" fmla="*/ 61 h 65"/>
                    <a:gd name="T18" fmla="*/ 112 w 116"/>
                    <a:gd name="T19" fmla="*/ 61 h 65"/>
                    <a:gd name="T20" fmla="*/ 112 w 116"/>
                    <a:gd name="T21" fmla="*/ 8 h 65"/>
                    <a:gd name="T22" fmla="*/ 59 w 116"/>
                    <a:gd name="T23" fmla="*/ 4 h 65"/>
                    <a:gd name="T24" fmla="*/ 4 w 116"/>
                    <a:gd name="T25" fmla="*/ 8 h 65"/>
                    <a:gd name="T26" fmla="*/ 4 w 116"/>
                    <a:gd name="T27" fmla="*/ 6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65">
                      <a:moveTo>
                        <a:pt x="116" y="65"/>
                      </a:moveTo>
                      <a:cubicBezTo>
                        <a:pt x="0" y="65"/>
                        <a:pt x="0" y="65"/>
                        <a:pt x="0" y="65"/>
                      </a:cubicBezTo>
                      <a:cubicBezTo>
                        <a:pt x="0" y="4"/>
                        <a:pt x="0" y="4"/>
                        <a:pt x="0" y="4"/>
                      </a:cubicBezTo>
                      <a:cubicBezTo>
                        <a:pt x="2" y="4"/>
                        <a:pt x="2" y="4"/>
                        <a:pt x="2" y="4"/>
                      </a:cubicBezTo>
                      <a:cubicBezTo>
                        <a:pt x="2" y="4"/>
                        <a:pt x="31" y="0"/>
                        <a:pt x="59" y="0"/>
                      </a:cubicBezTo>
                      <a:cubicBezTo>
                        <a:pt x="86" y="0"/>
                        <a:pt x="114" y="4"/>
                        <a:pt x="114" y="4"/>
                      </a:cubicBezTo>
                      <a:cubicBezTo>
                        <a:pt x="116" y="4"/>
                        <a:pt x="116" y="4"/>
                        <a:pt x="116" y="4"/>
                      </a:cubicBezTo>
                      <a:lnTo>
                        <a:pt x="116" y="65"/>
                      </a:lnTo>
                      <a:close/>
                      <a:moveTo>
                        <a:pt x="4" y="61"/>
                      </a:moveTo>
                      <a:cubicBezTo>
                        <a:pt x="112" y="61"/>
                        <a:pt x="112" y="61"/>
                        <a:pt x="112" y="61"/>
                      </a:cubicBezTo>
                      <a:cubicBezTo>
                        <a:pt x="112" y="8"/>
                        <a:pt x="112" y="8"/>
                        <a:pt x="112" y="8"/>
                      </a:cubicBezTo>
                      <a:cubicBezTo>
                        <a:pt x="105" y="7"/>
                        <a:pt x="82" y="4"/>
                        <a:pt x="59" y="4"/>
                      </a:cubicBezTo>
                      <a:cubicBezTo>
                        <a:pt x="35" y="4"/>
                        <a:pt x="11" y="7"/>
                        <a:pt x="4" y="8"/>
                      </a:cubicBezTo>
                      <a:lnTo>
                        <a:pt x="4" y="61"/>
                      </a:lnTo>
                      <a:close/>
                    </a:path>
                  </a:pathLst>
                </a:custGeom>
                <a:solidFill>
                  <a:srgbClr val="595757"/>
                </a:solidFill>
                <a:ln>
                  <a:solidFill>
                    <a:srgbClr val="EEECE1">
                      <a:lumMod val="25000"/>
                    </a:srgbClr>
                  </a:solidFill>
                </a:ln>
              </p:spPr>
              <p:txBody>
                <a:bodyPr/>
                <a:lstStyle/>
                <a:p>
                  <a:pPr defTabSz="512445">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sp>
              <p:nvSpPr>
                <p:cNvPr id="345" name="Freeform 119"/>
                <p:cNvSpPr>
                  <a:spLocks noEditPoints="1"/>
                </p:cNvSpPr>
                <p:nvPr/>
              </p:nvSpPr>
              <p:spPr bwMode="auto">
                <a:xfrm>
                  <a:off x="4368296" y="2840090"/>
                  <a:ext cx="155406" cy="69243"/>
                </a:xfrm>
                <a:custGeom>
                  <a:avLst/>
                  <a:gdLst>
                    <a:gd name="T0" fmla="*/ 109 w 109"/>
                    <a:gd name="T1" fmla="*/ 111 h 111"/>
                    <a:gd name="T2" fmla="*/ 0 w 109"/>
                    <a:gd name="T3" fmla="*/ 111 h 111"/>
                    <a:gd name="T4" fmla="*/ 0 w 109"/>
                    <a:gd name="T5" fmla="*/ 0 h 111"/>
                    <a:gd name="T6" fmla="*/ 109 w 109"/>
                    <a:gd name="T7" fmla="*/ 0 h 111"/>
                    <a:gd name="T8" fmla="*/ 109 w 109"/>
                    <a:gd name="T9" fmla="*/ 111 h 111"/>
                    <a:gd name="T10" fmla="*/ 7 w 109"/>
                    <a:gd name="T11" fmla="*/ 104 h 111"/>
                    <a:gd name="T12" fmla="*/ 104 w 109"/>
                    <a:gd name="T13" fmla="*/ 104 h 111"/>
                    <a:gd name="T14" fmla="*/ 104 w 109"/>
                    <a:gd name="T15" fmla="*/ 7 h 111"/>
                    <a:gd name="T16" fmla="*/ 7 w 109"/>
                    <a:gd name="T17" fmla="*/ 7 h 111"/>
                    <a:gd name="T18" fmla="*/ 7 w 109"/>
                    <a:gd name="T19" fmla="*/ 10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11">
                      <a:moveTo>
                        <a:pt x="109" y="111"/>
                      </a:moveTo>
                      <a:lnTo>
                        <a:pt x="0" y="111"/>
                      </a:lnTo>
                      <a:lnTo>
                        <a:pt x="0" y="0"/>
                      </a:lnTo>
                      <a:lnTo>
                        <a:pt x="109" y="0"/>
                      </a:lnTo>
                      <a:lnTo>
                        <a:pt x="109" y="111"/>
                      </a:lnTo>
                      <a:close/>
                      <a:moveTo>
                        <a:pt x="7" y="104"/>
                      </a:moveTo>
                      <a:lnTo>
                        <a:pt x="104" y="104"/>
                      </a:lnTo>
                      <a:lnTo>
                        <a:pt x="104" y="7"/>
                      </a:lnTo>
                      <a:lnTo>
                        <a:pt x="7" y="7"/>
                      </a:lnTo>
                      <a:lnTo>
                        <a:pt x="7" y="104"/>
                      </a:lnTo>
                      <a:close/>
                    </a:path>
                  </a:pathLst>
                </a:custGeom>
                <a:solidFill>
                  <a:srgbClr val="595757"/>
                </a:solidFill>
                <a:ln>
                  <a:solidFill>
                    <a:srgbClr val="EEECE1">
                      <a:lumMod val="25000"/>
                    </a:srgbClr>
                  </a:solidFill>
                </a:ln>
              </p:spPr>
              <p:txBody>
                <a:bodyPr/>
                <a:lstStyle/>
                <a:p>
                  <a:pPr defTabSz="512445">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sp>
              <p:nvSpPr>
                <p:cNvPr id="346" name="Freeform 120"/>
                <p:cNvSpPr/>
                <p:nvPr/>
              </p:nvSpPr>
              <p:spPr bwMode="auto">
                <a:xfrm>
                  <a:off x="4624930" y="2878142"/>
                  <a:ext cx="29941" cy="18090"/>
                </a:xfrm>
                <a:custGeom>
                  <a:avLst/>
                  <a:gdLst>
                    <a:gd name="T0" fmla="*/ 6 w 9"/>
                    <a:gd name="T1" fmla="*/ 0 h 12"/>
                    <a:gd name="T2" fmla="*/ 0 w 9"/>
                    <a:gd name="T3" fmla="*/ 6 h 12"/>
                    <a:gd name="T4" fmla="*/ 6 w 9"/>
                    <a:gd name="T5" fmla="*/ 12 h 12"/>
                    <a:gd name="T6" fmla="*/ 9 w 9"/>
                    <a:gd name="T7" fmla="*/ 6 h 12"/>
                    <a:gd name="T8" fmla="*/ 6 w 9"/>
                    <a:gd name="T9" fmla="*/ 0 h 12"/>
                  </a:gdLst>
                  <a:ahLst/>
                  <a:cxnLst>
                    <a:cxn ang="0">
                      <a:pos x="T0" y="T1"/>
                    </a:cxn>
                    <a:cxn ang="0">
                      <a:pos x="T2" y="T3"/>
                    </a:cxn>
                    <a:cxn ang="0">
                      <a:pos x="T4" y="T5"/>
                    </a:cxn>
                    <a:cxn ang="0">
                      <a:pos x="T6" y="T7"/>
                    </a:cxn>
                    <a:cxn ang="0">
                      <a:pos x="T8" y="T9"/>
                    </a:cxn>
                  </a:cxnLst>
                  <a:rect l="0" t="0" r="r" b="b"/>
                  <a:pathLst>
                    <a:path w="9" h="12">
                      <a:moveTo>
                        <a:pt x="6" y="0"/>
                      </a:moveTo>
                      <a:cubicBezTo>
                        <a:pt x="0" y="6"/>
                        <a:pt x="0" y="6"/>
                        <a:pt x="0" y="6"/>
                      </a:cubicBezTo>
                      <a:cubicBezTo>
                        <a:pt x="6" y="12"/>
                        <a:pt x="6" y="12"/>
                        <a:pt x="6" y="12"/>
                      </a:cubicBezTo>
                      <a:cubicBezTo>
                        <a:pt x="8" y="10"/>
                        <a:pt x="9" y="8"/>
                        <a:pt x="9" y="6"/>
                      </a:cubicBezTo>
                      <a:cubicBezTo>
                        <a:pt x="9" y="3"/>
                        <a:pt x="8" y="1"/>
                        <a:pt x="6" y="0"/>
                      </a:cubicBezTo>
                      <a:close/>
                    </a:path>
                  </a:pathLst>
                </a:custGeom>
                <a:solidFill>
                  <a:srgbClr val="595757"/>
                </a:solidFill>
                <a:ln>
                  <a:solidFill>
                    <a:srgbClr val="EEECE1">
                      <a:lumMod val="25000"/>
                    </a:srgbClr>
                  </a:solidFill>
                </a:ln>
              </p:spPr>
              <p:txBody>
                <a:bodyPr/>
                <a:lstStyle/>
                <a:p>
                  <a:pPr defTabSz="512445">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sp>
              <p:nvSpPr>
                <p:cNvPr id="347" name="Freeform 121"/>
                <p:cNvSpPr/>
                <p:nvPr/>
              </p:nvSpPr>
              <p:spPr bwMode="auto">
                <a:xfrm>
                  <a:off x="4597842" y="2889994"/>
                  <a:ext cx="39921" cy="11853"/>
                </a:xfrm>
                <a:custGeom>
                  <a:avLst/>
                  <a:gdLst>
                    <a:gd name="T0" fmla="*/ 6 w 12"/>
                    <a:gd name="T1" fmla="*/ 0 h 8"/>
                    <a:gd name="T2" fmla="*/ 0 w 12"/>
                    <a:gd name="T3" fmla="*/ 6 h 8"/>
                    <a:gd name="T4" fmla="*/ 6 w 12"/>
                    <a:gd name="T5" fmla="*/ 8 h 8"/>
                    <a:gd name="T6" fmla="*/ 12 w 12"/>
                    <a:gd name="T7" fmla="*/ 6 h 8"/>
                    <a:gd name="T8" fmla="*/ 6 w 12"/>
                    <a:gd name="T9" fmla="*/ 0 h 8"/>
                  </a:gdLst>
                  <a:ahLst/>
                  <a:cxnLst>
                    <a:cxn ang="0">
                      <a:pos x="T0" y="T1"/>
                    </a:cxn>
                    <a:cxn ang="0">
                      <a:pos x="T2" y="T3"/>
                    </a:cxn>
                    <a:cxn ang="0">
                      <a:pos x="T4" y="T5"/>
                    </a:cxn>
                    <a:cxn ang="0">
                      <a:pos x="T6" y="T7"/>
                    </a:cxn>
                    <a:cxn ang="0">
                      <a:pos x="T8" y="T9"/>
                    </a:cxn>
                  </a:cxnLst>
                  <a:rect l="0" t="0" r="r" b="b"/>
                  <a:pathLst>
                    <a:path w="12" h="8">
                      <a:moveTo>
                        <a:pt x="6" y="0"/>
                      </a:moveTo>
                      <a:cubicBezTo>
                        <a:pt x="0" y="6"/>
                        <a:pt x="0" y="6"/>
                        <a:pt x="0" y="6"/>
                      </a:cubicBezTo>
                      <a:cubicBezTo>
                        <a:pt x="2" y="7"/>
                        <a:pt x="4" y="8"/>
                        <a:pt x="6" y="8"/>
                      </a:cubicBezTo>
                      <a:cubicBezTo>
                        <a:pt x="9" y="8"/>
                        <a:pt x="11" y="7"/>
                        <a:pt x="12" y="6"/>
                      </a:cubicBezTo>
                      <a:lnTo>
                        <a:pt x="6" y="0"/>
                      </a:lnTo>
                      <a:close/>
                    </a:path>
                  </a:pathLst>
                </a:custGeom>
                <a:solidFill>
                  <a:srgbClr val="595757"/>
                </a:solidFill>
                <a:ln>
                  <a:solidFill>
                    <a:srgbClr val="EEECE1">
                      <a:lumMod val="25000"/>
                    </a:srgbClr>
                  </a:solidFill>
                </a:ln>
              </p:spPr>
              <p:txBody>
                <a:bodyPr/>
                <a:lstStyle/>
                <a:p>
                  <a:pPr defTabSz="512445">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sp>
              <p:nvSpPr>
                <p:cNvPr id="348" name="Freeform 122"/>
                <p:cNvSpPr/>
                <p:nvPr/>
              </p:nvSpPr>
              <p:spPr bwMode="auto">
                <a:xfrm>
                  <a:off x="4597842" y="2870656"/>
                  <a:ext cx="39921" cy="13724"/>
                </a:xfrm>
                <a:custGeom>
                  <a:avLst/>
                  <a:gdLst>
                    <a:gd name="T0" fmla="*/ 6 w 12"/>
                    <a:gd name="T1" fmla="*/ 9 h 9"/>
                    <a:gd name="T2" fmla="*/ 12 w 12"/>
                    <a:gd name="T3" fmla="*/ 3 h 9"/>
                    <a:gd name="T4" fmla="*/ 6 w 12"/>
                    <a:gd name="T5" fmla="*/ 0 h 9"/>
                    <a:gd name="T6" fmla="*/ 0 w 12"/>
                    <a:gd name="T7" fmla="*/ 3 h 9"/>
                    <a:gd name="T8" fmla="*/ 6 w 12"/>
                    <a:gd name="T9" fmla="*/ 9 h 9"/>
                  </a:gdLst>
                  <a:ahLst/>
                  <a:cxnLst>
                    <a:cxn ang="0">
                      <a:pos x="T0" y="T1"/>
                    </a:cxn>
                    <a:cxn ang="0">
                      <a:pos x="T2" y="T3"/>
                    </a:cxn>
                    <a:cxn ang="0">
                      <a:pos x="T4" y="T5"/>
                    </a:cxn>
                    <a:cxn ang="0">
                      <a:pos x="T6" y="T7"/>
                    </a:cxn>
                    <a:cxn ang="0">
                      <a:pos x="T8" y="T9"/>
                    </a:cxn>
                  </a:cxnLst>
                  <a:rect l="0" t="0" r="r" b="b"/>
                  <a:pathLst>
                    <a:path w="12" h="9">
                      <a:moveTo>
                        <a:pt x="6" y="9"/>
                      </a:moveTo>
                      <a:cubicBezTo>
                        <a:pt x="12" y="3"/>
                        <a:pt x="12" y="3"/>
                        <a:pt x="12" y="3"/>
                      </a:cubicBezTo>
                      <a:cubicBezTo>
                        <a:pt x="11" y="1"/>
                        <a:pt x="9" y="0"/>
                        <a:pt x="6" y="0"/>
                      </a:cubicBezTo>
                      <a:cubicBezTo>
                        <a:pt x="4" y="0"/>
                        <a:pt x="2" y="1"/>
                        <a:pt x="0" y="3"/>
                      </a:cubicBezTo>
                      <a:lnTo>
                        <a:pt x="6" y="9"/>
                      </a:lnTo>
                      <a:close/>
                    </a:path>
                  </a:pathLst>
                </a:custGeom>
                <a:solidFill>
                  <a:srgbClr val="595757"/>
                </a:solidFill>
                <a:ln>
                  <a:solidFill>
                    <a:srgbClr val="EEECE1">
                      <a:lumMod val="25000"/>
                    </a:srgbClr>
                  </a:solidFill>
                </a:ln>
              </p:spPr>
              <p:txBody>
                <a:bodyPr/>
                <a:lstStyle/>
                <a:p>
                  <a:pPr defTabSz="512445">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sp>
              <p:nvSpPr>
                <p:cNvPr id="349" name="Freeform 123"/>
                <p:cNvSpPr/>
                <p:nvPr/>
              </p:nvSpPr>
              <p:spPr bwMode="auto">
                <a:xfrm>
                  <a:off x="4583584" y="2878142"/>
                  <a:ext cx="27088" cy="18090"/>
                </a:xfrm>
                <a:custGeom>
                  <a:avLst/>
                  <a:gdLst>
                    <a:gd name="T0" fmla="*/ 8 w 8"/>
                    <a:gd name="T1" fmla="*/ 6 h 12"/>
                    <a:gd name="T2" fmla="*/ 2 w 8"/>
                    <a:gd name="T3" fmla="*/ 0 h 12"/>
                    <a:gd name="T4" fmla="*/ 0 w 8"/>
                    <a:gd name="T5" fmla="*/ 6 h 12"/>
                    <a:gd name="T6" fmla="*/ 2 w 8"/>
                    <a:gd name="T7" fmla="*/ 12 h 12"/>
                    <a:gd name="T8" fmla="*/ 8 w 8"/>
                    <a:gd name="T9" fmla="*/ 6 h 12"/>
                  </a:gdLst>
                  <a:ahLst/>
                  <a:cxnLst>
                    <a:cxn ang="0">
                      <a:pos x="T0" y="T1"/>
                    </a:cxn>
                    <a:cxn ang="0">
                      <a:pos x="T2" y="T3"/>
                    </a:cxn>
                    <a:cxn ang="0">
                      <a:pos x="T4" y="T5"/>
                    </a:cxn>
                    <a:cxn ang="0">
                      <a:pos x="T6" y="T7"/>
                    </a:cxn>
                    <a:cxn ang="0">
                      <a:pos x="T8" y="T9"/>
                    </a:cxn>
                  </a:cxnLst>
                  <a:rect l="0" t="0" r="r" b="b"/>
                  <a:pathLst>
                    <a:path w="8" h="12">
                      <a:moveTo>
                        <a:pt x="8" y="6"/>
                      </a:moveTo>
                      <a:cubicBezTo>
                        <a:pt x="2" y="0"/>
                        <a:pt x="2" y="0"/>
                        <a:pt x="2" y="0"/>
                      </a:cubicBezTo>
                      <a:cubicBezTo>
                        <a:pt x="1" y="1"/>
                        <a:pt x="0" y="3"/>
                        <a:pt x="0" y="6"/>
                      </a:cubicBezTo>
                      <a:cubicBezTo>
                        <a:pt x="0" y="8"/>
                        <a:pt x="1" y="10"/>
                        <a:pt x="2" y="12"/>
                      </a:cubicBezTo>
                      <a:lnTo>
                        <a:pt x="8" y="6"/>
                      </a:lnTo>
                      <a:close/>
                    </a:path>
                  </a:pathLst>
                </a:custGeom>
                <a:solidFill>
                  <a:srgbClr val="595757"/>
                </a:solidFill>
                <a:ln>
                  <a:solidFill>
                    <a:srgbClr val="EEECE1">
                      <a:lumMod val="25000"/>
                    </a:srgbClr>
                  </a:solidFill>
                </a:ln>
              </p:spPr>
              <p:txBody>
                <a:bodyPr/>
                <a:lstStyle/>
                <a:p>
                  <a:pPr defTabSz="512445">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sp>
              <p:nvSpPr>
                <p:cNvPr id="350" name="Freeform 124"/>
                <p:cNvSpPr/>
                <p:nvPr/>
              </p:nvSpPr>
              <p:spPr bwMode="auto">
                <a:xfrm>
                  <a:off x="4550792" y="2878142"/>
                  <a:ext cx="27088" cy="18090"/>
                </a:xfrm>
                <a:custGeom>
                  <a:avLst/>
                  <a:gdLst>
                    <a:gd name="T0" fmla="*/ 7 w 8"/>
                    <a:gd name="T1" fmla="*/ 6 h 12"/>
                    <a:gd name="T2" fmla="*/ 8 w 8"/>
                    <a:gd name="T3" fmla="*/ 1 h 12"/>
                    <a:gd name="T4" fmla="*/ 5 w 8"/>
                    <a:gd name="T5" fmla="*/ 0 h 12"/>
                    <a:gd name="T6" fmla="*/ 0 w 8"/>
                    <a:gd name="T7" fmla="*/ 6 h 12"/>
                    <a:gd name="T8" fmla="*/ 5 w 8"/>
                    <a:gd name="T9" fmla="*/ 12 h 12"/>
                    <a:gd name="T10" fmla="*/ 8 w 8"/>
                    <a:gd name="T11" fmla="*/ 11 h 12"/>
                    <a:gd name="T12" fmla="*/ 7 w 8"/>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7" y="6"/>
                      </a:moveTo>
                      <a:cubicBezTo>
                        <a:pt x="7" y="4"/>
                        <a:pt x="7" y="2"/>
                        <a:pt x="8" y="1"/>
                      </a:cubicBezTo>
                      <a:cubicBezTo>
                        <a:pt x="7" y="0"/>
                        <a:pt x="6" y="0"/>
                        <a:pt x="5" y="0"/>
                      </a:cubicBezTo>
                      <a:cubicBezTo>
                        <a:pt x="2" y="0"/>
                        <a:pt x="0" y="3"/>
                        <a:pt x="0" y="6"/>
                      </a:cubicBezTo>
                      <a:cubicBezTo>
                        <a:pt x="0" y="9"/>
                        <a:pt x="2" y="12"/>
                        <a:pt x="5" y="12"/>
                      </a:cubicBezTo>
                      <a:cubicBezTo>
                        <a:pt x="6" y="12"/>
                        <a:pt x="7" y="11"/>
                        <a:pt x="8" y="11"/>
                      </a:cubicBezTo>
                      <a:cubicBezTo>
                        <a:pt x="7" y="9"/>
                        <a:pt x="7" y="8"/>
                        <a:pt x="7" y="6"/>
                      </a:cubicBezTo>
                      <a:close/>
                    </a:path>
                  </a:pathLst>
                </a:custGeom>
                <a:solidFill>
                  <a:srgbClr val="595757"/>
                </a:solidFill>
                <a:ln>
                  <a:solidFill>
                    <a:srgbClr val="EEECE1">
                      <a:lumMod val="25000"/>
                    </a:srgbClr>
                  </a:solidFill>
                </a:ln>
              </p:spPr>
              <p:txBody>
                <a:bodyPr/>
                <a:lstStyle/>
                <a:p>
                  <a:pPr defTabSz="512445">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sp>
              <p:nvSpPr>
                <p:cNvPr id="351" name="Freeform 125"/>
                <p:cNvSpPr/>
                <p:nvPr/>
              </p:nvSpPr>
              <p:spPr bwMode="auto">
                <a:xfrm>
                  <a:off x="4657724" y="2878142"/>
                  <a:ext cx="31366" cy="18090"/>
                </a:xfrm>
                <a:custGeom>
                  <a:avLst/>
                  <a:gdLst>
                    <a:gd name="T0" fmla="*/ 1 w 9"/>
                    <a:gd name="T1" fmla="*/ 6 h 12"/>
                    <a:gd name="T2" fmla="*/ 0 w 9"/>
                    <a:gd name="T3" fmla="*/ 1 h 12"/>
                    <a:gd name="T4" fmla="*/ 3 w 9"/>
                    <a:gd name="T5" fmla="*/ 0 h 12"/>
                    <a:gd name="T6" fmla="*/ 9 w 9"/>
                    <a:gd name="T7" fmla="*/ 6 h 12"/>
                    <a:gd name="T8" fmla="*/ 3 w 9"/>
                    <a:gd name="T9" fmla="*/ 12 h 12"/>
                    <a:gd name="T10" fmla="*/ 0 w 9"/>
                    <a:gd name="T11" fmla="*/ 11 h 12"/>
                    <a:gd name="T12" fmla="*/ 1 w 9"/>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9" h="12">
                      <a:moveTo>
                        <a:pt x="1" y="6"/>
                      </a:moveTo>
                      <a:cubicBezTo>
                        <a:pt x="1" y="4"/>
                        <a:pt x="1" y="2"/>
                        <a:pt x="0" y="1"/>
                      </a:cubicBezTo>
                      <a:cubicBezTo>
                        <a:pt x="1" y="0"/>
                        <a:pt x="2" y="0"/>
                        <a:pt x="3" y="0"/>
                      </a:cubicBezTo>
                      <a:cubicBezTo>
                        <a:pt x="6" y="0"/>
                        <a:pt x="9" y="3"/>
                        <a:pt x="9" y="6"/>
                      </a:cubicBezTo>
                      <a:cubicBezTo>
                        <a:pt x="9" y="9"/>
                        <a:pt x="6" y="12"/>
                        <a:pt x="3" y="12"/>
                      </a:cubicBezTo>
                      <a:cubicBezTo>
                        <a:pt x="2" y="12"/>
                        <a:pt x="1" y="11"/>
                        <a:pt x="0" y="11"/>
                      </a:cubicBezTo>
                      <a:cubicBezTo>
                        <a:pt x="1" y="9"/>
                        <a:pt x="1" y="8"/>
                        <a:pt x="1" y="6"/>
                      </a:cubicBezTo>
                      <a:close/>
                    </a:path>
                  </a:pathLst>
                </a:custGeom>
                <a:solidFill>
                  <a:srgbClr val="595757"/>
                </a:solidFill>
                <a:ln>
                  <a:solidFill>
                    <a:srgbClr val="EEECE1">
                      <a:lumMod val="25000"/>
                    </a:srgbClr>
                  </a:solidFill>
                </a:ln>
              </p:spPr>
              <p:txBody>
                <a:bodyPr/>
                <a:lstStyle/>
                <a:p>
                  <a:pPr defTabSz="512445">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sp>
              <p:nvSpPr>
                <p:cNvPr id="352" name="Oval 126"/>
                <p:cNvSpPr>
                  <a:spLocks noChangeArrowheads="1"/>
                </p:cNvSpPr>
                <p:nvPr/>
              </p:nvSpPr>
              <p:spPr bwMode="auto">
                <a:xfrm>
                  <a:off x="4550792" y="2836971"/>
                  <a:ext cx="12832" cy="6239"/>
                </a:xfrm>
                <a:prstGeom prst="ellipse">
                  <a:avLst/>
                </a:prstGeom>
                <a:solidFill>
                  <a:srgbClr val="595757"/>
                </a:solidFill>
                <a:ln>
                  <a:solidFill>
                    <a:srgbClr val="EEECE1">
                      <a:lumMod val="25000"/>
                    </a:srgbClr>
                  </a:solidFill>
                </a:ln>
              </p:spPr>
              <p:txBody>
                <a:bodyPr/>
                <a:lstStyle/>
                <a:p>
                  <a:pPr defTabSz="512445">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sp>
              <p:nvSpPr>
                <p:cNvPr id="353" name="Oval 127"/>
                <p:cNvSpPr>
                  <a:spLocks noChangeArrowheads="1"/>
                </p:cNvSpPr>
                <p:nvPr/>
              </p:nvSpPr>
              <p:spPr bwMode="auto">
                <a:xfrm>
                  <a:off x="4550792" y="2848823"/>
                  <a:ext cx="12832" cy="5614"/>
                </a:xfrm>
                <a:prstGeom prst="ellipse">
                  <a:avLst/>
                </a:prstGeom>
                <a:solidFill>
                  <a:srgbClr val="595757"/>
                </a:solidFill>
                <a:ln>
                  <a:solidFill>
                    <a:srgbClr val="EEECE1">
                      <a:lumMod val="25000"/>
                    </a:srgbClr>
                  </a:solidFill>
                </a:ln>
              </p:spPr>
              <p:txBody>
                <a:bodyPr/>
                <a:lstStyle/>
                <a:p>
                  <a:pPr defTabSz="512445">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sp>
              <p:nvSpPr>
                <p:cNvPr id="354" name="Oval 128"/>
                <p:cNvSpPr>
                  <a:spLocks noChangeArrowheads="1"/>
                </p:cNvSpPr>
                <p:nvPr/>
              </p:nvSpPr>
              <p:spPr bwMode="auto">
                <a:xfrm>
                  <a:off x="4550792" y="2860675"/>
                  <a:ext cx="12832" cy="5614"/>
                </a:xfrm>
                <a:prstGeom prst="ellipse">
                  <a:avLst/>
                </a:prstGeom>
                <a:solidFill>
                  <a:srgbClr val="595757"/>
                </a:solidFill>
                <a:ln>
                  <a:solidFill>
                    <a:srgbClr val="EEECE1">
                      <a:lumMod val="25000"/>
                    </a:srgbClr>
                  </a:solidFill>
                </a:ln>
              </p:spPr>
              <p:txBody>
                <a:bodyPr/>
                <a:lstStyle/>
                <a:p>
                  <a:pPr defTabSz="512445">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sp>
              <p:nvSpPr>
                <p:cNvPr id="355" name="Oval 129"/>
                <p:cNvSpPr>
                  <a:spLocks noChangeArrowheads="1"/>
                </p:cNvSpPr>
                <p:nvPr/>
              </p:nvSpPr>
              <p:spPr bwMode="auto">
                <a:xfrm>
                  <a:off x="4577881" y="2848823"/>
                  <a:ext cx="12832" cy="5614"/>
                </a:xfrm>
                <a:prstGeom prst="ellipse">
                  <a:avLst/>
                </a:prstGeom>
                <a:solidFill>
                  <a:srgbClr val="595757"/>
                </a:solidFill>
                <a:ln>
                  <a:solidFill>
                    <a:srgbClr val="EEECE1">
                      <a:lumMod val="25000"/>
                    </a:srgbClr>
                  </a:solidFill>
                </a:ln>
              </p:spPr>
              <p:txBody>
                <a:bodyPr/>
                <a:lstStyle/>
                <a:p>
                  <a:pPr defTabSz="512445">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sp>
              <p:nvSpPr>
                <p:cNvPr id="356" name="Oval 130"/>
                <p:cNvSpPr>
                  <a:spLocks noChangeArrowheads="1"/>
                </p:cNvSpPr>
                <p:nvPr/>
              </p:nvSpPr>
              <p:spPr bwMode="auto">
                <a:xfrm>
                  <a:off x="4577881" y="2860675"/>
                  <a:ext cx="12832" cy="5614"/>
                </a:xfrm>
                <a:prstGeom prst="ellipse">
                  <a:avLst/>
                </a:prstGeom>
                <a:solidFill>
                  <a:srgbClr val="595757"/>
                </a:solidFill>
                <a:ln>
                  <a:solidFill>
                    <a:srgbClr val="EEECE1">
                      <a:lumMod val="25000"/>
                    </a:srgbClr>
                  </a:solidFill>
                </a:ln>
              </p:spPr>
              <p:txBody>
                <a:bodyPr/>
                <a:lstStyle/>
                <a:p>
                  <a:pPr defTabSz="512445">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sp>
              <p:nvSpPr>
                <p:cNvPr id="357" name="Freeform 131"/>
                <p:cNvSpPr/>
                <p:nvPr/>
              </p:nvSpPr>
              <p:spPr bwMode="auto">
                <a:xfrm>
                  <a:off x="4627782" y="2844456"/>
                  <a:ext cx="39921" cy="8733"/>
                </a:xfrm>
                <a:custGeom>
                  <a:avLst/>
                  <a:gdLst>
                    <a:gd name="T0" fmla="*/ 12 w 12"/>
                    <a:gd name="T1" fmla="*/ 3 h 6"/>
                    <a:gd name="T2" fmla="*/ 9 w 12"/>
                    <a:gd name="T3" fmla="*/ 6 h 6"/>
                    <a:gd name="T4" fmla="*/ 3 w 12"/>
                    <a:gd name="T5" fmla="*/ 6 h 6"/>
                    <a:gd name="T6" fmla="*/ 0 w 12"/>
                    <a:gd name="T7" fmla="*/ 3 h 6"/>
                    <a:gd name="T8" fmla="*/ 0 w 12"/>
                    <a:gd name="T9" fmla="*/ 3 h 6"/>
                    <a:gd name="T10" fmla="*/ 3 w 12"/>
                    <a:gd name="T11" fmla="*/ 0 h 6"/>
                    <a:gd name="T12" fmla="*/ 9 w 12"/>
                    <a:gd name="T13" fmla="*/ 0 h 6"/>
                    <a:gd name="T14" fmla="*/ 12 w 12"/>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6">
                      <a:moveTo>
                        <a:pt x="12" y="3"/>
                      </a:moveTo>
                      <a:cubicBezTo>
                        <a:pt x="12" y="5"/>
                        <a:pt x="11" y="6"/>
                        <a:pt x="9" y="6"/>
                      </a:cubicBezTo>
                      <a:cubicBezTo>
                        <a:pt x="3" y="6"/>
                        <a:pt x="3" y="6"/>
                        <a:pt x="3" y="6"/>
                      </a:cubicBezTo>
                      <a:cubicBezTo>
                        <a:pt x="1" y="6"/>
                        <a:pt x="0" y="5"/>
                        <a:pt x="0" y="3"/>
                      </a:cubicBezTo>
                      <a:cubicBezTo>
                        <a:pt x="0" y="3"/>
                        <a:pt x="0" y="3"/>
                        <a:pt x="0" y="3"/>
                      </a:cubicBezTo>
                      <a:cubicBezTo>
                        <a:pt x="0" y="2"/>
                        <a:pt x="1" y="0"/>
                        <a:pt x="3" y="0"/>
                      </a:cubicBezTo>
                      <a:cubicBezTo>
                        <a:pt x="9" y="0"/>
                        <a:pt x="9" y="0"/>
                        <a:pt x="9" y="0"/>
                      </a:cubicBezTo>
                      <a:cubicBezTo>
                        <a:pt x="11" y="0"/>
                        <a:pt x="12" y="2"/>
                        <a:pt x="12" y="3"/>
                      </a:cubicBezTo>
                      <a:close/>
                    </a:path>
                  </a:pathLst>
                </a:custGeom>
                <a:solidFill>
                  <a:srgbClr val="595757"/>
                </a:solidFill>
                <a:ln>
                  <a:solidFill>
                    <a:srgbClr val="EEECE1">
                      <a:lumMod val="25000"/>
                    </a:srgbClr>
                  </a:solidFill>
                </a:ln>
              </p:spPr>
              <p:txBody>
                <a:bodyPr/>
                <a:lstStyle/>
                <a:p>
                  <a:pPr defTabSz="512445">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sp>
              <p:nvSpPr>
                <p:cNvPr id="358" name="Freeform 132"/>
                <p:cNvSpPr>
                  <a:spLocks noEditPoints="1"/>
                </p:cNvSpPr>
                <p:nvPr/>
              </p:nvSpPr>
              <p:spPr bwMode="auto">
                <a:xfrm>
                  <a:off x="4321247" y="2925550"/>
                  <a:ext cx="390655" cy="92947"/>
                </a:xfrm>
                <a:custGeom>
                  <a:avLst/>
                  <a:gdLst>
                    <a:gd name="T0" fmla="*/ 274 w 274"/>
                    <a:gd name="T1" fmla="*/ 149 h 149"/>
                    <a:gd name="T2" fmla="*/ 0 w 274"/>
                    <a:gd name="T3" fmla="*/ 149 h 149"/>
                    <a:gd name="T4" fmla="*/ 0 w 274"/>
                    <a:gd name="T5" fmla="*/ 0 h 149"/>
                    <a:gd name="T6" fmla="*/ 274 w 274"/>
                    <a:gd name="T7" fmla="*/ 0 h 149"/>
                    <a:gd name="T8" fmla="*/ 274 w 274"/>
                    <a:gd name="T9" fmla="*/ 149 h 149"/>
                    <a:gd name="T10" fmla="*/ 9 w 274"/>
                    <a:gd name="T11" fmla="*/ 139 h 149"/>
                    <a:gd name="T12" fmla="*/ 265 w 274"/>
                    <a:gd name="T13" fmla="*/ 139 h 149"/>
                    <a:gd name="T14" fmla="*/ 265 w 274"/>
                    <a:gd name="T15" fmla="*/ 9 h 149"/>
                    <a:gd name="T16" fmla="*/ 9 w 274"/>
                    <a:gd name="T17" fmla="*/ 9 h 149"/>
                    <a:gd name="T18" fmla="*/ 9 w 274"/>
                    <a:gd name="T19" fmla="*/ 13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4" h="149">
                      <a:moveTo>
                        <a:pt x="274" y="149"/>
                      </a:moveTo>
                      <a:lnTo>
                        <a:pt x="0" y="149"/>
                      </a:lnTo>
                      <a:lnTo>
                        <a:pt x="0" y="0"/>
                      </a:lnTo>
                      <a:lnTo>
                        <a:pt x="274" y="0"/>
                      </a:lnTo>
                      <a:lnTo>
                        <a:pt x="274" y="149"/>
                      </a:lnTo>
                      <a:close/>
                      <a:moveTo>
                        <a:pt x="9" y="139"/>
                      </a:moveTo>
                      <a:lnTo>
                        <a:pt x="265" y="139"/>
                      </a:lnTo>
                      <a:lnTo>
                        <a:pt x="265" y="9"/>
                      </a:lnTo>
                      <a:lnTo>
                        <a:pt x="9" y="9"/>
                      </a:lnTo>
                      <a:lnTo>
                        <a:pt x="9" y="139"/>
                      </a:lnTo>
                      <a:close/>
                    </a:path>
                  </a:pathLst>
                </a:custGeom>
                <a:solidFill>
                  <a:srgbClr val="595757"/>
                </a:solidFill>
                <a:ln>
                  <a:solidFill>
                    <a:srgbClr val="EEECE1">
                      <a:lumMod val="25000"/>
                    </a:srgbClr>
                  </a:solidFill>
                </a:ln>
              </p:spPr>
              <p:txBody>
                <a:bodyPr/>
                <a:lstStyle/>
                <a:p>
                  <a:pPr defTabSz="512445">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sp>
              <p:nvSpPr>
                <p:cNvPr id="359" name="Freeform 133"/>
                <p:cNvSpPr/>
                <p:nvPr/>
              </p:nvSpPr>
              <p:spPr bwMode="auto">
                <a:xfrm>
                  <a:off x="4456692" y="2934284"/>
                  <a:ext cx="15683" cy="8733"/>
                </a:xfrm>
                <a:custGeom>
                  <a:avLst/>
                  <a:gdLst>
                    <a:gd name="T0" fmla="*/ 2 w 11"/>
                    <a:gd name="T1" fmla="*/ 7 h 14"/>
                    <a:gd name="T2" fmla="*/ 9 w 11"/>
                    <a:gd name="T3" fmla="*/ 7 h 14"/>
                    <a:gd name="T4" fmla="*/ 9 w 11"/>
                    <a:gd name="T5" fmla="*/ 0 h 14"/>
                    <a:gd name="T6" fmla="*/ 11 w 11"/>
                    <a:gd name="T7" fmla="*/ 0 h 14"/>
                    <a:gd name="T8" fmla="*/ 11 w 11"/>
                    <a:gd name="T9" fmla="*/ 14 h 14"/>
                    <a:gd name="T10" fmla="*/ 9 w 11"/>
                    <a:gd name="T11" fmla="*/ 14 h 14"/>
                    <a:gd name="T12" fmla="*/ 9 w 11"/>
                    <a:gd name="T13" fmla="*/ 9 h 14"/>
                    <a:gd name="T14" fmla="*/ 2 w 11"/>
                    <a:gd name="T15" fmla="*/ 9 h 14"/>
                    <a:gd name="T16" fmla="*/ 2 w 11"/>
                    <a:gd name="T17" fmla="*/ 14 h 14"/>
                    <a:gd name="T18" fmla="*/ 0 w 11"/>
                    <a:gd name="T19" fmla="*/ 14 h 14"/>
                    <a:gd name="T20" fmla="*/ 0 w 11"/>
                    <a:gd name="T21" fmla="*/ 0 h 14"/>
                    <a:gd name="T22" fmla="*/ 2 w 11"/>
                    <a:gd name="T23" fmla="*/ 0 h 14"/>
                    <a:gd name="T24" fmla="*/ 2 w 11"/>
                    <a:gd name="T25"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4">
                      <a:moveTo>
                        <a:pt x="2" y="7"/>
                      </a:moveTo>
                      <a:lnTo>
                        <a:pt x="9" y="7"/>
                      </a:lnTo>
                      <a:lnTo>
                        <a:pt x="9" y="0"/>
                      </a:lnTo>
                      <a:lnTo>
                        <a:pt x="11" y="0"/>
                      </a:lnTo>
                      <a:lnTo>
                        <a:pt x="11" y="14"/>
                      </a:lnTo>
                      <a:lnTo>
                        <a:pt x="9" y="14"/>
                      </a:lnTo>
                      <a:lnTo>
                        <a:pt x="9" y="9"/>
                      </a:lnTo>
                      <a:lnTo>
                        <a:pt x="2" y="9"/>
                      </a:lnTo>
                      <a:lnTo>
                        <a:pt x="2" y="14"/>
                      </a:lnTo>
                      <a:lnTo>
                        <a:pt x="0" y="14"/>
                      </a:lnTo>
                      <a:lnTo>
                        <a:pt x="0" y="0"/>
                      </a:lnTo>
                      <a:lnTo>
                        <a:pt x="2" y="0"/>
                      </a:lnTo>
                      <a:lnTo>
                        <a:pt x="2" y="7"/>
                      </a:lnTo>
                      <a:close/>
                    </a:path>
                  </a:pathLst>
                </a:custGeom>
                <a:solidFill>
                  <a:srgbClr val="595757"/>
                </a:solidFill>
                <a:ln>
                  <a:solidFill>
                    <a:srgbClr val="EEECE1">
                      <a:lumMod val="25000"/>
                    </a:srgbClr>
                  </a:solidFill>
                </a:ln>
              </p:spPr>
              <p:txBody>
                <a:bodyPr/>
                <a:lstStyle/>
                <a:p>
                  <a:pPr defTabSz="512445">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sp>
              <p:nvSpPr>
                <p:cNvPr id="360" name="Freeform 134"/>
                <p:cNvSpPr/>
                <p:nvPr/>
              </p:nvSpPr>
              <p:spPr bwMode="auto">
                <a:xfrm>
                  <a:off x="4479504" y="2934284"/>
                  <a:ext cx="17109" cy="8733"/>
                </a:xfrm>
                <a:custGeom>
                  <a:avLst/>
                  <a:gdLst>
                    <a:gd name="T0" fmla="*/ 1 w 5"/>
                    <a:gd name="T1" fmla="*/ 4 h 6"/>
                    <a:gd name="T2" fmla="*/ 2 w 5"/>
                    <a:gd name="T3" fmla="*/ 5 h 6"/>
                    <a:gd name="T4" fmla="*/ 4 w 5"/>
                    <a:gd name="T5" fmla="*/ 4 h 6"/>
                    <a:gd name="T6" fmla="*/ 4 w 5"/>
                    <a:gd name="T7" fmla="*/ 0 h 6"/>
                    <a:gd name="T8" fmla="*/ 5 w 5"/>
                    <a:gd name="T9" fmla="*/ 0 h 6"/>
                    <a:gd name="T10" fmla="*/ 5 w 5"/>
                    <a:gd name="T11" fmla="*/ 4 h 6"/>
                    <a:gd name="T12" fmla="*/ 5 w 5"/>
                    <a:gd name="T13" fmla="*/ 5 h 6"/>
                    <a:gd name="T14" fmla="*/ 2 w 5"/>
                    <a:gd name="T15" fmla="*/ 6 h 6"/>
                    <a:gd name="T16" fmla="*/ 0 w 5"/>
                    <a:gd name="T17" fmla="*/ 5 h 6"/>
                    <a:gd name="T18" fmla="*/ 0 w 5"/>
                    <a:gd name="T19" fmla="*/ 4 h 6"/>
                    <a:gd name="T20" fmla="*/ 0 w 5"/>
                    <a:gd name="T21" fmla="*/ 0 h 6"/>
                    <a:gd name="T22" fmla="*/ 1 w 5"/>
                    <a:gd name="T23" fmla="*/ 0 h 6"/>
                    <a:gd name="T24" fmla="*/ 1 w 5"/>
                    <a:gd name="T25"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6">
                      <a:moveTo>
                        <a:pt x="1" y="4"/>
                      </a:moveTo>
                      <a:cubicBezTo>
                        <a:pt x="1" y="5"/>
                        <a:pt x="1" y="5"/>
                        <a:pt x="2" y="5"/>
                      </a:cubicBezTo>
                      <a:cubicBezTo>
                        <a:pt x="3" y="5"/>
                        <a:pt x="4" y="5"/>
                        <a:pt x="4" y="4"/>
                      </a:cubicBezTo>
                      <a:cubicBezTo>
                        <a:pt x="4" y="0"/>
                        <a:pt x="4" y="0"/>
                        <a:pt x="4" y="0"/>
                      </a:cubicBezTo>
                      <a:cubicBezTo>
                        <a:pt x="5" y="0"/>
                        <a:pt x="5" y="0"/>
                        <a:pt x="5" y="0"/>
                      </a:cubicBezTo>
                      <a:cubicBezTo>
                        <a:pt x="5" y="4"/>
                        <a:pt x="5" y="4"/>
                        <a:pt x="5" y="4"/>
                      </a:cubicBezTo>
                      <a:cubicBezTo>
                        <a:pt x="5" y="5"/>
                        <a:pt x="5" y="5"/>
                        <a:pt x="5" y="5"/>
                      </a:cubicBezTo>
                      <a:cubicBezTo>
                        <a:pt x="4" y="6"/>
                        <a:pt x="3" y="6"/>
                        <a:pt x="2" y="6"/>
                      </a:cubicBezTo>
                      <a:cubicBezTo>
                        <a:pt x="1" y="6"/>
                        <a:pt x="0" y="6"/>
                        <a:pt x="0" y="5"/>
                      </a:cubicBezTo>
                      <a:cubicBezTo>
                        <a:pt x="0" y="5"/>
                        <a:pt x="0" y="5"/>
                        <a:pt x="0" y="4"/>
                      </a:cubicBezTo>
                      <a:cubicBezTo>
                        <a:pt x="0" y="0"/>
                        <a:pt x="0" y="0"/>
                        <a:pt x="0" y="0"/>
                      </a:cubicBezTo>
                      <a:cubicBezTo>
                        <a:pt x="1" y="0"/>
                        <a:pt x="1" y="0"/>
                        <a:pt x="1" y="0"/>
                      </a:cubicBezTo>
                      <a:lnTo>
                        <a:pt x="1" y="4"/>
                      </a:lnTo>
                      <a:close/>
                    </a:path>
                  </a:pathLst>
                </a:custGeom>
                <a:solidFill>
                  <a:srgbClr val="595757"/>
                </a:solidFill>
                <a:ln>
                  <a:solidFill>
                    <a:srgbClr val="EEECE1">
                      <a:lumMod val="25000"/>
                    </a:srgbClr>
                  </a:solidFill>
                </a:ln>
              </p:spPr>
              <p:txBody>
                <a:bodyPr/>
                <a:lstStyle/>
                <a:p>
                  <a:pPr defTabSz="512445">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sp>
              <p:nvSpPr>
                <p:cNvPr id="361" name="Freeform 135"/>
                <p:cNvSpPr>
                  <a:spLocks noEditPoints="1"/>
                </p:cNvSpPr>
                <p:nvPr/>
              </p:nvSpPr>
              <p:spPr bwMode="auto">
                <a:xfrm>
                  <a:off x="4496613" y="2934284"/>
                  <a:ext cx="22812" cy="8733"/>
                </a:xfrm>
                <a:custGeom>
                  <a:avLst/>
                  <a:gdLst>
                    <a:gd name="T0" fmla="*/ 9 w 16"/>
                    <a:gd name="T1" fmla="*/ 0 h 14"/>
                    <a:gd name="T2" fmla="*/ 16 w 16"/>
                    <a:gd name="T3" fmla="*/ 14 h 14"/>
                    <a:gd name="T4" fmla="*/ 14 w 16"/>
                    <a:gd name="T5" fmla="*/ 14 h 14"/>
                    <a:gd name="T6" fmla="*/ 12 w 16"/>
                    <a:gd name="T7" fmla="*/ 12 h 14"/>
                    <a:gd name="T8" fmla="*/ 5 w 16"/>
                    <a:gd name="T9" fmla="*/ 12 h 14"/>
                    <a:gd name="T10" fmla="*/ 5 w 16"/>
                    <a:gd name="T11" fmla="*/ 14 h 14"/>
                    <a:gd name="T12" fmla="*/ 0 w 16"/>
                    <a:gd name="T13" fmla="*/ 14 h 14"/>
                    <a:gd name="T14" fmla="*/ 7 w 16"/>
                    <a:gd name="T15" fmla="*/ 0 h 14"/>
                    <a:gd name="T16" fmla="*/ 9 w 16"/>
                    <a:gd name="T17" fmla="*/ 0 h 14"/>
                    <a:gd name="T18" fmla="*/ 7 w 16"/>
                    <a:gd name="T19" fmla="*/ 9 h 14"/>
                    <a:gd name="T20" fmla="*/ 12 w 16"/>
                    <a:gd name="T21" fmla="*/ 9 h 14"/>
                    <a:gd name="T22" fmla="*/ 9 w 16"/>
                    <a:gd name="T23" fmla="*/ 5 h 14"/>
                    <a:gd name="T24" fmla="*/ 7 w 16"/>
                    <a:gd name="T2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4">
                      <a:moveTo>
                        <a:pt x="9" y="0"/>
                      </a:moveTo>
                      <a:lnTo>
                        <a:pt x="16" y="14"/>
                      </a:lnTo>
                      <a:lnTo>
                        <a:pt x="14" y="14"/>
                      </a:lnTo>
                      <a:lnTo>
                        <a:pt x="12" y="12"/>
                      </a:lnTo>
                      <a:lnTo>
                        <a:pt x="5" y="12"/>
                      </a:lnTo>
                      <a:lnTo>
                        <a:pt x="5" y="14"/>
                      </a:lnTo>
                      <a:lnTo>
                        <a:pt x="0" y="14"/>
                      </a:lnTo>
                      <a:lnTo>
                        <a:pt x="7" y="0"/>
                      </a:lnTo>
                      <a:lnTo>
                        <a:pt x="9" y="0"/>
                      </a:lnTo>
                      <a:close/>
                      <a:moveTo>
                        <a:pt x="7" y="9"/>
                      </a:moveTo>
                      <a:lnTo>
                        <a:pt x="12" y="9"/>
                      </a:lnTo>
                      <a:lnTo>
                        <a:pt x="9" y="5"/>
                      </a:lnTo>
                      <a:lnTo>
                        <a:pt x="7" y="9"/>
                      </a:lnTo>
                      <a:close/>
                    </a:path>
                  </a:pathLst>
                </a:custGeom>
                <a:solidFill>
                  <a:srgbClr val="595757"/>
                </a:solidFill>
                <a:ln>
                  <a:solidFill>
                    <a:srgbClr val="EEECE1">
                      <a:lumMod val="25000"/>
                    </a:srgbClr>
                  </a:solidFill>
                </a:ln>
              </p:spPr>
              <p:txBody>
                <a:bodyPr/>
                <a:lstStyle/>
                <a:p>
                  <a:pPr defTabSz="512445">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sp>
              <p:nvSpPr>
                <p:cNvPr id="362" name="Freeform 136"/>
                <p:cNvSpPr/>
                <p:nvPr/>
              </p:nvSpPr>
              <p:spPr bwMode="auto">
                <a:xfrm>
                  <a:off x="4516574" y="2934284"/>
                  <a:ext cx="34218" cy="8733"/>
                </a:xfrm>
                <a:custGeom>
                  <a:avLst/>
                  <a:gdLst>
                    <a:gd name="T0" fmla="*/ 5 w 24"/>
                    <a:gd name="T1" fmla="*/ 0 h 14"/>
                    <a:gd name="T2" fmla="*/ 7 w 24"/>
                    <a:gd name="T3" fmla="*/ 12 h 14"/>
                    <a:gd name="T4" fmla="*/ 9 w 24"/>
                    <a:gd name="T5" fmla="*/ 0 h 14"/>
                    <a:gd name="T6" fmla="*/ 14 w 24"/>
                    <a:gd name="T7" fmla="*/ 0 h 14"/>
                    <a:gd name="T8" fmla="*/ 17 w 24"/>
                    <a:gd name="T9" fmla="*/ 12 h 14"/>
                    <a:gd name="T10" fmla="*/ 21 w 24"/>
                    <a:gd name="T11" fmla="*/ 0 h 14"/>
                    <a:gd name="T12" fmla="*/ 24 w 24"/>
                    <a:gd name="T13" fmla="*/ 0 h 14"/>
                    <a:gd name="T14" fmla="*/ 19 w 24"/>
                    <a:gd name="T15" fmla="*/ 14 h 14"/>
                    <a:gd name="T16" fmla="*/ 17 w 24"/>
                    <a:gd name="T17" fmla="*/ 14 h 14"/>
                    <a:gd name="T18" fmla="*/ 12 w 24"/>
                    <a:gd name="T19" fmla="*/ 5 h 14"/>
                    <a:gd name="T20" fmla="*/ 9 w 24"/>
                    <a:gd name="T21" fmla="*/ 14 h 14"/>
                    <a:gd name="T22" fmla="*/ 5 w 24"/>
                    <a:gd name="T23" fmla="*/ 14 h 14"/>
                    <a:gd name="T24" fmla="*/ 0 w 24"/>
                    <a:gd name="T25" fmla="*/ 0 h 14"/>
                    <a:gd name="T26" fmla="*/ 5 w 24"/>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14">
                      <a:moveTo>
                        <a:pt x="5" y="0"/>
                      </a:moveTo>
                      <a:lnTo>
                        <a:pt x="7" y="12"/>
                      </a:lnTo>
                      <a:lnTo>
                        <a:pt x="9" y="0"/>
                      </a:lnTo>
                      <a:lnTo>
                        <a:pt x="14" y="0"/>
                      </a:lnTo>
                      <a:lnTo>
                        <a:pt x="17" y="12"/>
                      </a:lnTo>
                      <a:lnTo>
                        <a:pt x="21" y="0"/>
                      </a:lnTo>
                      <a:lnTo>
                        <a:pt x="24" y="0"/>
                      </a:lnTo>
                      <a:lnTo>
                        <a:pt x="19" y="14"/>
                      </a:lnTo>
                      <a:lnTo>
                        <a:pt x="17" y="14"/>
                      </a:lnTo>
                      <a:lnTo>
                        <a:pt x="12" y="5"/>
                      </a:lnTo>
                      <a:lnTo>
                        <a:pt x="9" y="14"/>
                      </a:lnTo>
                      <a:lnTo>
                        <a:pt x="5" y="14"/>
                      </a:lnTo>
                      <a:lnTo>
                        <a:pt x="0" y="0"/>
                      </a:lnTo>
                      <a:lnTo>
                        <a:pt x="5" y="0"/>
                      </a:lnTo>
                      <a:close/>
                    </a:path>
                  </a:pathLst>
                </a:custGeom>
                <a:solidFill>
                  <a:srgbClr val="595757"/>
                </a:solidFill>
                <a:ln>
                  <a:solidFill>
                    <a:srgbClr val="EEECE1">
                      <a:lumMod val="25000"/>
                    </a:srgbClr>
                  </a:solidFill>
                </a:ln>
              </p:spPr>
              <p:txBody>
                <a:bodyPr/>
                <a:lstStyle/>
                <a:p>
                  <a:pPr defTabSz="512445">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sp>
              <p:nvSpPr>
                <p:cNvPr id="363" name="Freeform 137"/>
                <p:cNvSpPr/>
                <p:nvPr/>
              </p:nvSpPr>
              <p:spPr bwMode="auto">
                <a:xfrm>
                  <a:off x="4550792" y="2934284"/>
                  <a:ext cx="19961" cy="8733"/>
                </a:xfrm>
                <a:custGeom>
                  <a:avLst/>
                  <a:gdLst>
                    <a:gd name="T0" fmla="*/ 2 w 6"/>
                    <a:gd name="T1" fmla="*/ 3 h 6"/>
                    <a:gd name="T2" fmla="*/ 6 w 6"/>
                    <a:gd name="T3" fmla="*/ 3 h 6"/>
                    <a:gd name="T4" fmla="*/ 6 w 6"/>
                    <a:gd name="T5" fmla="*/ 4 h 6"/>
                    <a:gd name="T6" fmla="*/ 2 w 6"/>
                    <a:gd name="T7" fmla="*/ 4 h 6"/>
                    <a:gd name="T8" fmla="*/ 3 w 6"/>
                    <a:gd name="T9" fmla="*/ 5 h 6"/>
                    <a:gd name="T10" fmla="*/ 6 w 6"/>
                    <a:gd name="T11" fmla="*/ 5 h 6"/>
                    <a:gd name="T12" fmla="*/ 6 w 6"/>
                    <a:gd name="T13" fmla="*/ 6 h 6"/>
                    <a:gd name="T14" fmla="*/ 3 w 6"/>
                    <a:gd name="T15" fmla="*/ 6 h 6"/>
                    <a:gd name="T16" fmla="*/ 1 w 6"/>
                    <a:gd name="T17" fmla="*/ 6 h 6"/>
                    <a:gd name="T18" fmla="*/ 0 w 6"/>
                    <a:gd name="T19" fmla="*/ 3 h 6"/>
                    <a:gd name="T20" fmla="*/ 3 w 6"/>
                    <a:gd name="T21" fmla="*/ 0 h 6"/>
                    <a:gd name="T22" fmla="*/ 6 w 6"/>
                    <a:gd name="T23" fmla="*/ 0 h 6"/>
                    <a:gd name="T24" fmla="*/ 6 w 6"/>
                    <a:gd name="T25" fmla="*/ 1 h 6"/>
                    <a:gd name="T26" fmla="*/ 3 w 6"/>
                    <a:gd name="T27" fmla="*/ 1 h 6"/>
                    <a:gd name="T28" fmla="*/ 2 w 6"/>
                    <a:gd name="T2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6">
                      <a:moveTo>
                        <a:pt x="2" y="3"/>
                      </a:moveTo>
                      <a:cubicBezTo>
                        <a:pt x="6" y="3"/>
                        <a:pt x="6" y="3"/>
                        <a:pt x="6" y="3"/>
                      </a:cubicBezTo>
                      <a:cubicBezTo>
                        <a:pt x="6" y="4"/>
                        <a:pt x="6" y="4"/>
                        <a:pt x="6" y="4"/>
                      </a:cubicBezTo>
                      <a:cubicBezTo>
                        <a:pt x="2" y="4"/>
                        <a:pt x="2" y="4"/>
                        <a:pt x="2" y="4"/>
                      </a:cubicBezTo>
                      <a:cubicBezTo>
                        <a:pt x="2" y="5"/>
                        <a:pt x="2" y="5"/>
                        <a:pt x="3" y="5"/>
                      </a:cubicBezTo>
                      <a:cubicBezTo>
                        <a:pt x="6" y="5"/>
                        <a:pt x="6" y="5"/>
                        <a:pt x="6" y="5"/>
                      </a:cubicBezTo>
                      <a:cubicBezTo>
                        <a:pt x="6" y="6"/>
                        <a:pt x="6" y="6"/>
                        <a:pt x="6" y="6"/>
                      </a:cubicBezTo>
                      <a:cubicBezTo>
                        <a:pt x="3" y="6"/>
                        <a:pt x="3" y="6"/>
                        <a:pt x="3" y="6"/>
                      </a:cubicBezTo>
                      <a:cubicBezTo>
                        <a:pt x="3" y="6"/>
                        <a:pt x="2" y="6"/>
                        <a:pt x="1" y="6"/>
                      </a:cubicBezTo>
                      <a:cubicBezTo>
                        <a:pt x="1" y="5"/>
                        <a:pt x="0" y="4"/>
                        <a:pt x="0" y="3"/>
                      </a:cubicBezTo>
                      <a:cubicBezTo>
                        <a:pt x="0" y="1"/>
                        <a:pt x="1" y="0"/>
                        <a:pt x="3" y="0"/>
                      </a:cubicBezTo>
                      <a:cubicBezTo>
                        <a:pt x="6" y="0"/>
                        <a:pt x="6" y="0"/>
                        <a:pt x="6" y="0"/>
                      </a:cubicBezTo>
                      <a:cubicBezTo>
                        <a:pt x="6" y="1"/>
                        <a:pt x="6" y="1"/>
                        <a:pt x="6" y="1"/>
                      </a:cubicBezTo>
                      <a:cubicBezTo>
                        <a:pt x="3" y="1"/>
                        <a:pt x="3" y="1"/>
                        <a:pt x="3" y="1"/>
                      </a:cubicBezTo>
                      <a:cubicBezTo>
                        <a:pt x="2" y="1"/>
                        <a:pt x="2" y="2"/>
                        <a:pt x="2" y="3"/>
                      </a:cubicBezTo>
                    </a:path>
                  </a:pathLst>
                </a:custGeom>
                <a:solidFill>
                  <a:srgbClr val="595757"/>
                </a:solidFill>
                <a:ln>
                  <a:solidFill>
                    <a:srgbClr val="EEECE1">
                      <a:lumMod val="25000"/>
                    </a:srgbClr>
                  </a:solidFill>
                </a:ln>
              </p:spPr>
              <p:txBody>
                <a:bodyPr/>
                <a:lstStyle/>
                <a:p>
                  <a:pPr defTabSz="512445">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sp>
              <p:nvSpPr>
                <p:cNvPr id="364" name="Rectangle 138"/>
                <p:cNvSpPr>
                  <a:spLocks noChangeArrowheads="1"/>
                </p:cNvSpPr>
                <p:nvPr/>
              </p:nvSpPr>
              <p:spPr bwMode="auto">
                <a:xfrm>
                  <a:off x="4573604" y="2934284"/>
                  <a:ext cx="4276" cy="8733"/>
                </a:xfrm>
                <a:prstGeom prst="rect">
                  <a:avLst/>
                </a:prstGeom>
                <a:solidFill>
                  <a:srgbClr val="595757"/>
                </a:solidFill>
                <a:ln>
                  <a:solidFill>
                    <a:srgbClr val="EEECE1">
                      <a:lumMod val="25000"/>
                    </a:srgbClr>
                  </a:solidFill>
                </a:ln>
              </p:spPr>
              <p:txBody>
                <a:bodyPr/>
                <a:lstStyle/>
                <a:p>
                  <a:pPr defTabSz="512445">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sp>
              <p:nvSpPr>
                <p:cNvPr id="365" name="Rectangle 139"/>
                <p:cNvSpPr>
                  <a:spLocks noChangeArrowheads="1"/>
                </p:cNvSpPr>
                <p:nvPr/>
              </p:nvSpPr>
              <p:spPr bwMode="auto">
                <a:xfrm>
                  <a:off x="4328375" y="2946136"/>
                  <a:ext cx="376398" cy="4366"/>
                </a:xfrm>
                <a:prstGeom prst="rect">
                  <a:avLst/>
                </a:prstGeom>
                <a:solidFill>
                  <a:srgbClr val="595757"/>
                </a:solidFill>
                <a:ln>
                  <a:solidFill>
                    <a:srgbClr val="EEECE1">
                      <a:lumMod val="25000"/>
                    </a:srgbClr>
                  </a:solidFill>
                </a:ln>
              </p:spPr>
              <p:txBody>
                <a:bodyPr/>
                <a:lstStyle/>
                <a:p>
                  <a:pPr defTabSz="512445">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sp>
              <p:nvSpPr>
                <p:cNvPr id="366" name="Freeform 140"/>
                <p:cNvSpPr>
                  <a:spLocks noEditPoints="1"/>
                </p:cNvSpPr>
                <p:nvPr/>
              </p:nvSpPr>
              <p:spPr bwMode="auto">
                <a:xfrm>
                  <a:off x="4345484" y="2988555"/>
                  <a:ext cx="151129" cy="22456"/>
                </a:xfrm>
                <a:custGeom>
                  <a:avLst/>
                  <a:gdLst>
                    <a:gd name="T0" fmla="*/ 106 w 106"/>
                    <a:gd name="T1" fmla="*/ 36 h 36"/>
                    <a:gd name="T2" fmla="*/ 0 w 106"/>
                    <a:gd name="T3" fmla="*/ 36 h 36"/>
                    <a:gd name="T4" fmla="*/ 0 w 106"/>
                    <a:gd name="T5" fmla="*/ 0 h 36"/>
                    <a:gd name="T6" fmla="*/ 106 w 106"/>
                    <a:gd name="T7" fmla="*/ 0 h 36"/>
                    <a:gd name="T8" fmla="*/ 106 w 106"/>
                    <a:gd name="T9" fmla="*/ 36 h 36"/>
                    <a:gd name="T10" fmla="*/ 7 w 106"/>
                    <a:gd name="T11" fmla="*/ 31 h 36"/>
                    <a:gd name="T12" fmla="*/ 99 w 106"/>
                    <a:gd name="T13" fmla="*/ 31 h 36"/>
                    <a:gd name="T14" fmla="*/ 99 w 106"/>
                    <a:gd name="T15" fmla="*/ 7 h 36"/>
                    <a:gd name="T16" fmla="*/ 7 w 106"/>
                    <a:gd name="T17" fmla="*/ 7 h 36"/>
                    <a:gd name="T18" fmla="*/ 7 w 106"/>
                    <a:gd name="T19"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36">
                      <a:moveTo>
                        <a:pt x="106" y="36"/>
                      </a:moveTo>
                      <a:lnTo>
                        <a:pt x="0" y="36"/>
                      </a:lnTo>
                      <a:lnTo>
                        <a:pt x="0" y="0"/>
                      </a:lnTo>
                      <a:lnTo>
                        <a:pt x="106" y="0"/>
                      </a:lnTo>
                      <a:lnTo>
                        <a:pt x="106" y="36"/>
                      </a:lnTo>
                      <a:close/>
                      <a:moveTo>
                        <a:pt x="7" y="31"/>
                      </a:moveTo>
                      <a:lnTo>
                        <a:pt x="99" y="31"/>
                      </a:lnTo>
                      <a:lnTo>
                        <a:pt x="99" y="7"/>
                      </a:lnTo>
                      <a:lnTo>
                        <a:pt x="7" y="7"/>
                      </a:lnTo>
                      <a:lnTo>
                        <a:pt x="7" y="31"/>
                      </a:lnTo>
                      <a:close/>
                    </a:path>
                  </a:pathLst>
                </a:custGeom>
                <a:solidFill>
                  <a:srgbClr val="595757"/>
                </a:solidFill>
                <a:ln>
                  <a:solidFill>
                    <a:srgbClr val="EEECE1">
                      <a:lumMod val="25000"/>
                    </a:srgbClr>
                  </a:solidFill>
                </a:ln>
              </p:spPr>
              <p:txBody>
                <a:bodyPr/>
                <a:lstStyle/>
                <a:p>
                  <a:pPr defTabSz="512445">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sp>
              <p:nvSpPr>
                <p:cNvPr id="367" name="Freeform 141"/>
                <p:cNvSpPr>
                  <a:spLocks noEditPoints="1"/>
                </p:cNvSpPr>
                <p:nvPr/>
              </p:nvSpPr>
              <p:spPr bwMode="auto">
                <a:xfrm>
                  <a:off x="4586409" y="2961130"/>
                  <a:ext cx="131169" cy="18090"/>
                </a:xfrm>
                <a:custGeom>
                  <a:avLst/>
                  <a:gdLst>
                    <a:gd name="T0" fmla="*/ 92 w 92"/>
                    <a:gd name="T1" fmla="*/ 29 h 29"/>
                    <a:gd name="T2" fmla="*/ 0 w 92"/>
                    <a:gd name="T3" fmla="*/ 29 h 29"/>
                    <a:gd name="T4" fmla="*/ 0 w 92"/>
                    <a:gd name="T5" fmla="*/ 0 h 29"/>
                    <a:gd name="T6" fmla="*/ 92 w 92"/>
                    <a:gd name="T7" fmla="*/ 0 h 29"/>
                    <a:gd name="T8" fmla="*/ 92 w 92"/>
                    <a:gd name="T9" fmla="*/ 29 h 29"/>
                    <a:gd name="T10" fmla="*/ 5 w 92"/>
                    <a:gd name="T11" fmla="*/ 24 h 29"/>
                    <a:gd name="T12" fmla="*/ 85 w 92"/>
                    <a:gd name="T13" fmla="*/ 24 h 29"/>
                    <a:gd name="T14" fmla="*/ 85 w 92"/>
                    <a:gd name="T15" fmla="*/ 5 h 29"/>
                    <a:gd name="T16" fmla="*/ 5 w 92"/>
                    <a:gd name="T17" fmla="*/ 5 h 29"/>
                    <a:gd name="T18" fmla="*/ 5 w 92"/>
                    <a:gd name="T19" fmla="*/ 2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29">
                      <a:moveTo>
                        <a:pt x="92" y="29"/>
                      </a:moveTo>
                      <a:lnTo>
                        <a:pt x="0" y="29"/>
                      </a:lnTo>
                      <a:lnTo>
                        <a:pt x="0" y="0"/>
                      </a:lnTo>
                      <a:lnTo>
                        <a:pt x="92" y="0"/>
                      </a:lnTo>
                      <a:lnTo>
                        <a:pt x="92" y="29"/>
                      </a:lnTo>
                      <a:close/>
                      <a:moveTo>
                        <a:pt x="5" y="24"/>
                      </a:moveTo>
                      <a:lnTo>
                        <a:pt x="85" y="24"/>
                      </a:lnTo>
                      <a:lnTo>
                        <a:pt x="85" y="5"/>
                      </a:lnTo>
                      <a:lnTo>
                        <a:pt x="5" y="5"/>
                      </a:lnTo>
                      <a:lnTo>
                        <a:pt x="5" y="24"/>
                      </a:lnTo>
                      <a:close/>
                    </a:path>
                  </a:pathLst>
                </a:custGeom>
                <a:solidFill>
                  <a:srgbClr val="595757"/>
                </a:solidFill>
                <a:ln>
                  <a:solidFill>
                    <a:srgbClr val="EEECE1">
                      <a:lumMod val="25000"/>
                    </a:srgbClr>
                  </a:solidFill>
                </a:ln>
              </p:spPr>
              <p:txBody>
                <a:bodyPr/>
                <a:lstStyle/>
                <a:p>
                  <a:pPr defTabSz="512445">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sp>
              <p:nvSpPr>
                <p:cNvPr id="368" name="Freeform 142"/>
                <p:cNvSpPr/>
                <p:nvPr/>
              </p:nvSpPr>
              <p:spPr bwMode="auto">
                <a:xfrm>
                  <a:off x="4630633" y="3057796"/>
                  <a:ext cx="115486" cy="62380"/>
                </a:xfrm>
                <a:custGeom>
                  <a:avLst/>
                  <a:gdLst>
                    <a:gd name="T0" fmla="*/ 0 w 34"/>
                    <a:gd name="T1" fmla="*/ 42 h 42"/>
                    <a:gd name="T2" fmla="*/ 0 w 34"/>
                    <a:gd name="T3" fmla="*/ 39 h 42"/>
                    <a:gd name="T4" fmla="*/ 0 w 34"/>
                    <a:gd name="T5" fmla="*/ 39 h 42"/>
                    <a:gd name="T6" fmla="*/ 2 w 34"/>
                    <a:gd name="T7" fmla="*/ 22 h 42"/>
                    <a:gd name="T8" fmla="*/ 3 w 34"/>
                    <a:gd name="T9" fmla="*/ 18 h 42"/>
                    <a:gd name="T10" fmla="*/ 10 w 34"/>
                    <a:gd name="T11" fmla="*/ 9 h 42"/>
                    <a:gd name="T12" fmla="*/ 10 w 34"/>
                    <a:gd name="T13" fmla="*/ 9 h 42"/>
                    <a:gd name="T14" fmla="*/ 14 w 34"/>
                    <a:gd name="T15" fmla="*/ 8 h 42"/>
                    <a:gd name="T16" fmla="*/ 26 w 34"/>
                    <a:gd name="T17" fmla="*/ 4 h 42"/>
                    <a:gd name="T18" fmla="*/ 31 w 34"/>
                    <a:gd name="T19" fmla="*/ 0 h 42"/>
                    <a:gd name="T20" fmla="*/ 34 w 34"/>
                    <a:gd name="T21" fmla="*/ 0 h 42"/>
                    <a:gd name="T22" fmla="*/ 27 w 34"/>
                    <a:gd name="T23" fmla="*/ 6 h 42"/>
                    <a:gd name="T24" fmla="*/ 15 w 34"/>
                    <a:gd name="T25" fmla="*/ 10 h 42"/>
                    <a:gd name="T26" fmla="*/ 11 w 34"/>
                    <a:gd name="T27" fmla="*/ 12 h 42"/>
                    <a:gd name="T28" fmla="*/ 11 w 34"/>
                    <a:gd name="T29" fmla="*/ 12 h 42"/>
                    <a:gd name="T30" fmla="*/ 6 w 34"/>
                    <a:gd name="T31" fmla="*/ 18 h 42"/>
                    <a:gd name="T32" fmla="*/ 5 w 34"/>
                    <a:gd name="T33" fmla="*/ 22 h 42"/>
                    <a:gd name="T34" fmla="*/ 0 w 34"/>
                    <a:gd name="T35"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42">
                      <a:moveTo>
                        <a:pt x="0" y="42"/>
                      </a:moveTo>
                      <a:cubicBezTo>
                        <a:pt x="0" y="39"/>
                        <a:pt x="0" y="39"/>
                        <a:pt x="0" y="39"/>
                      </a:cubicBezTo>
                      <a:cubicBezTo>
                        <a:pt x="0" y="39"/>
                        <a:pt x="0" y="39"/>
                        <a:pt x="0" y="39"/>
                      </a:cubicBezTo>
                      <a:cubicBezTo>
                        <a:pt x="1" y="38"/>
                        <a:pt x="2" y="27"/>
                        <a:pt x="2" y="22"/>
                      </a:cubicBezTo>
                      <a:cubicBezTo>
                        <a:pt x="3" y="20"/>
                        <a:pt x="3" y="19"/>
                        <a:pt x="3" y="18"/>
                      </a:cubicBezTo>
                      <a:cubicBezTo>
                        <a:pt x="3" y="11"/>
                        <a:pt x="7" y="10"/>
                        <a:pt x="10" y="9"/>
                      </a:cubicBezTo>
                      <a:cubicBezTo>
                        <a:pt x="10" y="9"/>
                        <a:pt x="10" y="9"/>
                        <a:pt x="10" y="9"/>
                      </a:cubicBezTo>
                      <a:cubicBezTo>
                        <a:pt x="11" y="9"/>
                        <a:pt x="13" y="8"/>
                        <a:pt x="14" y="8"/>
                      </a:cubicBezTo>
                      <a:cubicBezTo>
                        <a:pt x="18" y="6"/>
                        <a:pt x="23" y="5"/>
                        <a:pt x="26" y="4"/>
                      </a:cubicBezTo>
                      <a:cubicBezTo>
                        <a:pt x="30" y="2"/>
                        <a:pt x="31" y="0"/>
                        <a:pt x="31" y="0"/>
                      </a:cubicBezTo>
                      <a:cubicBezTo>
                        <a:pt x="34" y="0"/>
                        <a:pt x="34" y="0"/>
                        <a:pt x="34" y="0"/>
                      </a:cubicBezTo>
                      <a:cubicBezTo>
                        <a:pt x="34" y="1"/>
                        <a:pt x="33" y="5"/>
                        <a:pt x="27" y="6"/>
                      </a:cubicBezTo>
                      <a:cubicBezTo>
                        <a:pt x="24" y="8"/>
                        <a:pt x="19" y="9"/>
                        <a:pt x="15" y="10"/>
                      </a:cubicBezTo>
                      <a:cubicBezTo>
                        <a:pt x="14" y="11"/>
                        <a:pt x="12" y="11"/>
                        <a:pt x="11" y="12"/>
                      </a:cubicBezTo>
                      <a:cubicBezTo>
                        <a:pt x="11" y="12"/>
                        <a:pt x="11" y="12"/>
                        <a:pt x="11" y="12"/>
                      </a:cubicBezTo>
                      <a:cubicBezTo>
                        <a:pt x="8" y="13"/>
                        <a:pt x="6" y="13"/>
                        <a:pt x="6" y="18"/>
                      </a:cubicBezTo>
                      <a:cubicBezTo>
                        <a:pt x="5" y="19"/>
                        <a:pt x="5" y="21"/>
                        <a:pt x="5" y="22"/>
                      </a:cubicBezTo>
                      <a:cubicBezTo>
                        <a:pt x="4" y="35"/>
                        <a:pt x="4" y="41"/>
                        <a:pt x="0" y="42"/>
                      </a:cubicBezTo>
                      <a:close/>
                    </a:path>
                  </a:pathLst>
                </a:custGeom>
                <a:solidFill>
                  <a:srgbClr val="595757"/>
                </a:solidFill>
                <a:ln>
                  <a:solidFill>
                    <a:srgbClr val="EEECE1">
                      <a:lumMod val="25000"/>
                    </a:srgbClr>
                  </a:solidFill>
                </a:ln>
              </p:spPr>
              <p:txBody>
                <a:bodyPr/>
                <a:lstStyle/>
                <a:p>
                  <a:pPr defTabSz="512445">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sp>
              <p:nvSpPr>
                <p:cNvPr id="369" name="Rectangle 143"/>
                <p:cNvSpPr>
                  <a:spLocks noChangeArrowheads="1"/>
                </p:cNvSpPr>
                <p:nvPr/>
              </p:nvSpPr>
              <p:spPr bwMode="auto">
                <a:xfrm>
                  <a:off x="4361168" y="2960484"/>
                  <a:ext cx="118337" cy="7485"/>
                </a:xfrm>
                <a:prstGeom prst="rect">
                  <a:avLst/>
                </a:prstGeom>
                <a:solidFill>
                  <a:srgbClr val="595757"/>
                </a:solidFill>
                <a:ln>
                  <a:solidFill>
                    <a:srgbClr val="EEECE1">
                      <a:lumMod val="25000"/>
                    </a:srgbClr>
                  </a:solidFill>
                </a:ln>
              </p:spPr>
              <p:txBody>
                <a:bodyPr/>
                <a:lstStyle/>
                <a:p>
                  <a:pPr defTabSz="512445">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sp>
              <p:nvSpPr>
                <p:cNvPr id="370" name="Rectangle 144"/>
                <p:cNvSpPr>
                  <a:spLocks noChangeArrowheads="1"/>
                </p:cNvSpPr>
                <p:nvPr/>
              </p:nvSpPr>
              <p:spPr bwMode="auto">
                <a:xfrm>
                  <a:off x="4361168" y="2974208"/>
                  <a:ext cx="118337" cy="5614"/>
                </a:xfrm>
                <a:prstGeom prst="rect">
                  <a:avLst/>
                </a:prstGeom>
                <a:solidFill>
                  <a:srgbClr val="595757"/>
                </a:solidFill>
                <a:ln>
                  <a:solidFill>
                    <a:srgbClr val="EEECE1">
                      <a:lumMod val="25000"/>
                    </a:srgbClr>
                  </a:solidFill>
                </a:ln>
              </p:spPr>
              <p:txBody>
                <a:bodyPr/>
                <a:lstStyle/>
                <a:p>
                  <a:pPr defTabSz="512445">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sp>
              <p:nvSpPr>
                <p:cNvPr id="371" name="Oval 145"/>
                <p:cNvSpPr>
                  <a:spLocks noChangeArrowheads="1"/>
                </p:cNvSpPr>
                <p:nvPr/>
              </p:nvSpPr>
              <p:spPr bwMode="auto">
                <a:xfrm>
                  <a:off x="4452415" y="3110820"/>
                  <a:ext cx="51326" cy="20585"/>
                </a:xfrm>
                <a:prstGeom prst="ellipse">
                  <a:avLst/>
                </a:prstGeom>
                <a:solidFill>
                  <a:srgbClr val="595757"/>
                </a:solidFill>
                <a:ln>
                  <a:solidFill>
                    <a:srgbClr val="EEECE1">
                      <a:lumMod val="25000"/>
                    </a:srgbClr>
                  </a:solidFill>
                </a:ln>
              </p:spPr>
              <p:txBody>
                <a:bodyPr/>
                <a:lstStyle/>
                <a:p>
                  <a:pPr defTabSz="512445">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sp>
              <p:nvSpPr>
                <p:cNvPr id="372" name="Oval 146"/>
                <p:cNvSpPr>
                  <a:spLocks noChangeArrowheads="1"/>
                </p:cNvSpPr>
                <p:nvPr/>
              </p:nvSpPr>
              <p:spPr bwMode="auto">
                <a:xfrm>
                  <a:off x="4529406" y="3110820"/>
                  <a:ext cx="51326" cy="20585"/>
                </a:xfrm>
                <a:prstGeom prst="ellipse">
                  <a:avLst/>
                </a:prstGeom>
                <a:solidFill>
                  <a:srgbClr val="595757"/>
                </a:solidFill>
                <a:ln>
                  <a:solidFill>
                    <a:srgbClr val="EEECE1">
                      <a:lumMod val="25000"/>
                    </a:srgbClr>
                  </a:solidFill>
                </a:ln>
              </p:spPr>
              <p:txBody>
                <a:bodyPr/>
                <a:lstStyle/>
                <a:p>
                  <a:pPr defTabSz="512445">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sp>
              <p:nvSpPr>
                <p:cNvPr id="373" name="Freeform 147"/>
                <p:cNvSpPr/>
                <p:nvPr/>
              </p:nvSpPr>
              <p:spPr bwMode="auto">
                <a:xfrm>
                  <a:off x="4287028" y="3057796"/>
                  <a:ext cx="115486" cy="62380"/>
                </a:xfrm>
                <a:custGeom>
                  <a:avLst/>
                  <a:gdLst>
                    <a:gd name="T0" fmla="*/ 33 w 34"/>
                    <a:gd name="T1" fmla="*/ 42 h 42"/>
                    <a:gd name="T2" fmla="*/ 29 w 34"/>
                    <a:gd name="T3" fmla="*/ 22 h 42"/>
                    <a:gd name="T4" fmla="*/ 28 w 34"/>
                    <a:gd name="T5" fmla="*/ 18 h 42"/>
                    <a:gd name="T6" fmla="*/ 23 w 34"/>
                    <a:gd name="T7" fmla="*/ 12 h 42"/>
                    <a:gd name="T8" fmla="*/ 23 w 34"/>
                    <a:gd name="T9" fmla="*/ 12 h 42"/>
                    <a:gd name="T10" fmla="*/ 19 w 34"/>
                    <a:gd name="T11" fmla="*/ 10 h 42"/>
                    <a:gd name="T12" fmla="*/ 7 w 34"/>
                    <a:gd name="T13" fmla="*/ 6 h 42"/>
                    <a:gd name="T14" fmla="*/ 0 w 34"/>
                    <a:gd name="T15" fmla="*/ 0 h 42"/>
                    <a:gd name="T16" fmla="*/ 3 w 34"/>
                    <a:gd name="T17" fmla="*/ 0 h 42"/>
                    <a:gd name="T18" fmla="*/ 1 w 34"/>
                    <a:gd name="T19" fmla="*/ 0 h 42"/>
                    <a:gd name="T20" fmla="*/ 3 w 34"/>
                    <a:gd name="T21" fmla="*/ 0 h 42"/>
                    <a:gd name="T22" fmla="*/ 8 w 34"/>
                    <a:gd name="T23" fmla="*/ 4 h 42"/>
                    <a:gd name="T24" fmla="*/ 19 w 34"/>
                    <a:gd name="T25" fmla="*/ 8 h 42"/>
                    <a:gd name="T26" fmla="*/ 24 w 34"/>
                    <a:gd name="T27" fmla="*/ 9 h 42"/>
                    <a:gd name="T28" fmla="*/ 24 w 34"/>
                    <a:gd name="T29" fmla="*/ 9 h 42"/>
                    <a:gd name="T30" fmla="*/ 31 w 34"/>
                    <a:gd name="T31" fmla="*/ 18 h 42"/>
                    <a:gd name="T32" fmla="*/ 32 w 34"/>
                    <a:gd name="T33" fmla="*/ 22 h 42"/>
                    <a:gd name="T34" fmla="*/ 34 w 34"/>
                    <a:gd name="T35" fmla="*/ 39 h 42"/>
                    <a:gd name="T36" fmla="*/ 34 w 34"/>
                    <a:gd name="T37" fmla="*/ 39 h 42"/>
                    <a:gd name="T38" fmla="*/ 33 w 34"/>
                    <a:gd name="T3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42">
                      <a:moveTo>
                        <a:pt x="33" y="42"/>
                      </a:moveTo>
                      <a:cubicBezTo>
                        <a:pt x="30" y="41"/>
                        <a:pt x="30" y="35"/>
                        <a:pt x="29" y="22"/>
                      </a:cubicBezTo>
                      <a:cubicBezTo>
                        <a:pt x="29" y="21"/>
                        <a:pt x="29" y="19"/>
                        <a:pt x="28" y="18"/>
                      </a:cubicBezTo>
                      <a:cubicBezTo>
                        <a:pt x="28" y="13"/>
                        <a:pt x="26" y="13"/>
                        <a:pt x="23" y="12"/>
                      </a:cubicBezTo>
                      <a:cubicBezTo>
                        <a:pt x="23" y="12"/>
                        <a:pt x="23" y="12"/>
                        <a:pt x="23" y="12"/>
                      </a:cubicBezTo>
                      <a:cubicBezTo>
                        <a:pt x="22" y="11"/>
                        <a:pt x="20" y="11"/>
                        <a:pt x="19" y="10"/>
                      </a:cubicBezTo>
                      <a:cubicBezTo>
                        <a:pt x="15" y="9"/>
                        <a:pt x="10" y="8"/>
                        <a:pt x="7" y="6"/>
                      </a:cubicBezTo>
                      <a:cubicBezTo>
                        <a:pt x="1" y="5"/>
                        <a:pt x="0" y="1"/>
                        <a:pt x="0" y="0"/>
                      </a:cubicBezTo>
                      <a:cubicBezTo>
                        <a:pt x="3" y="0"/>
                        <a:pt x="3" y="0"/>
                        <a:pt x="3" y="0"/>
                      </a:cubicBezTo>
                      <a:cubicBezTo>
                        <a:pt x="1" y="0"/>
                        <a:pt x="1" y="0"/>
                        <a:pt x="1" y="0"/>
                      </a:cubicBezTo>
                      <a:cubicBezTo>
                        <a:pt x="3" y="0"/>
                        <a:pt x="3" y="0"/>
                        <a:pt x="3" y="0"/>
                      </a:cubicBezTo>
                      <a:cubicBezTo>
                        <a:pt x="3" y="0"/>
                        <a:pt x="4" y="2"/>
                        <a:pt x="8" y="4"/>
                      </a:cubicBezTo>
                      <a:cubicBezTo>
                        <a:pt x="11" y="5"/>
                        <a:pt x="16" y="6"/>
                        <a:pt x="19" y="8"/>
                      </a:cubicBezTo>
                      <a:cubicBezTo>
                        <a:pt x="21" y="8"/>
                        <a:pt x="23" y="9"/>
                        <a:pt x="24" y="9"/>
                      </a:cubicBezTo>
                      <a:cubicBezTo>
                        <a:pt x="24" y="9"/>
                        <a:pt x="24" y="9"/>
                        <a:pt x="24" y="9"/>
                      </a:cubicBezTo>
                      <a:cubicBezTo>
                        <a:pt x="27" y="10"/>
                        <a:pt x="31" y="11"/>
                        <a:pt x="31" y="18"/>
                      </a:cubicBezTo>
                      <a:cubicBezTo>
                        <a:pt x="31" y="19"/>
                        <a:pt x="31" y="20"/>
                        <a:pt x="32" y="22"/>
                      </a:cubicBezTo>
                      <a:cubicBezTo>
                        <a:pt x="32" y="27"/>
                        <a:pt x="33" y="38"/>
                        <a:pt x="34" y="39"/>
                      </a:cubicBezTo>
                      <a:cubicBezTo>
                        <a:pt x="34" y="39"/>
                        <a:pt x="34" y="39"/>
                        <a:pt x="34" y="39"/>
                      </a:cubicBezTo>
                      <a:lnTo>
                        <a:pt x="33" y="42"/>
                      </a:lnTo>
                      <a:close/>
                    </a:path>
                  </a:pathLst>
                </a:custGeom>
                <a:solidFill>
                  <a:srgbClr val="595757"/>
                </a:solidFill>
                <a:ln>
                  <a:solidFill>
                    <a:srgbClr val="EEECE1">
                      <a:lumMod val="25000"/>
                    </a:srgbClr>
                  </a:solidFill>
                </a:ln>
              </p:spPr>
              <p:txBody>
                <a:bodyPr/>
                <a:lstStyle/>
                <a:p>
                  <a:pPr defTabSz="512445">
                    <a:defRPr/>
                  </a:pPr>
                  <a:endParaRPr lang="zh-CN" altLang="en-US" sz="1600" kern="0">
                    <a:solidFill>
                      <a:prstClr val="black"/>
                    </a:solidFill>
                    <a:latin typeface="微软雅黑" panose="020B0503020204020204" pitchFamily="34" charset="-122"/>
                    <a:ea typeface="微软雅黑" panose="020B0503020204020204" pitchFamily="34" charset="-122"/>
                  </a:endParaRPr>
                </a:p>
              </p:txBody>
            </p:sp>
          </p:grpSp>
        </p:grpSp>
        <p:cxnSp>
          <p:nvCxnSpPr>
            <p:cNvPr id="332" name="Elbow Connector 117"/>
            <p:cNvCxnSpPr>
              <a:stCxn id="344" idx="4"/>
            </p:cNvCxnSpPr>
            <p:nvPr/>
          </p:nvCxnSpPr>
          <p:spPr>
            <a:xfrm flipV="1">
              <a:off x="5249591" y="6055885"/>
              <a:ext cx="579839" cy="169414"/>
            </a:xfrm>
            <a:prstGeom prst="bentConnector3">
              <a:avLst>
                <a:gd name="adj1" fmla="val 36"/>
              </a:avLst>
            </a:prstGeom>
            <a:ln w="158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333" name="Picture 1934" descr="图片677"/>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993084" y="4697355"/>
              <a:ext cx="285087" cy="530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34" name="TextBox 121"/>
            <p:cNvSpPr txBox="1"/>
            <p:nvPr/>
          </p:nvSpPr>
          <p:spPr>
            <a:xfrm>
              <a:off x="4734388" y="4209008"/>
              <a:ext cx="864028" cy="492719"/>
            </a:xfrm>
            <a:prstGeom prst="rect">
              <a:avLst/>
            </a:prstGeom>
            <a:noFill/>
          </p:spPr>
          <p:txBody>
            <a:bodyPr wrap="square" rtlCol="0">
              <a:spAutoFit/>
            </a:bodyPr>
            <a:lstStyle/>
            <a:p>
              <a:r>
                <a:rPr lang="zh-CN" altLang="en-US" sz="1050" b="1" dirty="0" smtClean="0">
                  <a:latin typeface="微软雅黑" panose="020B0503020204020204" pitchFamily="34" charset="-122"/>
                  <a:ea typeface="微软雅黑" panose="020B0503020204020204" pitchFamily="34" charset="-122"/>
                </a:rPr>
                <a:t>城市业务应用平台</a:t>
              </a:r>
              <a:endParaRPr lang="zh-CN" altLang="en-US" sz="1050" b="1" dirty="0">
                <a:latin typeface="微软雅黑" panose="020B0503020204020204" pitchFamily="34" charset="-122"/>
                <a:ea typeface="微软雅黑" panose="020B0503020204020204" pitchFamily="34" charset="-122"/>
              </a:endParaRPr>
            </a:p>
          </p:txBody>
        </p:sp>
        <p:cxnSp>
          <p:nvCxnSpPr>
            <p:cNvPr id="335" name="Straight Connector 136"/>
            <p:cNvCxnSpPr/>
            <p:nvPr/>
          </p:nvCxnSpPr>
          <p:spPr>
            <a:xfrm flipH="1">
              <a:off x="3381281" y="6032670"/>
              <a:ext cx="1" cy="106518"/>
            </a:xfrm>
            <a:prstGeom prst="line">
              <a:avLst/>
            </a:prstGeom>
            <a:ln w="158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336" name="TextBox 154"/>
            <p:cNvSpPr txBox="1"/>
            <p:nvPr/>
          </p:nvSpPr>
          <p:spPr>
            <a:xfrm>
              <a:off x="3068519" y="7053142"/>
              <a:ext cx="1867015" cy="268935"/>
            </a:xfrm>
            <a:prstGeom prst="rect">
              <a:avLst/>
            </a:prstGeom>
            <a:noFill/>
          </p:spPr>
          <p:txBody>
            <a:bodyPr wrap="square" rtlCol="0">
              <a:spAutoFit/>
            </a:bodyPr>
            <a:lstStyle/>
            <a:p>
              <a:r>
                <a:rPr lang="en-US" altLang="zh-CN" sz="900" dirty="0" smtClean="0">
                  <a:latin typeface="微软雅黑" panose="020B0503020204020204" pitchFamily="34" charset="-122"/>
                  <a:ea typeface="微软雅黑" panose="020B0503020204020204" pitchFamily="34" charset="-122"/>
                </a:rPr>
                <a:t>PLC</a:t>
              </a:r>
              <a:r>
                <a:rPr lang="zh-CN" altLang="en-US" sz="900" dirty="0" smtClean="0">
                  <a:latin typeface="微软雅黑" panose="020B0503020204020204" pitchFamily="34" charset="-122"/>
                  <a:ea typeface="微软雅黑" panose="020B0503020204020204" pitchFamily="34" charset="-122"/>
                </a:rPr>
                <a:t>电力线连接至</a:t>
              </a:r>
              <a:r>
                <a:rPr lang="en-US" altLang="zh-CN" sz="900" dirty="0" smtClean="0">
                  <a:latin typeface="微软雅黑" panose="020B0503020204020204" pitchFamily="34" charset="-122"/>
                  <a:ea typeface="微软雅黑" panose="020B0503020204020204" pitchFamily="34" charset="-122"/>
                </a:rPr>
                <a:t>AR532</a:t>
              </a:r>
              <a:endParaRPr lang="zh-CN" altLang="en-US" sz="900" dirty="0">
                <a:latin typeface="微软雅黑" panose="020B0503020204020204" pitchFamily="34" charset="-122"/>
                <a:ea typeface="微软雅黑" panose="020B0503020204020204" pitchFamily="34" charset="-122"/>
              </a:endParaRPr>
            </a:p>
          </p:txBody>
        </p:sp>
        <p:sp>
          <p:nvSpPr>
            <p:cNvPr id="337" name="Freeform 68"/>
            <p:cNvSpPr/>
            <p:nvPr/>
          </p:nvSpPr>
          <p:spPr bwMode="auto">
            <a:xfrm rot="16518065" flipH="1" flipV="1">
              <a:off x="2122010" y="5170741"/>
              <a:ext cx="149014" cy="1381361"/>
            </a:xfrm>
            <a:custGeom>
              <a:avLst/>
              <a:gdLst>
                <a:gd name="T0" fmla="*/ 2147483647 w 404"/>
                <a:gd name="T1" fmla="*/ 2147483647 h 1294"/>
                <a:gd name="T2" fmla="*/ 2147483647 w 404"/>
                <a:gd name="T3" fmla="*/ 0 h 1294"/>
                <a:gd name="T4" fmla="*/ 2147483647 w 404"/>
                <a:gd name="T5" fmla="*/ 2147483647 h 1294"/>
                <a:gd name="T6" fmla="*/ 0 w 404"/>
                <a:gd name="T7" fmla="*/ 2147483647 h 1294"/>
                <a:gd name="T8" fmla="*/ 2147483647 w 404"/>
                <a:gd name="T9" fmla="*/ 2147483647 h 1294"/>
                <a:gd name="T10" fmla="*/ 2147483647 w 404"/>
                <a:gd name="T11" fmla="*/ 2147483647 h 1294"/>
                <a:gd name="T12" fmla="*/ 2147483647 w 404"/>
                <a:gd name="T13" fmla="*/ 2147483647 h 1294"/>
                <a:gd name="T14" fmla="*/ 0 60000 65536"/>
                <a:gd name="T15" fmla="*/ 0 60000 65536"/>
                <a:gd name="T16" fmla="*/ 0 60000 65536"/>
                <a:gd name="T17" fmla="*/ 0 60000 65536"/>
                <a:gd name="T18" fmla="*/ 0 60000 65536"/>
                <a:gd name="T19" fmla="*/ 0 60000 65536"/>
                <a:gd name="T20" fmla="*/ 0 60000 65536"/>
                <a:gd name="T21" fmla="*/ 0 w 404"/>
                <a:gd name="T22" fmla="*/ 0 h 1294"/>
                <a:gd name="T23" fmla="*/ 404 w 404"/>
                <a:gd name="T24" fmla="*/ 1294 h 12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4" h="1294">
                  <a:moveTo>
                    <a:pt x="404" y="771"/>
                  </a:moveTo>
                  <a:lnTo>
                    <a:pt x="87" y="0"/>
                  </a:lnTo>
                  <a:lnTo>
                    <a:pt x="224" y="574"/>
                  </a:lnTo>
                  <a:lnTo>
                    <a:pt x="0" y="466"/>
                  </a:lnTo>
                  <a:lnTo>
                    <a:pt x="301" y="1294"/>
                  </a:lnTo>
                  <a:lnTo>
                    <a:pt x="155" y="686"/>
                  </a:lnTo>
                  <a:lnTo>
                    <a:pt x="404" y="771"/>
                  </a:lnTo>
                  <a:close/>
                </a:path>
              </a:pathLst>
            </a:custGeom>
            <a:solidFill>
              <a:srgbClr val="FFC000"/>
            </a:solidFill>
            <a:ln w="9525">
              <a:noFill/>
              <a:round/>
            </a:ln>
          </p:spPr>
          <p:txBody>
            <a:bodyPr wrap="none" lIns="131624" tIns="65813" rIns="131624" bIns="65813" anchor="ctr"/>
            <a:lstStyle/>
            <a:p>
              <a:pPr defTabSz="1219200">
                <a:defRPr/>
              </a:pPr>
              <a:endParaRPr lang="zh-CN" altLang="en-US" sz="800" kern="0" dirty="0">
                <a:solidFill>
                  <a:prstClr val="white"/>
                </a:solidFill>
                <a:latin typeface="微软雅黑" panose="020B0503020204020204" pitchFamily="34" charset="-122"/>
                <a:ea typeface="微软雅黑" panose="020B0503020204020204" pitchFamily="34" charset="-122"/>
              </a:endParaRPr>
            </a:p>
          </p:txBody>
        </p:sp>
        <p:cxnSp>
          <p:nvCxnSpPr>
            <p:cNvPr id="338" name="肘形连接符 337"/>
            <p:cNvCxnSpPr>
              <a:stCxn id="343" idx="2"/>
            </p:cNvCxnSpPr>
            <p:nvPr/>
          </p:nvCxnSpPr>
          <p:spPr>
            <a:xfrm flipH="1">
              <a:off x="368185" y="6474131"/>
              <a:ext cx="4642790" cy="948999"/>
            </a:xfrm>
            <a:prstGeom prst="bentConnector3">
              <a:avLst>
                <a:gd name="adj1" fmla="val -2298"/>
              </a:avLst>
            </a:prstGeom>
            <a:ln>
              <a:tailEnd type="triangle"/>
            </a:ln>
          </p:spPr>
          <p:style>
            <a:lnRef idx="1">
              <a:schemeClr val="dk1"/>
            </a:lnRef>
            <a:fillRef idx="0">
              <a:schemeClr val="dk1"/>
            </a:fillRef>
            <a:effectRef idx="0">
              <a:schemeClr val="dk1"/>
            </a:effectRef>
            <a:fontRef idx="minor">
              <a:schemeClr val="tx1"/>
            </a:fontRef>
          </p:style>
        </p:cxnSp>
        <p:cxnSp>
          <p:nvCxnSpPr>
            <p:cNvPr id="339" name="直接箭头连接符 338"/>
            <p:cNvCxnSpPr/>
            <p:nvPr/>
          </p:nvCxnSpPr>
          <p:spPr>
            <a:xfrm flipV="1">
              <a:off x="439340" y="6069618"/>
              <a:ext cx="0" cy="13570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0" name="Freeform 114"/>
            <p:cNvSpPr/>
            <p:nvPr/>
          </p:nvSpPr>
          <p:spPr>
            <a:xfrm>
              <a:off x="6041997" y="4878794"/>
              <a:ext cx="427036" cy="873543"/>
            </a:xfrm>
            <a:custGeom>
              <a:avLst/>
              <a:gdLst>
                <a:gd name="connsiteX0" fmla="*/ 0 w 1131684"/>
                <a:gd name="connsiteY0" fmla="*/ 389299 h 488887"/>
                <a:gd name="connsiteX1" fmla="*/ 72428 w 1131684"/>
                <a:gd name="connsiteY1" fmla="*/ 488887 h 488887"/>
                <a:gd name="connsiteX2" fmla="*/ 72428 w 1131684"/>
                <a:gd name="connsiteY2" fmla="*/ 488887 h 488887"/>
                <a:gd name="connsiteX3" fmla="*/ 425513 w 1131684"/>
                <a:gd name="connsiteY3" fmla="*/ 434566 h 488887"/>
                <a:gd name="connsiteX4" fmla="*/ 1131684 w 1131684"/>
                <a:gd name="connsiteY4" fmla="*/ 0 h 488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684" h="488887">
                  <a:moveTo>
                    <a:pt x="0" y="389299"/>
                  </a:moveTo>
                  <a:lnTo>
                    <a:pt x="72428" y="488887"/>
                  </a:lnTo>
                  <a:lnTo>
                    <a:pt x="72428" y="488887"/>
                  </a:lnTo>
                  <a:lnTo>
                    <a:pt x="425513" y="434566"/>
                  </a:lnTo>
                  <a:cubicBezTo>
                    <a:pt x="602056" y="353085"/>
                    <a:pt x="866870" y="176542"/>
                    <a:pt x="1131684" y="0"/>
                  </a:cubicBezTo>
                </a:path>
              </a:pathLst>
            </a:cu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grpSp>
      <p:sp>
        <p:nvSpPr>
          <p:cNvPr id="392" name="TextBox 156"/>
          <p:cNvSpPr txBox="1"/>
          <p:nvPr/>
        </p:nvSpPr>
        <p:spPr>
          <a:xfrm>
            <a:off x="8557067" y="1187847"/>
            <a:ext cx="6264696" cy="415498"/>
          </a:xfrm>
          <a:prstGeom prst="rect">
            <a:avLst/>
          </a:prstGeom>
          <a:noFill/>
        </p:spPr>
        <p:txBody>
          <a:bodyPr wrap="square" rtlCol="0">
            <a:spAutoFit/>
          </a:bodyPr>
          <a:lstStyle>
            <a:defPPr>
              <a:defRPr lang="en-US"/>
            </a:defPPr>
            <a:lvl1pPr>
              <a:lnSpc>
                <a:spcPct val="150000"/>
              </a:lnSpc>
              <a:defRPr sz="1400">
                <a:solidFill>
                  <a:schemeClr val="bg1">
                    <a:lumMod val="50000"/>
                  </a:schemeClr>
                </a:solidFill>
                <a:latin typeface="思源黑体 CN Medium" panose="020B0600000000000000" charset="-122"/>
                <a:ea typeface="思源黑体 CN Medium" panose="020B0600000000000000" charset="-122"/>
              </a:defRPr>
            </a:lvl1pPr>
          </a:lstStyle>
          <a:p>
            <a:r>
              <a:rPr lang="zh-CN" altLang="en-US" dirty="0">
                <a:solidFill>
                  <a:srgbClr val="5F5F5F"/>
                </a:solidFill>
                <a:latin typeface="微软雅黑" panose="020B0503020204020204" pitchFamily="34" charset="-122"/>
                <a:ea typeface="微软雅黑" panose="020B0503020204020204" pitchFamily="34" charset="-122"/>
              </a:rPr>
              <a:t>以</a:t>
            </a:r>
            <a:r>
              <a:rPr lang="en-US" altLang="zh-CN" dirty="0">
                <a:solidFill>
                  <a:srgbClr val="5F5F5F"/>
                </a:solidFill>
                <a:latin typeface="微软雅黑" panose="020B0503020204020204" pitchFamily="34" charset="-122"/>
                <a:ea typeface="微软雅黑" panose="020B0503020204020204" pitchFamily="34" charset="-122"/>
              </a:rPr>
              <a:t>RTN510 AP+RT</a:t>
            </a:r>
            <a:r>
              <a:rPr lang="zh-CN" altLang="en-US" dirty="0">
                <a:solidFill>
                  <a:srgbClr val="5F5F5F"/>
                </a:solidFill>
                <a:latin typeface="微软雅黑" panose="020B0503020204020204" pitchFamily="34" charset="-122"/>
                <a:ea typeface="微软雅黑" panose="020B0503020204020204" pitchFamily="34" charset="-122"/>
              </a:rPr>
              <a:t>形成</a:t>
            </a:r>
            <a:r>
              <a:rPr lang="en-US" altLang="zh-CN" dirty="0">
                <a:solidFill>
                  <a:srgbClr val="5F5F5F"/>
                </a:solidFill>
                <a:latin typeface="微软雅黑" panose="020B0503020204020204" pitchFamily="34" charset="-122"/>
                <a:ea typeface="微软雅黑" panose="020B0503020204020204" pitchFamily="34" charset="-122"/>
              </a:rPr>
              <a:t>PTMP</a:t>
            </a:r>
            <a:r>
              <a:rPr lang="zh-CN" altLang="en-US" dirty="0">
                <a:solidFill>
                  <a:srgbClr val="5F5F5F"/>
                </a:solidFill>
                <a:latin typeface="微软雅黑" panose="020B0503020204020204" pitchFamily="34" charset="-122"/>
                <a:ea typeface="微软雅黑" panose="020B0503020204020204" pitchFamily="34" charset="-122"/>
              </a:rPr>
              <a:t>汇聚，</a:t>
            </a:r>
            <a:r>
              <a:rPr lang="en-US" altLang="zh-CN" dirty="0">
                <a:solidFill>
                  <a:srgbClr val="5F5F5F"/>
                </a:solidFill>
                <a:latin typeface="微软雅黑" panose="020B0503020204020204" pitchFamily="34" charset="-122"/>
                <a:ea typeface="微软雅黑" panose="020B0503020204020204" pitchFamily="34" charset="-122"/>
              </a:rPr>
              <a:t>PTP</a:t>
            </a:r>
            <a:r>
              <a:rPr lang="zh-CN" altLang="en-US" dirty="0">
                <a:solidFill>
                  <a:srgbClr val="5F5F5F"/>
                </a:solidFill>
                <a:latin typeface="微软雅黑" panose="020B0503020204020204" pitchFamily="34" charset="-122"/>
                <a:ea typeface="微软雅黑" panose="020B0503020204020204" pitchFamily="34" charset="-122"/>
              </a:rPr>
              <a:t>承载回传。</a:t>
            </a:r>
          </a:p>
        </p:txBody>
      </p:sp>
      <p:sp>
        <p:nvSpPr>
          <p:cNvPr id="393" name="文本框 288"/>
          <p:cNvSpPr txBox="1"/>
          <p:nvPr/>
        </p:nvSpPr>
        <p:spPr>
          <a:xfrm>
            <a:off x="8282850" y="861144"/>
            <a:ext cx="1867819" cy="338554"/>
          </a:xfrm>
          <a:prstGeom prst="rect">
            <a:avLst/>
          </a:prstGeom>
          <a:noFill/>
        </p:spPr>
        <p:txBody>
          <a:bodyPr wrap="square" rtlCol="0">
            <a:spAutoFit/>
          </a:bodyPr>
          <a:lstStyle>
            <a:defPPr>
              <a:defRPr lang="en-US"/>
            </a:defPPr>
            <a:lvl1pPr>
              <a:defRPr sz="1600" b="1">
                <a:solidFill>
                  <a:srgbClr val="036EB8"/>
                </a:solidFill>
                <a:latin typeface="微软雅黑" panose="020B0503020204020204" pitchFamily="34" charset="-122"/>
                <a:ea typeface="微软雅黑" panose="020B0503020204020204" pitchFamily="34" charset="-122"/>
              </a:defRPr>
            </a:lvl1pPr>
          </a:lstStyle>
          <a:p>
            <a:r>
              <a:rPr lang="en-US" altLang="zh-CN" dirty="0">
                <a:sym typeface="+mn-ea"/>
              </a:rPr>
              <a:t>3. </a:t>
            </a:r>
            <a:r>
              <a:rPr lang="zh-CN" altLang="en-US" dirty="0">
                <a:sym typeface="+mn-ea"/>
              </a:rPr>
              <a:t>小微波回传方案</a:t>
            </a:r>
            <a:endParaRPr lang="zh-CN" altLang="en-US" dirty="0"/>
          </a:p>
        </p:txBody>
      </p:sp>
      <p:sp>
        <p:nvSpPr>
          <p:cNvPr id="394" name="矩形 393"/>
          <p:cNvSpPr/>
          <p:nvPr/>
        </p:nvSpPr>
        <p:spPr>
          <a:xfrm>
            <a:off x="8178907" y="4994512"/>
            <a:ext cx="528320" cy="758825"/>
          </a:xfrm>
          <a:prstGeom prst="rect">
            <a:avLst/>
          </a:prstGeom>
          <a:noFill/>
          <a:ln w="34925">
            <a:solidFill>
              <a:srgbClr val="CED1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5" name="组合 394"/>
          <p:cNvGrpSpPr/>
          <p:nvPr/>
        </p:nvGrpSpPr>
        <p:grpSpPr>
          <a:xfrm>
            <a:off x="8319899" y="5113096"/>
            <a:ext cx="5879463" cy="589441"/>
            <a:chOff x="876937" y="2070100"/>
            <a:chExt cx="5879463" cy="457200"/>
          </a:xfrm>
        </p:grpSpPr>
        <p:sp>
          <p:nvSpPr>
            <p:cNvPr id="396" name="任意多边形 395"/>
            <p:cNvSpPr/>
            <p:nvPr/>
          </p:nvSpPr>
          <p:spPr>
            <a:xfrm>
              <a:off x="966644" y="2070100"/>
              <a:ext cx="5789756" cy="457200"/>
            </a:xfrm>
            <a:custGeom>
              <a:avLst/>
              <a:gdLst>
                <a:gd name="connsiteX0" fmla="*/ 0 w 5789756"/>
                <a:gd name="connsiteY0" fmla="*/ 0 h 457200"/>
                <a:gd name="connsiteX1" fmla="*/ 5789756 w 5789756"/>
                <a:gd name="connsiteY1" fmla="*/ 0 h 457200"/>
                <a:gd name="connsiteX2" fmla="*/ 5789756 w 5789756"/>
                <a:gd name="connsiteY2" fmla="*/ 457200 h 457200"/>
                <a:gd name="connsiteX3" fmla="*/ 93428 w 578975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5789756" h="457200">
                  <a:moveTo>
                    <a:pt x="0" y="0"/>
                  </a:moveTo>
                  <a:lnTo>
                    <a:pt x="5789756" y="0"/>
                  </a:lnTo>
                  <a:lnTo>
                    <a:pt x="5789756" y="457200"/>
                  </a:lnTo>
                  <a:lnTo>
                    <a:pt x="93428" y="457200"/>
                  </a:lnTo>
                  <a:close/>
                </a:path>
              </a:pathLst>
            </a:cu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任意多边形 396"/>
            <p:cNvSpPr/>
            <p:nvPr/>
          </p:nvSpPr>
          <p:spPr>
            <a:xfrm>
              <a:off x="876937" y="2070100"/>
              <a:ext cx="145501" cy="457200"/>
            </a:xfrm>
            <a:custGeom>
              <a:avLst/>
              <a:gdLst>
                <a:gd name="connsiteX0" fmla="*/ 0 w 145501"/>
                <a:gd name="connsiteY0" fmla="*/ 0 h 457200"/>
                <a:gd name="connsiteX1" fmla="*/ 45763 w 145501"/>
                <a:gd name="connsiteY1" fmla="*/ 0 h 457200"/>
                <a:gd name="connsiteX2" fmla="*/ 145501 w 145501"/>
                <a:gd name="connsiteY2" fmla="*/ 457200 h 457200"/>
                <a:gd name="connsiteX3" fmla="*/ 0 w 145501"/>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145501" h="457200">
                  <a:moveTo>
                    <a:pt x="0" y="0"/>
                  </a:moveTo>
                  <a:lnTo>
                    <a:pt x="45763" y="0"/>
                  </a:lnTo>
                  <a:lnTo>
                    <a:pt x="145501" y="457200"/>
                  </a:lnTo>
                  <a:lnTo>
                    <a:pt x="0" y="457200"/>
                  </a:lnTo>
                  <a:close/>
                </a:path>
              </a:pathLst>
            </a:custGeom>
            <a:solidFill>
              <a:srgbClr val="F39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8" name="文本框 30"/>
          <p:cNvSpPr txBox="1"/>
          <p:nvPr/>
        </p:nvSpPr>
        <p:spPr>
          <a:xfrm>
            <a:off x="8848219" y="5211050"/>
            <a:ext cx="5147288" cy="400110"/>
          </a:xfrm>
          <a:prstGeom prst="rect">
            <a:avLst/>
          </a:prstGeom>
          <a:noFill/>
        </p:spPr>
        <p:txBody>
          <a:bodyPr wrap="square" rtlCol="0">
            <a:spAutoFit/>
          </a:bodyPr>
          <a:lstStyle/>
          <a:p>
            <a:r>
              <a:rPr lang="zh-CN" altLang="en-US" sz="2000" b="1" kern="5000" dirty="0" smtClean="0">
                <a:solidFill>
                  <a:schemeClr val="bg1"/>
                </a:solidFill>
                <a:latin typeface="微软雅黑" panose="020B0503020204020204" pitchFamily="34" charset="-122"/>
                <a:ea typeface="微软雅黑" panose="020B0503020204020204" pitchFamily="34" charset="-122"/>
                <a:sym typeface="+mn-ea"/>
              </a:rPr>
              <a:t>工业路由器</a:t>
            </a:r>
            <a:endParaRPr lang="en-US" altLang="zh-CN" sz="2000" b="1" kern="5000" dirty="0">
              <a:solidFill>
                <a:schemeClr val="bg1"/>
              </a:solidFill>
              <a:latin typeface="微软雅黑" panose="020B0503020204020204" pitchFamily="34" charset="-122"/>
              <a:ea typeface="微软雅黑" panose="020B0503020204020204" pitchFamily="34" charset="-122"/>
              <a:sym typeface="+mn-ea"/>
            </a:endParaRPr>
          </a:p>
        </p:txBody>
      </p:sp>
      <p:sp>
        <p:nvSpPr>
          <p:cNvPr id="399" name="等腰三角形 398"/>
          <p:cNvSpPr/>
          <p:nvPr/>
        </p:nvSpPr>
        <p:spPr>
          <a:xfrm rot="5400000">
            <a:off x="8525805" y="5323874"/>
            <a:ext cx="202375" cy="174461"/>
          </a:xfrm>
          <a:prstGeom prst="triangle">
            <a:avLst/>
          </a:prstGeom>
          <a:solidFill>
            <a:srgbClr val="F39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等腰三角形 399"/>
          <p:cNvSpPr/>
          <p:nvPr/>
        </p:nvSpPr>
        <p:spPr>
          <a:xfrm rot="5400000">
            <a:off x="8266879" y="6129306"/>
            <a:ext cx="309372" cy="266700"/>
          </a:xfrm>
          <a:prstGeom prst="triangle">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文本框 33"/>
          <p:cNvSpPr txBox="1"/>
          <p:nvPr/>
        </p:nvSpPr>
        <p:spPr>
          <a:xfrm>
            <a:off x="8601177" y="6090607"/>
            <a:ext cx="1562100" cy="338554"/>
          </a:xfrm>
          <a:prstGeom prst="rect">
            <a:avLst/>
          </a:prstGeom>
          <a:noFill/>
        </p:spPr>
        <p:txBody>
          <a:bodyPr wrap="square" rtlCol="0">
            <a:spAutoFit/>
          </a:bodyPr>
          <a:lstStyle/>
          <a:p>
            <a:r>
              <a:rPr lang="zh-CN" altLang="en-US" sz="1600" b="1" dirty="0" smtClean="0">
                <a:solidFill>
                  <a:srgbClr val="036EB8"/>
                </a:solidFill>
                <a:latin typeface="微软雅黑" panose="020B0503020204020204" pitchFamily="34" charset="-122"/>
                <a:ea typeface="微软雅黑" panose="020B0503020204020204" pitchFamily="34" charset="-122"/>
              </a:rPr>
              <a:t>概述</a:t>
            </a:r>
            <a:endParaRPr lang="en-US" sz="1600" b="1" dirty="0">
              <a:solidFill>
                <a:srgbClr val="036EB8"/>
              </a:solidFill>
              <a:latin typeface="微软雅黑" panose="020B0503020204020204" pitchFamily="34" charset="-122"/>
              <a:ea typeface="微软雅黑" panose="020B0503020204020204" pitchFamily="34" charset="-122"/>
            </a:endParaRPr>
          </a:p>
        </p:txBody>
      </p:sp>
      <p:sp>
        <p:nvSpPr>
          <p:cNvPr id="402" name="矩形 401"/>
          <p:cNvSpPr/>
          <p:nvPr/>
        </p:nvSpPr>
        <p:spPr>
          <a:xfrm>
            <a:off x="8581492" y="6429161"/>
            <a:ext cx="5697855" cy="1126462"/>
          </a:xfrm>
          <a:prstGeom prst="rect">
            <a:avLst/>
          </a:prstGeom>
          <a:noFill/>
        </p:spPr>
        <p:txBody>
          <a:bodyPr wrap="square" rtlCol="0">
            <a:spAutoFit/>
          </a:bodyPr>
          <a:lstStyle/>
          <a:p>
            <a:pPr>
              <a:lnSpc>
                <a:spcPct val="120000"/>
              </a:lnSpc>
            </a:pPr>
            <a:r>
              <a:rPr lang="en-US" altLang="zh-CN" sz="1400" dirty="0">
                <a:solidFill>
                  <a:srgbClr val="5F5F5F"/>
                </a:solidFill>
                <a:latin typeface="微软雅黑" panose="020B0503020204020204" pitchFamily="34" charset="-122"/>
                <a:ea typeface="微软雅黑" panose="020B0503020204020204" pitchFamily="34" charset="-122"/>
              </a:rPr>
              <a:t>AR550</a:t>
            </a:r>
            <a:r>
              <a:rPr lang="zh-CN" altLang="zh-CN" sz="1400" dirty="0">
                <a:solidFill>
                  <a:srgbClr val="5F5F5F"/>
                </a:solidFill>
                <a:latin typeface="微软雅黑" panose="020B0503020204020204" pitchFamily="34" charset="-122"/>
                <a:ea typeface="微软雅黑" panose="020B0503020204020204" pitchFamily="34" charset="-122"/>
              </a:rPr>
              <a:t>系列物联网关是专为严酷环境设计的工业交换设备，可以满足在恶劣的温度、湿度、电磁干扰等环境下的网络通信需求。</a:t>
            </a:r>
            <a:r>
              <a:rPr lang="en-US" altLang="zh-CN" sz="1400" dirty="0">
                <a:solidFill>
                  <a:srgbClr val="5F5F5F"/>
                </a:solidFill>
                <a:latin typeface="微软雅黑" panose="020B0503020204020204" pitchFamily="34" charset="-122"/>
                <a:ea typeface="微软雅黑" panose="020B0503020204020204" pitchFamily="34" charset="-122"/>
              </a:rPr>
              <a:t>AR550</a:t>
            </a:r>
            <a:r>
              <a:rPr lang="zh-CN" altLang="zh-CN" sz="1400" dirty="0">
                <a:solidFill>
                  <a:srgbClr val="5F5F5F"/>
                </a:solidFill>
                <a:latin typeface="微软雅黑" panose="020B0503020204020204" pitchFamily="34" charset="-122"/>
                <a:ea typeface="微软雅黑" panose="020B0503020204020204" pitchFamily="34" charset="-122"/>
              </a:rPr>
              <a:t>系列集成路由、交换和</a:t>
            </a:r>
            <a:r>
              <a:rPr lang="en-US" altLang="zh-CN" sz="1400" dirty="0">
                <a:solidFill>
                  <a:srgbClr val="5F5F5F"/>
                </a:solidFill>
                <a:latin typeface="微软雅黑" panose="020B0503020204020204" pitchFamily="34" charset="-122"/>
                <a:ea typeface="微软雅黑" panose="020B0503020204020204" pitchFamily="34" charset="-122"/>
              </a:rPr>
              <a:t>VPN</a:t>
            </a:r>
            <a:r>
              <a:rPr lang="zh-CN" altLang="zh-CN" sz="1400" dirty="0">
                <a:solidFill>
                  <a:srgbClr val="5F5F5F"/>
                </a:solidFill>
                <a:latin typeface="微软雅黑" panose="020B0503020204020204" pitchFamily="34" charset="-122"/>
                <a:ea typeface="微软雅黑" panose="020B0503020204020204" pitchFamily="34" charset="-122"/>
              </a:rPr>
              <a:t>等功能于一体，具有强大的应用扩展能力，可广泛应用于各行业如电力、交通等工业自动化领域。</a:t>
            </a:r>
          </a:p>
        </p:txBody>
      </p:sp>
      <p:pic>
        <p:nvPicPr>
          <p:cNvPr id="403" name="图片 8" descr="01"/>
          <p:cNvPicPr>
            <a:picLocks noChangeAspect="1" noChangeArrowheads="1"/>
          </p:cNvPicPr>
          <p:nvPr/>
        </p:nvPicPr>
        <p:blipFill>
          <a:blip r:embed="rId22" cstate="print"/>
          <a:srcRect/>
          <a:stretch>
            <a:fillRect/>
          </a:stretch>
        </p:blipFill>
        <p:spPr bwMode="auto">
          <a:xfrm rot="-5400000">
            <a:off x="8415137" y="8307486"/>
            <a:ext cx="1748985" cy="882821"/>
          </a:xfrm>
          <a:prstGeom prst="rect">
            <a:avLst/>
          </a:prstGeom>
          <a:noFill/>
        </p:spPr>
      </p:pic>
      <p:sp>
        <p:nvSpPr>
          <p:cNvPr id="404" name="矩形 403"/>
          <p:cNvSpPr/>
          <p:nvPr/>
        </p:nvSpPr>
        <p:spPr>
          <a:xfrm>
            <a:off x="8626992" y="7576514"/>
            <a:ext cx="1361270" cy="276999"/>
          </a:xfrm>
          <a:prstGeom prst="rect">
            <a:avLst/>
          </a:prstGeom>
        </p:spPr>
        <p:txBody>
          <a:bodyPr wrap="none">
            <a:spAutoFit/>
          </a:bodyPr>
          <a:lstStyle/>
          <a:p>
            <a:r>
              <a:rPr lang="en-GB" altLang="zh-CN" sz="1200" b="1" dirty="0" smtClean="0">
                <a:solidFill>
                  <a:srgbClr val="036EB8"/>
                </a:solidFill>
                <a:latin typeface="微软雅黑" panose="020B0503020204020204" pitchFamily="34" charset="-122"/>
                <a:ea typeface="微软雅黑" panose="020B0503020204020204" pitchFamily="34" charset="-122"/>
              </a:rPr>
              <a:t>AR550C-2C6GE</a:t>
            </a:r>
            <a:endParaRPr lang="zh-CN" altLang="en-US" sz="1200" b="1" dirty="0" smtClean="0">
              <a:solidFill>
                <a:srgbClr val="036EB8"/>
              </a:solidFill>
              <a:latin typeface="微软雅黑" panose="020B0503020204020204" pitchFamily="34" charset="-122"/>
              <a:ea typeface="微软雅黑" panose="020B0503020204020204" pitchFamily="34" charset="-122"/>
            </a:endParaRPr>
          </a:p>
        </p:txBody>
      </p:sp>
      <p:sp>
        <p:nvSpPr>
          <p:cNvPr id="405" name="TextBox 18"/>
          <p:cNvSpPr txBox="1"/>
          <p:nvPr/>
        </p:nvSpPr>
        <p:spPr>
          <a:xfrm>
            <a:off x="10163277" y="8117306"/>
            <a:ext cx="4036085" cy="1444691"/>
          </a:xfrm>
          <a:prstGeom prst="rect">
            <a:avLst/>
          </a:prstGeom>
          <a:noFill/>
        </p:spPr>
        <p:txBody>
          <a:bodyPr wrap="square" rtlCol="0">
            <a:spAutoFit/>
          </a:bodyPr>
          <a:lstStyle/>
          <a:p>
            <a:pPr lvl="0">
              <a:lnSpc>
                <a:spcPct val="150000"/>
              </a:lnSpc>
              <a:buFont typeface="Arial" panose="020B0604020202020204" pitchFamily="34" charset="0"/>
              <a:buChar char="•"/>
            </a:pPr>
            <a:r>
              <a:rPr lang="en-US" altLang="zh-CN" sz="1200" dirty="0" smtClean="0">
                <a:solidFill>
                  <a:srgbClr val="5F5F5F"/>
                </a:solidFill>
                <a:latin typeface="微软雅黑" panose="020B0503020204020204" pitchFamily="34" charset="-122"/>
                <a:ea typeface="微软雅黑" panose="020B0503020204020204" pitchFamily="34" charset="-122"/>
              </a:rPr>
              <a:t> </a:t>
            </a:r>
            <a:r>
              <a:rPr lang="zh-CN" altLang="zh-CN" sz="1200" dirty="0" smtClean="0">
                <a:solidFill>
                  <a:srgbClr val="5F5F5F"/>
                </a:solidFill>
                <a:latin typeface="微软雅黑" panose="020B0503020204020204" pitchFamily="34" charset="-122"/>
                <a:ea typeface="微软雅黑" panose="020B0503020204020204" pitchFamily="34" charset="-122"/>
              </a:rPr>
              <a:t>固定接口：</a:t>
            </a:r>
            <a:r>
              <a:rPr lang="en-GB" altLang="zh-CN" sz="1200" dirty="0" smtClean="0">
                <a:solidFill>
                  <a:srgbClr val="5F5F5F"/>
                </a:solidFill>
                <a:latin typeface="微软雅黑" panose="020B0503020204020204" pitchFamily="34" charset="-122"/>
                <a:ea typeface="微软雅黑" panose="020B0503020204020204" pitchFamily="34" charset="-122"/>
              </a:rPr>
              <a:t>2*2.5GE</a:t>
            </a:r>
            <a:r>
              <a:rPr lang="zh-CN" altLang="zh-CN" sz="1200" dirty="0" smtClean="0">
                <a:solidFill>
                  <a:srgbClr val="5F5F5F"/>
                </a:solidFill>
                <a:latin typeface="微软雅黑" panose="020B0503020204020204" pitchFamily="34" charset="-122"/>
                <a:ea typeface="微软雅黑" panose="020B0503020204020204" pitchFamily="34" charset="-122"/>
              </a:rPr>
              <a:t>光，</a:t>
            </a:r>
            <a:r>
              <a:rPr lang="en-GB" altLang="zh-CN" sz="1200" dirty="0" smtClean="0">
                <a:solidFill>
                  <a:srgbClr val="5F5F5F"/>
                </a:solidFill>
                <a:latin typeface="微软雅黑" panose="020B0503020204020204" pitchFamily="34" charset="-122"/>
                <a:ea typeface="微软雅黑" panose="020B0503020204020204" pitchFamily="34" charset="-122"/>
              </a:rPr>
              <a:t>2GE Combo</a:t>
            </a:r>
            <a:r>
              <a:rPr lang="zh-CN" altLang="zh-CN" sz="1200" dirty="0" smtClean="0">
                <a:solidFill>
                  <a:srgbClr val="5F5F5F"/>
                </a:solidFill>
                <a:latin typeface="微软雅黑" panose="020B0503020204020204" pitchFamily="34" charset="-122"/>
                <a:ea typeface="微软雅黑" panose="020B0503020204020204" pitchFamily="34" charset="-122"/>
              </a:rPr>
              <a:t>，</a:t>
            </a:r>
            <a:r>
              <a:rPr lang="en-GB" altLang="zh-CN" sz="1200" dirty="0" smtClean="0">
                <a:solidFill>
                  <a:srgbClr val="5F5F5F"/>
                </a:solidFill>
                <a:latin typeface="微软雅黑" panose="020B0503020204020204" pitchFamily="34" charset="-122"/>
                <a:ea typeface="微软雅黑" panose="020B0503020204020204" pitchFamily="34" charset="-122"/>
              </a:rPr>
              <a:t>6GE</a:t>
            </a:r>
            <a:r>
              <a:rPr lang="zh-CN" altLang="zh-CN" sz="1200" dirty="0" smtClean="0">
                <a:solidFill>
                  <a:srgbClr val="5F5F5F"/>
                </a:solidFill>
                <a:latin typeface="微软雅黑" panose="020B0503020204020204" pitchFamily="34" charset="-122"/>
                <a:ea typeface="微软雅黑" panose="020B0503020204020204" pitchFamily="34" charset="-122"/>
              </a:rPr>
              <a:t>电，</a:t>
            </a:r>
            <a:r>
              <a:rPr lang="en-GB" altLang="zh-CN" sz="1200" dirty="0" smtClean="0">
                <a:solidFill>
                  <a:srgbClr val="5F5F5F"/>
                </a:solidFill>
                <a:latin typeface="微软雅黑" panose="020B0503020204020204" pitchFamily="34" charset="-122"/>
                <a:ea typeface="微软雅黑" panose="020B0503020204020204" pitchFamily="34" charset="-122"/>
              </a:rPr>
              <a:t>1*RS485</a:t>
            </a:r>
            <a:r>
              <a:rPr lang="zh-CN" altLang="zh-CN" sz="1200" dirty="0" smtClean="0">
                <a:solidFill>
                  <a:srgbClr val="5F5F5F"/>
                </a:solidFill>
                <a:latin typeface="微软雅黑" panose="020B0503020204020204" pitchFamily="34" charset="-122"/>
                <a:ea typeface="微软雅黑" panose="020B0503020204020204" pitchFamily="34" charset="-122"/>
              </a:rPr>
              <a:t>，</a:t>
            </a:r>
            <a:r>
              <a:rPr lang="en-GB" altLang="zh-CN" sz="1200" dirty="0" smtClean="0">
                <a:solidFill>
                  <a:srgbClr val="5F5F5F"/>
                </a:solidFill>
                <a:latin typeface="微软雅黑" panose="020B0503020204020204" pitchFamily="34" charset="-122"/>
                <a:ea typeface="微软雅黑" panose="020B0503020204020204" pitchFamily="34" charset="-122"/>
              </a:rPr>
              <a:t>1*USB2.0</a:t>
            </a:r>
            <a:r>
              <a:rPr lang="zh-CN" altLang="zh-CN" sz="1200" dirty="0" smtClean="0">
                <a:solidFill>
                  <a:srgbClr val="5F5F5F"/>
                </a:solidFill>
                <a:latin typeface="微软雅黑" panose="020B0503020204020204" pitchFamily="34" charset="-122"/>
                <a:ea typeface="微软雅黑" panose="020B0503020204020204" pitchFamily="34" charset="-122"/>
              </a:rPr>
              <a:t>，</a:t>
            </a:r>
            <a:r>
              <a:rPr lang="en-GB" altLang="zh-CN" sz="1200" dirty="0" smtClean="0">
                <a:solidFill>
                  <a:srgbClr val="5F5F5F"/>
                </a:solidFill>
                <a:latin typeface="微软雅黑" panose="020B0503020204020204" pitchFamily="34" charset="-122"/>
                <a:ea typeface="微软雅黑" panose="020B0503020204020204" pitchFamily="34" charset="-122"/>
              </a:rPr>
              <a:t>1*DI</a:t>
            </a:r>
            <a:r>
              <a:rPr lang="zh-CN" altLang="zh-CN" sz="1200" dirty="0" smtClean="0">
                <a:solidFill>
                  <a:srgbClr val="5F5F5F"/>
                </a:solidFill>
                <a:latin typeface="微软雅黑" panose="020B0503020204020204" pitchFamily="34" charset="-122"/>
                <a:ea typeface="微软雅黑" panose="020B0503020204020204" pitchFamily="34" charset="-122"/>
              </a:rPr>
              <a:t>，</a:t>
            </a:r>
            <a:r>
              <a:rPr lang="en-GB" altLang="zh-CN" sz="1200" dirty="0" smtClean="0">
                <a:solidFill>
                  <a:srgbClr val="5F5F5F"/>
                </a:solidFill>
                <a:latin typeface="微软雅黑" panose="020B0503020204020204" pitchFamily="34" charset="-122"/>
                <a:ea typeface="微软雅黑" panose="020B0503020204020204" pitchFamily="34" charset="-122"/>
              </a:rPr>
              <a:t>1*DO</a:t>
            </a:r>
          </a:p>
          <a:p>
            <a:pPr lvl="0">
              <a:lnSpc>
                <a:spcPct val="150000"/>
              </a:lnSpc>
              <a:buFont typeface="Arial" panose="020B0604020202020204" pitchFamily="34" charset="0"/>
              <a:buChar char="•"/>
            </a:pPr>
            <a:r>
              <a:rPr lang="en-US" altLang="zh-CN" sz="1200" dirty="0" smtClean="0">
                <a:solidFill>
                  <a:srgbClr val="5F5F5F"/>
                </a:solidFill>
                <a:latin typeface="微软雅黑" panose="020B0503020204020204" pitchFamily="34" charset="-122"/>
                <a:ea typeface="微软雅黑" panose="020B0503020204020204" pitchFamily="34" charset="-122"/>
              </a:rPr>
              <a:t> </a:t>
            </a:r>
            <a:r>
              <a:rPr lang="zh-CN" altLang="zh-CN" sz="1200" dirty="0" smtClean="0">
                <a:solidFill>
                  <a:srgbClr val="5F5F5F"/>
                </a:solidFill>
                <a:latin typeface="微软雅黑" panose="020B0503020204020204" pitchFamily="34" charset="-122"/>
                <a:ea typeface="微软雅黑" panose="020B0503020204020204" pitchFamily="34" charset="-122"/>
              </a:rPr>
              <a:t>工作温度：</a:t>
            </a:r>
            <a:r>
              <a:rPr lang="en-US" altLang="zh-CN" sz="1200" dirty="0" smtClean="0">
                <a:solidFill>
                  <a:srgbClr val="5F5F5F"/>
                </a:solidFill>
                <a:latin typeface="微软雅黑" panose="020B0503020204020204" pitchFamily="34" charset="-122"/>
                <a:ea typeface="微软雅黑" panose="020B0503020204020204" pitchFamily="34" charset="-122"/>
              </a:rPr>
              <a:t>-40</a:t>
            </a:r>
            <a:r>
              <a:rPr lang="zh-CN" altLang="zh-CN" sz="1200" dirty="0" smtClean="0">
                <a:solidFill>
                  <a:srgbClr val="5F5F5F"/>
                </a:solidFill>
                <a:latin typeface="微软雅黑" panose="020B0503020204020204" pitchFamily="34" charset="-122"/>
                <a:ea typeface="微软雅黑" panose="020B0503020204020204" pitchFamily="34" charset="-122"/>
              </a:rPr>
              <a:t>℃ </a:t>
            </a:r>
            <a:r>
              <a:rPr lang="en-US" altLang="zh-CN" sz="1200" dirty="0" smtClean="0">
                <a:solidFill>
                  <a:srgbClr val="5F5F5F"/>
                </a:solidFill>
                <a:latin typeface="微软雅黑" panose="020B0503020204020204" pitchFamily="34" charset="-122"/>
                <a:ea typeface="微软雅黑" panose="020B0503020204020204" pitchFamily="34" charset="-122"/>
              </a:rPr>
              <a:t>~ 70</a:t>
            </a:r>
            <a:r>
              <a:rPr lang="zh-CN" altLang="zh-CN" sz="1200" dirty="0" smtClean="0">
                <a:solidFill>
                  <a:srgbClr val="5F5F5F"/>
                </a:solidFill>
                <a:latin typeface="微软雅黑" panose="020B0503020204020204" pitchFamily="34" charset="-122"/>
                <a:ea typeface="微软雅黑" panose="020B0503020204020204" pitchFamily="34" charset="-122"/>
              </a:rPr>
              <a:t>℃</a:t>
            </a:r>
          </a:p>
          <a:p>
            <a:pPr lvl="0">
              <a:lnSpc>
                <a:spcPct val="150000"/>
              </a:lnSpc>
              <a:buFont typeface="Arial" panose="020B0604020202020204" pitchFamily="34" charset="0"/>
              <a:buChar char="•"/>
            </a:pPr>
            <a:r>
              <a:rPr lang="en-US" altLang="zh-CN" sz="1200" dirty="0" smtClean="0">
                <a:solidFill>
                  <a:srgbClr val="5F5F5F"/>
                </a:solidFill>
                <a:latin typeface="微软雅黑" panose="020B0503020204020204" pitchFamily="34" charset="-122"/>
                <a:ea typeface="微软雅黑" panose="020B0503020204020204" pitchFamily="34" charset="-122"/>
              </a:rPr>
              <a:t> </a:t>
            </a:r>
            <a:r>
              <a:rPr lang="zh-CN" altLang="zh-CN" sz="1200" dirty="0" smtClean="0">
                <a:solidFill>
                  <a:srgbClr val="5F5F5F"/>
                </a:solidFill>
                <a:latin typeface="微软雅黑" panose="020B0503020204020204" pitchFamily="34" charset="-122"/>
                <a:ea typeface="微软雅黑" panose="020B0503020204020204" pitchFamily="34" charset="-122"/>
              </a:rPr>
              <a:t>尺寸（</a:t>
            </a:r>
            <a:r>
              <a:rPr lang="en-GB" altLang="zh-CN" sz="1200" dirty="0" smtClean="0">
                <a:solidFill>
                  <a:srgbClr val="5F5F5F"/>
                </a:solidFill>
                <a:latin typeface="微软雅黑" panose="020B0503020204020204" pitchFamily="34" charset="-122"/>
                <a:ea typeface="微软雅黑" panose="020B0503020204020204" pitchFamily="34" charset="-122"/>
              </a:rPr>
              <a:t>W*D*H</a:t>
            </a:r>
            <a:r>
              <a:rPr lang="zh-CN" altLang="zh-CN" sz="1200" dirty="0" smtClean="0">
                <a:solidFill>
                  <a:srgbClr val="5F5F5F"/>
                </a:solidFill>
                <a:latin typeface="微软雅黑" panose="020B0503020204020204" pitchFamily="34" charset="-122"/>
                <a:ea typeface="微软雅黑" panose="020B0503020204020204" pitchFamily="34" charset="-122"/>
              </a:rPr>
              <a:t>）：</a:t>
            </a:r>
            <a:r>
              <a:rPr lang="en-GB" altLang="zh-CN" sz="1200" dirty="0" smtClean="0">
                <a:solidFill>
                  <a:srgbClr val="5F5F5F"/>
                </a:solidFill>
                <a:latin typeface="微软雅黑" panose="020B0503020204020204" pitchFamily="34" charset="-122"/>
                <a:ea typeface="微软雅黑" panose="020B0503020204020204" pitchFamily="34" charset="-122"/>
              </a:rPr>
              <a:t>44*133*150mm</a:t>
            </a:r>
          </a:p>
          <a:p>
            <a:pPr>
              <a:lnSpc>
                <a:spcPct val="150000"/>
              </a:lnSpc>
              <a:buFont typeface="Arial" panose="020B0604020202020204" pitchFamily="34" charset="0"/>
              <a:buChar char="•"/>
            </a:pPr>
            <a:r>
              <a:rPr lang="en-US" altLang="zh-CN" sz="1200" dirty="0" smtClean="0">
                <a:solidFill>
                  <a:srgbClr val="5F5F5F"/>
                </a:solidFill>
                <a:latin typeface="微软雅黑" panose="020B0503020204020204" pitchFamily="34" charset="-122"/>
                <a:ea typeface="微软雅黑" panose="020B0503020204020204" pitchFamily="34" charset="-122"/>
              </a:rPr>
              <a:t> </a:t>
            </a:r>
            <a:r>
              <a:rPr lang="zh-CN" altLang="zh-CN" sz="1200" dirty="0" smtClean="0">
                <a:solidFill>
                  <a:srgbClr val="5F5F5F"/>
                </a:solidFill>
                <a:latin typeface="微软雅黑" panose="020B0503020204020204" pitchFamily="34" charset="-122"/>
                <a:ea typeface="微软雅黑" panose="020B0503020204020204" pitchFamily="34" charset="-122"/>
              </a:rPr>
              <a:t>冗余电源：</a:t>
            </a:r>
            <a:r>
              <a:rPr lang="en-GB" altLang="zh-CN" sz="1200" dirty="0" smtClean="0">
                <a:solidFill>
                  <a:srgbClr val="5F5F5F"/>
                </a:solidFill>
                <a:latin typeface="微软雅黑" panose="020B0503020204020204" pitchFamily="34" charset="-122"/>
                <a:ea typeface="微软雅黑" panose="020B0503020204020204" pitchFamily="34" charset="-122"/>
              </a:rPr>
              <a:t>9.6~60VDC</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450" y="533399"/>
            <a:ext cx="731542" cy="144781"/>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9"/>
          <p:cNvSpPr txBox="1"/>
          <p:nvPr/>
        </p:nvSpPr>
        <p:spPr>
          <a:xfrm>
            <a:off x="657132" y="478896"/>
            <a:ext cx="358140" cy="253916"/>
          </a:xfrm>
          <a:prstGeom prst="rect">
            <a:avLst/>
          </a:prstGeom>
          <a:noFill/>
        </p:spPr>
        <p:txBody>
          <a:bodyPr wrap="square" rtlCol="0">
            <a:spAutoFit/>
          </a:bodyPr>
          <a:lstStyle/>
          <a:p>
            <a:r>
              <a:rPr lang="en-US" altLang="zh-CN" sz="1050" b="1" dirty="0" smtClean="0">
                <a:solidFill>
                  <a:srgbClr val="036EB8"/>
                </a:solidFill>
                <a:latin typeface="微软雅黑" panose="020B0503020204020204" pitchFamily="34" charset="-122"/>
                <a:ea typeface="微软雅黑" panose="020B0503020204020204" pitchFamily="34" charset="-122"/>
              </a:rPr>
              <a:t>43</a:t>
            </a:r>
            <a:endParaRPr lang="en-US" sz="1050" b="1" dirty="0">
              <a:solidFill>
                <a:srgbClr val="036EB8"/>
              </a:solidFill>
              <a:latin typeface="微软雅黑" panose="020B0503020204020204" pitchFamily="34" charset="-122"/>
              <a:ea typeface="微软雅黑" panose="020B0503020204020204" pitchFamily="34" charset="-122"/>
            </a:endParaRPr>
          </a:p>
        </p:txBody>
      </p:sp>
      <p:sp>
        <p:nvSpPr>
          <p:cNvPr id="4" name="文本框 10"/>
          <p:cNvSpPr txBox="1"/>
          <p:nvPr/>
        </p:nvSpPr>
        <p:spPr>
          <a:xfrm>
            <a:off x="866704" y="457125"/>
            <a:ext cx="1653540" cy="261610"/>
          </a:xfrm>
          <a:prstGeom prst="rect">
            <a:avLst/>
          </a:prstGeom>
          <a:noFill/>
        </p:spPr>
        <p:txBody>
          <a:bodyPr wrap="square" rtlCol="0">
            <a:spAutoFit/>
          </a:bodyPr>
          <a:lstStyle/>
          <a:p>
            <a:r>
              <a:rPr lang="zh-CN" altLang="en-US" sz="1100" b="1" dirty="0">
                <a:solidFill>
                  <a:schemeClr val="bg1">
                    <a:lumMod val="50000"/>
                  </a:schemeClr>
                </a:solidFill>
                <a:latin typeface="微软雅黑" panose="020B0503020204020204" pitchFamily="34" charset="-122"/>
                <a:ea typeface="微软雅黑" panose="020B0503020204020204" pitchFamily="34" charset="-122"/>
              </a:rPr>
              <a:t>华为智慧灯</a:t>
            </a:r>
            <a:r>
              <a:rPr lang="zh-CN" altLang="en-US" sz="1100" b="1" dirty="0" smtClean="0">
                <a:solidFill>
                  <a:schemeClr val="bg1">
                    <a:lumMod val="50000"/>
                  </a:schemeClr>
                </a:solidFill>
                <a:latin typeface="微软雅黑" panose="020B0503020204020204" pitchFamily="34" charset="-122"/>
                <a:ea typeface="微软雅黑" panose="020B0503020204020204" pitchFamily="34" charset="-122"/>
              </a:rPr>
              <a:t>杆解决方案</a:t>
            </a:r>
            <a:endParaRPr lang="en-US" sz="11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14400145" y="533399"/>
            <a:ext cx="731542" cy="144781"/>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12"/>
          <p:cNvSpPr txBox="1"/>
          <p:nvPr/>
        </p:nvSpPr>
        <p:spPr>
          <a:xfrm>
            <a:off x="12645005" y="476175"/>
            <a:ext cx="1653540" cy="261610"/>
          </a:xfrm>
          <a:prstGeom prst="rect">
            <a:avLst/>
          </a:prstGeom>
          <a:noFill/>
        </p:spPr>
        <p:txBody>
          <a:bodyPr wrap="square" rtlCol="0">
            <a:spAutoFit/>
          </a:bodyPr>
          <a:lstStyle/>
          <a:p>
            <a:r>
              <a:rPr lang="zh-CN" altLang="en-US" sz="1100" b="1" dirty="0">
                <a:solidFill>
                  <a:schemeClr val="bg1">
                    <a:lumMod val="50000"/>
                  </a:schemeClr>
                </a:solidFill>
                <a:latin typeface="微软雅黑" panose="020B0503020204020204" pitchFamily="34" charset="-122"/>
                <a:ea typeface="微软雅黑" panose="020B0503020204020204" pitchFamily="34" charset="-122"/>
              </a:rPr>
              <a:t>华为智慧灯</a:t>
            </a:r>
            <a:r>
              <a:rPr lang="zh-CN" altLang="en-US" sz="1100" b="1" dirty="0" smtClean="0">
                <a:solidFill>
                  <a:schemeClr val="bg1">
                    <a:lumMod val="50000"/>
                  </a:schemeClr>
                </a:solidFill>
                <a:latin typeface="微软雅黑" panose="020B0503020204020204" pitchFamily="34" charset="-122"/>
                <a:ea typeface="微软雅黑" panose="020B0503020204020204" pitchFamily="34" charset="-122"/>
              </a:rPr>
              <a:t>杆解决方案</a:t>
            </a:r>
            <a:endParaRPr lang="en-US" sz="11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 name="文本框 13"/>
          <p:cNvSpPr txBox="1"/>
          <p:nvPr/>
        </p:nvSpPr>
        <p:spPr>
          <a:xfrm>
            <a:off x="14088814" y="488421"/>
            <a:ext cx="358140" cy="253916"/>
          </a:xfrm>
          <a:prstGeom prst="rect">
            <a:avLst/>
          </a:prstGeom>
          <a:noFill/>
        </p:spPr>
        <p:txBody>
          <a:bodyPr wrap="square" rtlCol="0">
            <a:spAutoFit/>
          </a:bodyPr>
          <a:lstStyle/>
          <a:p>
            <a:r>
              <a:rPr lang="en-US" altLang="zh-CN" sz="1050" b="1" dirty="0" smtClean="0">
                <a:solidFill>
                  <a:srgbClr val="036EB8"/>
                </a:solidFill>
                <a:latin typeface="微软雅黑" panose="020B0503020204020204" pitchFamily="34" charset="-122"/>
                <a:ea typeface="微软雅黑" panose="020B0503020204020204" pitchFamily="34" charset="-122"/>
              </a:rPr>
              <a:t>44</a:t>
            </a:r>
            <a:endParaRPr lang="en-US" sz="1050" b="1" dirty="0">
              <a:solidFill>
                <a:srgbClr val="036EB8"/>
              </a:solidFill>
              <a:latin typeface="微软雅黑" panose="020B0503020204020204" pitchFamily="34" charset="-122"/>
              <a:ea typeface="微软雅黑" panose="020B0503020204020204" pitchFamily="34" charset="-122"/>
            </a:endParaRPr>
          </a:p>
        </p:txBody>
      </p:sp>
      <p:sp>
        <p:nvSpPr>
          <p:cNvPr id="111" name="等腰三角形 110"/>
          <p:cNvSpPr/>
          <p:nvPr/>
        </p:nvSpPr>
        <p:spPr>
          <a:xfrm rot="5400000">
            <a:off x="536844" y="1198357"/>
            <a:ext cx="309372" cy="266700"/>
          </a:xfrm>
          <a:prstGeom prst="triangle">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文本框 35"/>
          <p:cNvSpPr txBox="1"/>
          <p:nvPr/>
        </p:nvSpPr>
        <p:spPr>
          <a:xfrm>
            <a:off x="871142" y="1159658"/>
            <a:ext cx="1562100" cy="338554"/>
          </a:xfrm>
          <a:prstGeom prst="rect">
            <a:avLst/>
          </a:prstGeom>
          <a:noFill/>
        </p:spPr>
        <p:txBody>
          <a:bodyPr wrap="square" rtlCol="0">
            <a:spAutoFit/>
          </a:bodyPr>
          <a:lstStyle/>
          <a:p>
            <a:r>
              <a:rPr lang="zh-CN" altLang="en-US" sz="1600" b="1" dirty="0" smtClean="0">
                <a:solidFill>
                  <a:srgbClr val="036EB8"/>
                </a:solidFill>
                <a:latin typeface="微软雅黑" panose="020B0503020204020204" pitchFamily="34" charset="-122"/>
                <a:ea typeface="微软雅黑" panose="020B0503020204020204" pitchFamily="34" charset="-122"/>
              </a:rPr>
              <a:t>产品特色</a:t>
            </a:r>
            <a:endParaRPr lang="en-US" sz="1600" b="1" dirty="0">
              <a:solidFill>
                <a:srgbClr val="036EB8"/>
              </a:solidFill>
              <a:latin typeface="微软雅黑" panose="020B0503020204020204" pitchFamily="34" charset="-122"/>
              <a:ea typeface="微软雅黑" panose="020B0503020204020204" pitchFamily="34" charset="-122"/>
            </a:endParaRPr>
          </a:p>
        </p:txBody>
      </p:sp>
      <p:sp>
        <p:nvSpPr>
          <p:cNvPr id="113" name="矩形 112"/>
          <p:cNvSpPr/>
          <p:nvPr/>
        </p:nvSpPr>
        <p:spPr>
          <a:xfrm>
            <a:off x="851457" y="1598329"/>
            <a:ext cx="2129109" cy="307777"/>
          </a:xfrm>
          <a:prstGeom prst="rect">
            <a:avLst/>
          </a:prstGeom>
        </p:spPr>
        <p:txBody>
          <a:bodyPr wrap="none">
            <a:spAutoFit/>
          </a:bodyPr>
          <a:lstStyle/>
          <a:p>
            <a:r>
              <a:rPr lang="en-US" altLang="zh-CN" sz="1400" b="1" dirty="0" smtClean="0">
                <a:solidFill>
                  <a:srgbClr val="F39700"/>
                </a:solidFill>
                <a:latin typeface="微软雅黑" panose="020B0503020204020204" pitchFamily="34" charset="-122"/>
                <a:ea typeface="微软雅黑" panose="020B0503020204020204" pitchFamily="34" charset="-122"/>
              </a:rPr>
              <a:t>1.</a:t>
            </a:r>
            <a:r>
              <a:rPr lang="zh-CN" altLang="zh-CN" sz="1400" b="1" dirty="0" smtClean="0">
                <a:solidFill>
                  <a:srgbClr val="F39700"/>
                </a:solidFill>
                <a:latin typeface="微软雅黑" panose="020B0503020204020204" pitchFamily="34" charset="-122"/>
                <a:ea typeface="微软雅黑" panose="020B0503020204020204" pitchFamily="34" charset="-122"/>
              </a:rPr>
              <a:t>工业级设计，卓越品质</a:t>
            </a:r>
          </a:p>
        </p:txBody>
      </p:sp>
      <p:sp>
        <p:nvSpPr>
          <p:cNvPr id="114" name="矩形 113"/>
          <p:cNvSpPr/>
          <p:nvPr/>
        </p:nvSpPr>
        <p:spPr>
          <a:xfrm>
            <a:off x="851457" y="1977496"/>
            <a:ext cx="5760640" cy="1384995"/>
          </a:xfrm>
          <a:prstGeom prst="rect">
            <a:avLst/>
          </a:prstGeom>
        </p:spPr>
        <p:txBody>
          <a:bodyPr wrap="square">
            <a:spAutoFit/>
          </a:bodyPr>
          <a:lstStyle/>
          <a:p>
            <a:pPr marL="171450" lvl="0" indent="-171450">
              <a:lnSpc>
                <a:spcPct val="120000"/>
              </a:lnSpc>
              <a:buFont typeface="Arial" panose="020B0604020202020204" pitchFamily="34" charset="0"/>
              <a:buChar char="•"/>
            </a:pPr>
            <a:r>
              <a:rPr lang="zh-CN" altLang="zh-CN" sz="1400" dirty="0" smtClean="0">
                <a:solidFill>
                  <a:srgbClr val="5F5F5F"/>
                </a:solidFill>
                <a:latin typeface="微软雅黑" panose="020B0503020204020204" pitchFamily="34" charset="-122"/>
                <a:ea typeface="微软雅黑" panose="020B0503020204020204" pitchFamily="34" charset="-122"/>
              </a:rPr>
              <a:t>无风扇设计，可长期工作在</a:t>
            </a:r>
            <a:r>
              <a:rPr lang="en-US" altLang="zh-CN" sz="1400" dirty="0" smtClean="0">
                <a:solidFill>
                  <a:srgbClr val="5F5F5F"/>
                </a:solidFill>
                <a:latin typeface="微软雅黑" panose="020B0503020204020204" pitchFamily="34" charset="-122"/>
                <a:ea typeface="微软雅黑" panose="020B0503020204020204" pitchFamily="34" charset="-122"/>
              </a:rPr>
              <a:t>-40</a:t>
            </a:r>
            <a:r>
              <a:rPr lang="zh-CN" altLang="zh-CN" sz="1400" dirty="0" smtClean="0">
                <a:solidFill>
                  <a:srgbClr val="5F5F5F"/>
                </a:solidFill>
                <a:latin typeface="微软雅黑" panose="020B0503020204020204" pitchFamily="34" charset="-122"/>
                <a:ea typeface="微软雅黑" panose="020B0503020204020204" pitchFamily="34" charset="-122"/>
              </a:rPr>
              <a:t>℃～</a:t>
            </a:r>
            <a:r>
              <a:rPr lang="en-US" altLang="zh-CN" sz="1400" dirty="0" smtClean="0">
                <a:solidFill>
                  <a:srgbClr val="5F5F5F"/>
                </a:solidFill>
                <a:latin typeface="微软雅黑" panose="020B0503020204020204" pitchFamily="34" charset="-122"/>
                <a:ea typeface="微软雅黑" panose="020B0503020204020204" pitchFamily="34" charset="-122"/>
              </a:rPr>
              <a:t>70</a:t>
            </a:r>
            <a:r>
              <a:rPr lang="zh-CN" altLang="zh-CN" sz="1400" dirty="0" smtClean="0">
                <a:solidFill>
                  <a:srgbClr val="5F5F5F"/>
                </a:solidFill>
                <a:latin typeface="微软雅黑" panose="020B0503020204020204" pitchFamily="34" charset="-122"/>
                <a:ea typeface="微软雅黑" panose="020B0503020204020204" pitchFamily="34" charset="-122"/>
              </a:rPr>
              <a:t>℃间</a:t>
            </a:r>
          </a:p>
          <a:p>
            <a:pPr marL="171450" lvl="0" indent="-171450">
              <a:lnSpc>
                <a:spcPct val="120000"/>
              </a:lnSpc>
              <a:buFont typeface="Arial" panose="020B0604020202020204" pitchFamily="34" charset="0"/>
              <a:buChar char="•"/>
            </a:pPr>
            <a:r>
              <a:rPr lang="zh-CN" altLang="zh-CN" sz="1400" dirty="0" smtClean="0">
                <a:solidFill>
                  <a:srgbClr val="5F5F5F"/>
                </a:solidFill>
                <a:latin typeface="微软雅黑" panose="020B0503020204020204" pitchFamily="34" charset="-122"/>
                <a:ea typeface="微软雅黑" panose="020B0503020204020204" pitchFamily="34" charset="-122"/>
              </a:rPr>
              <a:t>强磁干扰下无故障工作，满足</a:t>
            </a:r>
            <a:r>
              <a:rPr lang="en-US" altLang="zh-CN" sz="1400" dirty="0" smtClean="0">
                <a:solidFill>
                  <a:srgbClr val="5F5F5F"/>
                </a:solidFill>
                <a:latin typeface="微软雅黑" panose="020B0503020204020204" pitchFamily="34" charset="-122"/>
                <a:ea typeface="微软雅黑" panose="020B0503020204020204" pitchFamily="34" charset="-122"/>
              </a:rPr>
              <a:t>IEEE1613</a:t>
            </a:r>
            <a:r>
              <a:rPr lang="zh-CN" altLang="zh-CN" sz="1400" dirty="0" smtClean="0">
                <a:solidFill>
                  <a:srgbClr val="5F5F5F"/>
                </a:solidFill>
                <a:latin typeface="微软雅黑" panose="020B0503020204020204" pitchFamily="34" charset="-122"/>
                <a:ea typeface="微软雅黑" panose="020B0503020204020204" pitchFamily="34" charset="-122"/>
              </a:rPr>
              <a:t>要求</a:t>
            </a:r>
          </a:p>
          <a:p>
            <a:pPr marL="171450" lvl="0" indent="-171450">
              <a:lnSpc>
                <a:spcPct val="120000"/>
              </a:lnSpc>
              <a:buFont typeface="Arial" panose="020B0604020202020204" pitchFamily="34" charset="0"/>
              <a:buChar char="•"/>
            </a:pPr>
            <a:r>
              <a:rPr lang="zh-CN" altLang="zh-CN" sz="1400" dirty="0" smtClean="0">
                <a:solidFill>
                  <a:srgbClr val="5F5F5F"/>
                </a:solidFill>
                <a:latin typeface="微软雅黑" panose="020B0503020204020204" pitchFamily="34" charset="-122"/>
                <a:ea typeface="微软雅黑" panose="020B0503020204020204" pitchFamily="34" charset="-122"/>
              </a:rPr>
              <a:t>满足变电站严格环境标准</a:t>
            </a:r>
            <a:r>
              <a:rPr lang="en-US" altLang="zh-CN" sz="1400" dirty="0" smtClean="0">
                <a:solidFill>
                  <a:srgbClr val="5F5F5F"/>
                </a:solidFill>
                <a:latin typeface="微软雅黑" panose="020B0503020204020204" pitchFamily="34" charset="-122"/>
                <a:ea typeface="微软雅黑" panose="020B0503020204020204" pitchFamily="34" charset="-122"/>
              </a:rPr>
              <a:t>IEC61850-3/IEEE1613</a:t>
            </a:r>
          </a:p>
          <a:p>
            <a:pPr marL="171450" lvl="0" indent="-171450">
              <a:lnSpc>
                <a:spcPct val="120000"/>
              </a:lnSpc>
              <a:buFont typeface="Arial" panose="020B0604020202020204" pitchFamily="34" charset="0"/>
              <a:buChar char="•"/>
            </a:pPr>
            <a:r>
              <a:rPr lang="en-US" altLang="zh-CN" sz="1400" dirty="0" smtClean="0">
                <a:solidFill>
                  <a:srgbClr val="5F5F5F"/>
                </a:solidFill>
                <a:latin typeface="微软雅黑" panose="020B0503020204020204" pitchFamily="34" charset="-122"/>
                <a:ea typeface="微软雅黑" panose="020B0503020204020204" pitchFamily="34" charset="-122"/>
              </a:rPr>
              <a:t>MTBF</a:t>
            </a:r>
            <a:r>
              <a:rPr lang="zh-CN" altLang="zh-CN" sz="1400" dirty="0" smtClean="0">
                <a:solidFill>
                  <a:srgbClr val="5F5F5F"/>
                </a:solidFill>
                <a:latin typeface="微软雅黑" panose="020B0503020204020204" pitchFamily="34" charset="-122"/>
                <a:ea typeface="微软雅黑" panose="020B0503020204020204" pitchFamily="34" charset="-122"/>
              </a:rPr>
              <a:t>无故障时间在</a:t>
            </a:r>
            <a:r>
              <a:rPr lang="en-US" altLang="zh-CN" sz="1400" dirty="0" smtClean="0">
                <a:solidFill>
                  <a:srgbClr val="5F5F5F"/>
                </a:solidFill>
                <a:latin typeface="微软雅黑" panose="020B0503020204020204" pitchFamily="34" charset="-122"/>
                <a:ea typeface="微软雅黑" panose="020B0503020204020204" pitchFamily="34" charset="-122"/>
              </a:rPr>
              <a:t>50</a:t>
            </a:r>
            <a:r>
              <a:rPr lang="zh-CN" altLang="zh-CN" sz="1400" dirty="0" smtClean="0">
                <a:solidFill>
                  <a:srgbClr val="5F5F5F"/>
                </a:solidFill>
                <a:latin typeface="微软雅黑" panose="020B0503020204020204" pitchFamily="34" charset="-122"/>
                <a:ea typeface="微软雅黑" panose="020B0503020204020204" pitchFamily="34" charset="-122"/>
              </a:rPr>
              <a:t>年以上</a:t>
            </a:r>
          </a:p>
          <a:p>
            <a:pPr marL="171450" lvl="0" indent="-171450">
              <a:lnSpc>
                <a:spcPct val="120000"/>
              </a:lnSpc>
              <a:buFont typeface="Arial" panose="020B0604020202020204" pitchFamily="34" charset="0"/>
              <a:buChar char="•"/>
            </a:pPr>
            <a:r>
              <a:rPr lang="zh-CN" altLang="zh-CN" sz="1400" dirty="0" smtClean="0">
                <a:solidFill>
                  <a:srgbClr val="5F5F5F"/>
                </a:solidFill>
                <a:latin typeface="微软雅黑" panose="020B0503020204020204" pitchFamily="34" charset="-122"/>
                <a:ea typeface="微软雅黑" panose="020B0503020204020204" pitchFamily="34" charset="-122"/>
              </a:rPr>
              <a:t>双冗余电源，</a:t>
            </a:r>
            <a:r>
              <a:rPr lang="en-US" altLang="zh-CN" sz="1400" dirty="0" smtClean="0">
                <a:solidFill>
                  <a:srgbClr val="5F5F5F"/>
                </a:solidFill>
                <a:latin typeface="微软雅黑" panose="020B0503020204020204" pitchFamily="34" charset="-122"/>
                <a:ea typeface="微软雅黑" panose="020B0503020204020204" pitchFamily="34" charset="-122"/>
              </a:rPr>
              <a:t>DI/DO</a:t>
            </a:r>
            <a:r>
              <a:rPr lang="zh-CN" altLang="zh-CN" sz="1400" dirty="0" smtClean="0">
                <a:solidFill>
                  <a:srgbClr val="5F5F5F"/>
                </a:solidFill>
                <a:latin typeface="微软雅黑" panose="020B0503020204020204" pitchFamily="34" charset="-122"/>
                <a:ea typeface="微软雅黑" panose="020B0503020204020204" pitchFamily="34" charset="-122"/>
              </a:rPr>
              <a:t>告警</a:t>
            </a:r>
          </a:p>
        </p:txBody>
      </p:sp>
      <p:sp>
        <p:nvSpPr>
          <p:cNvPr id="115" name="矩形 114"/>
          <p:cNvSpPr/>
          <p:nvPr/>
        </p:nvSpPr>
        <p:spPr>
          <a:xfrm>
            <a:off x="834098" y="3384285"/>
            <a:ext cx="2361544" cy="307777"/>
          </a:xfrm>
          <a:prstGeom prst="rect">
            <a:avLst/>
          </a:prstGeom>
        </p:spPr>
        <p:txBody>
          <a:bodyPr wrap="none">
            <a:spAutoFit/>
          </a:bodyPr>
          <a:lstStyle/>
          <a:p>
            <a:r>
              <a:rPr lang="en-US" altLang="zh-CN" sz="1400" b="1" dirty="0" smtClean="0">
                <a:solidFill>
                  <a:srgbClr val="F39700"/>
                </a:solidFill>
                <a:latin typeface="微软雅黑" panose="020B0503020204020204" pitchFamily="34" charset="-122"/>
                <a:ea typeface="微软雅黑" panose="020B0503020204020204" pitchFamily="34" charset="-122"/>
              </a:rPr>
              <a:t>2. </a:t>
            </a:r>
            <a:r>
              <a:rPr lang="zh-CN" altLang="zh-CN" sz="1400" b="1" dirty="0" smtClean="0">
                <a:solidFill>
                  <a:srgbClr val="F39700"/>
                </a:solidFill>
                <a:latin typeface="微软雅黑" panose="020B0503020204020204" pitchFamily="34" charset="-122"/>
                <a:ea typeface="微软雅黑" panose="020B0503020204020204" pitchFamily="34" charset="-122"/>
              </a:rPr>
              <a:t>组网灵活，业务安全可靠</a:t>
            </a:r>
          </a:p>
        </p:txBody>
      </p:sp>
      <p:sp>
        <p:nvSpPr>
          <p:cNvPr id="116" name="矩形 115"/>
          <p:cNvSpPr/>
          <p:nvPr/>
        </p:nvSpPr>
        <p:spPr>
          <a:xfrm>
            <a:off x="868006" y="3735817"/>
            <a:ext cx="5760640" cy="1126462"/>
          </a:xfrm>
          <a:prstGeom prst="rect">
            <a:avLst/>
          </a:prstGeom>
        </p:spPr>
        <p:txBody>
          <a:bodyPr wrap="square">
            <a:spAutoFit/>
          </a:bodyPr>
          <a:lstStyle/>
          <a:p>
            <a:pPr lvl="0">
              <a:lnSpc>
                <a:spcPct val="120000"/>
              </a:lnSpc>
              <a:buFont typeface="Arial" panose="020B0604020202020204" pitchFamily="34" charset="0"/>
              <a:buChar char="•"/>
            </a:pPr>
            <a:r>
              <a:rPr lang="en-US" altLang="zh-CN" sz="1400" dirty="0" smtClean="0">
                <a:solidFill>
                  <a:srgbClr val="5F5F5F"/>
                </a:solidFill>
                <a:latin typeface="微软雅黑" panose="020B0503020204020204" pitchFamily="34" charset="-122"/>
                <a:ea typeface="微软雅黑" panose="020B0503020204020204" pitchFamily="34" charset="-122"/>
              </a:rPr>
              <a:t> </a:t>
            </a:r>
            <a:r>
              <a:rPr lang="zh-CN" altLang="zh-CN" sz="1400" dirty="0" smtClean="0">
                <a:solidFill>
                  <a:srgbClr val="5F5F5F"/>
                </a:solidFill>
                <a:latin typeface="微软雅黑" panose="020B0503020204020204" pitchFamily="34" charset="-122"/>
                <a:ea typeface="微软雅黑" panose="020B0503020204020204" pitchFamily="34" charset="-122"/>
              </a:rPr>
              <a:t>最多</a:t>
            </a:r>
            <a:r>
              <a:rPr lang="en-US" altLang="zh-CN" sz="1400" dirty="0" smtClean="0">
                <a:solidFill>
                  <a:srgbClr val="5F5F5F"/>
                </a:solidFill>
                <a:latin typeface="微软雅黑" panose="020B0503020204020204" pitchFamily="34" charset="-122"/>
                <a:ea typeface="微软雅黑" panose="020B0503020204020204" pitchFamily="34" charset="-122"/>
              </a:rPr>
              <a:t>28</a:t>
            </a:r>
            <a:r>
              <a:rPr lang="zh-CN" altLang="zh-CN" sz="1400" dirty="0" smtClean="0">
                <a:solidFill>
                  <a:srgbClr val="5F5F5F"/>
                </a:solidFill>
                <a:latin typeface="微软雅黑" panose="020B0503020204020204" pitchFamily="34" charset="-122"/>
                <a:ea typeface="微软雅黑" panose="020B0503020204020204" pitchFamily="34" charset="-122"/>
              </a:rPr>
              <a:t>个高密度端口，便于多终端接入</a:t>
            </a:r>
          </a:p>
          <a:p>
            <a:pPr lvl="0">
              <a:lnSpc>
                <a:spcPct val="120000"/>
              </a:lnSpc>
              <a:buFont typeface="Arial" panose="020B0604020202020204" pitchFamily="34" charset="0"/>
              <a:buChar char="•"/>
            </a:pPr>
            <a:r>
              <a:rPr lang="en-US" altLang="zh-CN" sz="1400" dirty="0" smtClean="0">
                <a:solidFill>
                  <a:srgbClr val="5F5F5F"/>
                </a:solidFill>
                <a:latin typeface="微软雅黑" panose="020B0503020204020204" pitchFamily="34" charset="-122"/>
                <a:ea typeface="微软雅黑" panose="020B0503020204020204" pitchFamily="34" charset="-122"/>
              </a:rPr>
              <a:t> </a:t>
            </a:r>
            <a:r>
              <a:rPr lang="zh-CN" altLang="zh-CN" sz="1400" dirty="0" smtClean="0">
                <a:solidFill>
                  <a:srgbClr val="5F5F5F"/>
                </a:solidFill>
                <a:latin typeface="微软雅黑" panose="020B0503020204020204" pitchFamily="34" charset="-122"/>
                <a:ea typeface="微软雅黑" panose="020B0503020204020204" pitchFamily="34" charset="-122"/>
              </a:rPr>
              <a:t>环网方式灵活，支持单环、半环、多环等各种组网</a:t>
            </a:r>
          </a:p>
          <a:p>
            <a:pPr lvl="0">
              <a:lnSpc>
                <a:spcPct val="120000"/>
              </a:lnSpc>
              <a:buFont typeface="Arial" panose="020B0604020202020204" pitchFamily="34" charset="0"/>
              <a:buChar char="•"/>
            </a:pPr>
            <a:r>
              <a:rPr lang="en-US" altLang="zh-CN" sz="1400" dirty="0" smtClean="0">
                <a:solidFill>
                  <a:srgbClr val="5F5F5F"/>
                </a:solidFill>
                <a:latin typeface="微软雅黑" panose="020B0503020204020204" pitchFamily="34" charset="-122"/>
                <a:ea typeface="微软雅黑" panose="020B0503020204020204" pitchFamily="34" charset="-122"/>
              </a:rPr>
              <a:t> ms</a:t>
            </a:r>
            <a:r>
              <a:rPr lang="zh-CN" altLang="zh-CN" sz="1400" dirty="0" smtClean="0">
                <a:solidFill>
                  <a:srgbClr val="5F5F5F"/>
                </a:solidFill>
                <a:latin typeface="微软雅黑" panose="020B0503020204020204" pitchFamily="34" charset="-122"/>
                <a:ea typeface="微软雅黑" panose="020B0503020204020204" pitchFamily="34" charset="-122"/>
              </a:rPr>
              <a:t>级自愈环网保护</a:t>
            </a:r>
          </a:p>
          <a:p>
            <a:pPr>
              <a:lnSpc>
                <a:spcPct val="120000"/>
              </a:lnSpc>
              <a:buFont typeface="Arial" panose="020B0604020202020204" pitchFamily="34" charset="0"/>
              <a:buChar char="•"/>
            </a:pPr>
            <a:r>
              <a:rPr lang="en-US" altLang="zh-CN" sz="1400" dirty="0" smtClean="0">
                <a:solidFill>
                  <a:srgbClr val="5F5F5F"/>
                </a:solidFill>
                <a:latin typeface="微软雅黑" panose="020B0503020204020204" pitchFamily="34" charset="-122"/>
                <a:ea typeface="微软雅黑" panose="020B0503020204020204" pitchFamily="34" charset="-122"/>
              </a:rPr>
              <a:t> IPSec VPN</a:t>
            </a:r>
            <a:r>
              <a:rPr lang="zh-CN" altLang="zh-CN" sz="1400" dirty="0" smtClean="0">
                <a:solidFill>
                  <a:srgbClr val="5F5F5F"/>
                </a:solidFill>
                <a:latin typeface="微软雅黑" panose="020B0503020204020204" pitchFamily="34" charset="-122"/>
                <a:ea typeface="微软雅黑" panose="020B0503020204020204" pitchFamily="34" charset="-122"/>
              </a:rPr>
              <a:t>数据加密，</a:t>
            </a:r>
            <a:r>
              <a:rPr lang="en-US" altLang="zh-CN" sz="1400" dirty="0" smtClean="0">
                <a:solidFill>
                  <a:srgbClr val="5F5F5F"/>
                </a:solidFill>
                <a:latin typeface="微软雅黑" panose="020B0503020204020204" pitchFamily="34" charset="-122"/>
                <a:ea typeface="微软雅黑" panose="020B0503020204020204" pitchFamily="34" charset="-122"/>
              </a:rPr>
              <a:t>802.1x</a:t>
            </a:r>
            <a:r>
              <a:rPr lang="zh-CN" altLang="zh-CN" sz="1400" dirty="0" smtClean="0">
                <a:solidFill>
                  <a:srgbClr val="5F5F5F"/>
                </a:solidFill>
                <a:latin typeface="微软雅黑" panose="020B0503020204020204" pitchFamily="34" charset="-122"/>
                <a:ea typeface="微软雅黑" panose="020B0503020204020204" pitchFamily="34" charset="-122"/>
              </a:rPr>
              <a:t>，端口锁定等多方式保证数据安全</a:t>
            </a:r>
          </a:p>
        </p:txBody>
      </p:sp>
      <p:sp>
        <p:nvSpPr>
          <p:cNvPr id="117" name="矩形 116"/>
          <p:cNvSpPr/>
          <p:nvPr/>
        </p:nvSpPr>
        <p:spPr>
          <a:xfrm>
            <a:off x="834098" y="4874635"/>
            <a:ext cx="2002471" cy="307777"/>
          </a:xfrm>
          <a:prstGeom prst="rect">
            <a:avLst/>
          </a:prstGeom>
        </p:spPr>
        <p:txBody>
          <a:bodyPr wrap="none">
            <a:spAutoFit/>
          </a:bodyPr>
          <a:lstStyle/>
          <a:p>
            <a:r>
              <a:rPr lang="en-US" altLang="zh-CN" sz="1400" b="1" dirty="0" smtClean="0">
                <a:solidFill>
                  <a:srgbClr val="F39700"/>
                </a:solidFill>
                <a:latin typeface="微软雅黑" panose="020B0503020204020204" pitchFamily="34" charset="-122"/>
                <a:ea typeface="微软雅黑" panose="020B0503020204020204" pitchFamily="34" charset="-122"/>
              </a:rPr>
              <a:t>3. </a:t>
            </a:r>
            <a:r>
              <a:rPr lang="zh-CN" altLang="zh-CN" sz="1400" b="1" dirty="0" smtClean="0">
                <a:solidFill>
                  <a:srgbClr val="F39700"/>
                </a:solidFill>
                <a:latin typeface="微软雅黑" panose="020B0503020204020204" pitchFamily="34" charset="-122"/>
                <a:ea typeface="微软雅黑" panose="020B0503020204020204" pitchFamily="34" charset="-122"/>
              </a:rPr>
              <a:t>简单部署，轻松运维</a:t>
            </a:r>
          </a:p>
        </p:txBody>
      </p:sp>
      <p:sp>
        <p:nvSpPr>
          <p:cNvPr id="118" name="矩形 117"/>
          <p:cNvSpPr/>
          <p:nvPr/>
        </p:nvSpPr>
        <p:spPr>
          <a:xfrm>
            <a:off x="906106" y="5175367"/>
            <a:ext cx="5760640" cy="1126462"/>
          </a:xfrm>
          <a:prstGeom prst="rect">
            <a:avLst/>
          </a:prstGeom>
        </p:spPr>
        <p:txBody>
          <a:bodyPr wrap="square">
            <a:spAutoFit/>
          </a:bodyPr>
          <a:lstStyle/>
          <a:p>
            <a:pPr lvl="0">
              <a:lnSpc>
                <a:spcPct val="120000"/>
              </a:lnSpc>
              <a:buFont typeface="Arial" panose="020B0604020202020204" pitchFamily="34" charset="0"/>
              <a:buChar char="•"/>
            </a:pPr>
            <a:r>
              <a:rPr lang="en-US" altLang="zh-CN" sz="1400" dirty="0" smtClean="0">
                <a:solidFill>
                  <a:srgbClr val="5F5F5F"/>
                </a:solidFill>
                <a:latin typeface="微软雅黑" panose="020B0503020204020204" pitchFamily="34" charset="-122"/>
                <a:ea typeface="微软雅黑" panose="020B0503020204020204" pitchFamily="34" charset="-122"/>
              </a:rPr>
              <a:t> Web</a:t>
            </a:r>
            <a:r>
              <a:rPr lang="zh-CN" altLang="zh-CN" sz="1400" dirty="0" smtClean="0">
                <a:solidFill>
                  <a:srgbClr val="5F5F5F"/>
                </a:solidFill>
                <a:latin typeface="微软雅黑" panose="020B0503020204020204" pitchFamily="34" charset="-122"/>
                <a:ea typeface="微软雅黑" panose="020B0503020204020204" pitchFamily="34" charset="-122"/>
              </a:rPr>
              <a:t>可视化配置方式，界面更加友好</a:t>
            </a:r>
          </a:p>
          <a:p>
            <a:pPr lvl="0">
              <a:lnSpc>
                <a:spcPct val="120000"/>
              </a:lnSpc>
              <a:buFont typeface="Arial" panose="020B0604020202020204" pitchFamily="34" charset="0"/>
              <a:buChar char="•"/>
            </a:pPr>
            <a:r>
              <a:rPr lang="en-US" altLang="zh-CN" sz="1400" dirty="0" smtClean="0">
                <a:solidFill>
                  <a:srgbClr val="5F5F5F"/>
                </a:solidFill>
                <a:latin typeface="微软雅黑" panose="020B0503020204020204" pitchFamily="34" charset="-122"/>
                <a:ea typeface="微软雅黑" panose="020B0503020204020204" pitchFamily="34" charset="-122"/>
              </a:rPr>
              <a:t> </a:t>
            </a:r>
            <a:r>
              <a:rPr lang="zh-CN" altLang="zh-CN" sz="1400" dirty="0" smtClean="0">
                <a:solidFill>
                  <a:srgbClr val="5F5F5F"/>
                </a:solidFill>
                <a:latin typeface="微软雅黑" panose="020B0503020204020204" pitchFamily="34" charset="-122"/>
                <a:ea typeface="微软雅黑" panose="020B0503020204020204" pitchFamily="34" charset="-122"/>
              </a:rPr>
              <a:t>远程拓扑管理，批量配置或升级</a:t>
            </a:r>
          </a:p>
          <a:p>
            <a:pPr lvl="0">
              <a:lnSpc>
                <a:spcPct val="120000"/>
              </a:lnSpc>
              <a:buFont typeface="Arial" panose="020B0604020202020204" pitchFamily="34" charset="0"/>
              <a:buChar char="•"/>
            </a:pPr>
            <a:r>
              <a:rPr lang="en-US" altLang="zh-CN" sz="1400" dirty="0" smtClean="0">
                <a:solidFill>
                  <a:srgbClr val="5F5F5F"/>
                </a:solidFill>
                <a:latin typeface="微软雅黑" panose="020B0503020204020204" pitchFamily="34" charset="-122"/>
                <a:ea typeface="微软雅黑" panose="020B0503020204020204" pitchFamily="34" charset="-122"/>
              </a:rPr>
              <a:t> U</a:t>
            </a:r>
            <a:r>
              <a:rPr lang="zh-CN" altLang="zh-CN" sz="1400" dirty="0" smtClean="0">
                <a:solidFill>
                  <a:srgbClr val="5F5F5F"/>
                </a:solidFill>
                <a:latin typeface="微软雅黑" panose="020B0503020204020204" pitchFamily="34" charset="-122"/>
                <a:ea typeface="微软雅黑" panose="020B0503020204020204" pitchFamily="34" charset="-122"/>
              </a:rPr>
              <a:t>盘开局，设备即插即用</a:t>
            </a:r>
          </a:p>
          <a:p>
            <a:pPr>
              <a:lnSpc>
                <a:spcPct val="120000"/>
              </a:lnSpc>
              <a:buFont typeface="Arial" panose="020B0604020202020204" pitchFamily="34" charset="0"/>
              <a:buChar char="•"/>
            </a:pPr>
            <a:r>
              <a:rPr lang="en-US" altLang="zh-CN" sz="1400" dirty="0" smtClean="0">
                <a:solidFill>
                  <a:srgbClr val="5F5F5F"/>
                </a:solidFill>
                <a:latin typeface="微软雅黑" panose="020B0503020204020204" pitchFamily="34" charset="-122"/>
                <a:ea typeface="微软雅黑" panose="020B0503020204020204" pitchFamily="34" charset="-122"/>
              </a:rPr>
              <a:t> </a:t>
            </a:r>
            <a:r>
              <a:rPr lang="zh-CN" altLang="zh-CN" sz="1400" dirty="0" smtClean="0">
                <a:solidFill>
                  <a:srgbClr val="5F5F5F"/>
                </a:solidFill>
                <a:latin typeface="微软雅黑" panose="020B0503020204020204" pitchFamily="34" charset="-122"/>
                <a:ea typeface="微软雅黑" panose="020B0503020204020204" pitchFamily="34" charset="-122"/>
              </a:rPr>
              <a:t>一键式配置备份，</a:t>
            </a:r>
            <a:r>
              <a:rPr lang="en-US" altLang="zh-CN" sz="1400" dirty="0" smtClean="0">
                <a:solidFill>
                  <a:srgbClr val="5F5F5F"/>
                </a:solidFill>
                <a:latin typeface="微软雅黑" panose="020B0503020204020204" pitchFamily="34" charset="-122"/>
                <a:ea typeface="微软雅黑" panose="020B0503020204020204" pitchFamily="34" charset="-122"/>
              </a:rPr>
              <a:t>0</a:t>
            </a:r>
            <a:r>
              <a:rPr lang="zh-CN" altLang="zh-CN" sz="1400" dirty="0" smtClean="0">
                <a:solidFill>
                  <a:srgbClr val="5F5F5F"/>
                </a:solidFill>
                <a:latin typeface="微软雅黑" panose="020B0503020204020204" pitchFamily="34" charset="-122"/>
                <a:ea typeface="微软雅黑" panose="020B0503020204020204" pitchFamily="34" charset="-122"/>
              </a:rPr>
              <a:t>操作设备更换</a:t>
            </a:r>
          </a:p>
        </p:txBody>
      </p:sp>
      <p:sp>
        <p:nvSpPr>
          <p:cNvPr id="119" name="等腰三角形 118"/>
          <p:cNvSpPr/>
          <p:nvPr/>
        </p:nvSpPr>
        <p:spPr>
          <a:xfrm rot="5400000">
            <a:off x="8240084" y="1088863"/>
            <a:ext cx="309372" cy="266700"/>
          </a:xfrm>
          <a:prstGeom prst="triangle">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文本框 30"/>
          <p:cNvSpPr txBox="1"/>
          <p:nvPr/>
        </p:nvSpPr>
        <p:spPr>
          <a:xfrm>
            <a:off x="8574382" y="1050164"/>
            <a:ext cx="1562100" cy="338554"/>
          </a:xfrm>
          <a:prstGeom prst="rect">
            <a:avLst/>
          </a:prstGeom>
          <a:noFill/>
        </p:spPr>
        <p:txBody>
          <a:bodyPr wrap="square" rtlCol="0">
            <a:spAutoFit/>
          </a:bodyPr>
          <a:lstStyle/>
          <a:p>
            <a:r>
              <a:rPr lang="zh-CN" altLang="en-US" sz="1600" b="1" dirty="0" smtClean="0">
                <a:solidFill>
                  <a:srgbClr val="036EB8"/>
                </a:solidFill>
                <a:latin typeface="微软雅黑" panose="020B0503020204020204" pitchFamily="34" charset="-122"/>
                <a:ea typeface="微软雅黑" panose="020B0503020204020204" pitchFamily="34" charset="-122"/>
              </a:rPr>
              <a:t>性能参数</a:t>
            </a:r>
            <a:endParaRPr lang="en-US" sz="1600" b="1" dirty="0">
              <a:solidFill>
                <a:srgbClr val="036EB8"/>
              </a:solidFill>
              <a:latin typeface="微软雅黑" panose="020B0503020204020204" pitchFamily="34" charset="-122"/>
              <a:ea typeface="微软雅黑" panose="020B0503020204020204" pitchFamily="34" charset="-122"/>
            </a:endParaRPr>
          </a:p>
        </p:txBody>
      </p:sp>
      <p:graphicFrame>
        <p:nvGraphicFramePr>
          <p:cNvPr id="121" name="表格 120"/>
          <p:cNvGraphicFramePr>
            <a:graphicFrameLocks noGrp="1"/>
          </p:cNvGraphicFramePr>
          <p:nvPr>
            <p:extLst>
              <p:ext uri="{D42A27DB-BD31-4B8C-83A1-F6EECF244321}">
                <p14:modId xmlns="" xmlns:p14="http://schemas.microsoft.com/office/powerpoint/2010/main" val="4005945198"/>
              </p:ext>
            </p:extLst>
          </p:nvPr>
        </p:nvGraphicFramePr>
        <p:xfrm>
          <a:off x="8261418" y="1454482"/>
          <a:ext cx="6048308" cy="7829280"/>
        </p:xfrm>
        <a:graphic>
          <a:graphicData uri="http://schemas.openxmlformats.org/drawingml/2006/table">
            <a:tbl>
              <a:tblPr firstRow="1" bandRow="1">
                <a:tableStyleId>{073A0DAA-6AF3-43AB-8588-CEC1D06C72B9}</a:tableStyleId>
              </a:tblPr>
              <a:tblGrid>
                <a:gridCol w="3058082"/>
                <a:gridCol w="2990226"/>
              </a:tblGrid>
              <a:tr h="247650">
                <a:tc>
                  <a:txBody>
                    <a:bodyPr/>
                    <a:lstStyle/>
                    <a:p>
                      <a:pPr algn="ctr" fontAlgn="ctr"/>
                      <a:r>
                        <a:rPr lang="zh-CN" altLang="en-US" sz="1200" u="none" strike="noStrike" dirty="0">
                          <a:effectLst/>
                          <a:latin typeface="微软雅黑" panose="020B0503020204020204" pitchFamily="34" charset="-122"/>
                          <a:ea typeface="微软雅黑" panose="020B0503020204020204" pitchFamily="34" charset="-122"/>
                        </a:rPr>
                        <a:t>项目</a:t>
                      </a:r>
                    </a:p>
                  </a:txBody>
                  <a:tcPr marL="36000" marR="36000" marT="36000" marB="36000" anchor="ctr">
                    <a:solidFill>
                      <a:srgbClr val="036EB8"/>
                    </a:solidFill>
                  </a:tcPr>
                </a:tc>
                <a:tc>
                  <a:txBody>
                    <a:bodyPr/>
                    <a:lstStyle/>
                    <a:p>
                      <a:pPr algn="ctr" fontAlgn="ctr"/>
                      <a:r>
                        <a:rPr lang="zh-CN" altLang="en-US" sz="1200" u="none" strike="noStrike" dirty="0">
                          <a:effectLst/>
                          <a:latin typeface="微软雅黑" panose="020B0503020204020204" pitchFamily="34" charset="-122"/>
                          <a:ea typeface="微软雅黑" panose="020B0503020204020204" pitchFamily="34" charset="-122"/>
                        </a:rPr>
                        <a:t>描述</a:t>
                      </a:r>
                    </a:p>
                  </a:txBody>
                  <a:tcPr marL="36000" marR="36000" marT="36000" marB="36000" anchor="ctr">
                    <a:solidFill>
                      <a:srgbClr val="036EB8"/>
                    </a:solidFill>
                  </a:tcPr>
                </a:tc>
              </a:tr>
              <a:tr h="247650">
                <a:tc gridSpan="2">
                  <a:txBody>
                    <a:bodyPr/>
                    <a:lstStyle/>
                    <a:p>
                      <a:pPr algn="ctr" fontAlgn="ctr"/>
                      <a:r>
                        <a:rPr lang="zh-CN" altLang="en-US" sz="1200" u="none" strike="noStrike" dirty="0">
                          <a:effectLst/>
                          <a:latin typeface="微软雅黑" panose="020B0503020204020204" pitchFamily="34" charset="-122"/>
                          <a:ea typeface="微软雅黑" panose="020B0503020204020204" pitchFamily="34" charset="-122"/>
                        </a:rPr>
                        <a:t>系统参数</a:t>
                      </a:r>
                    </a:p>
                  </a:txBody>
                  <a:tcPr marL="36000" marR="36000" marT="36000" marB="36000" anchor="ctr"/>
                </a:tc>
                <a:tc hMerge="1">
                  <a:txBody>
                    <a:bodyPr/>
                    <a:lstStyle/>
                    <a:p>
                      <a:endParaRPr lang="en-US"/>
                    </a:p>
                  </a:txBody>
                  <a:tcPr marL="36000" marR="36000" marT="36000" marB="36000" anchor="ctr"/>
                </a:tc>
              </a:tr>
              <a:tr h="247650">
                <a:tc>
                  <a:txBody>
                    <a:bodyPr/>
                    <a:lstStyle/>
                    <a:p>
                      <a:pPr algn="ctr" fontAlgn="ctr"/>
                      <a:r>
                        <a:rPr lang="zh-CN" altLang="en-US" sz="1200" u="none" strike="noStrike" dirty="0">
                          <a:effectLst/>
                          <a:latin typeface="微软雅黑" panose="020B0503020204020204" pitchFamily="34" charset="-122"/>
                          <a:ea typeface="微软雅黑" panose="020B0503020204020204" pitchFamily="34" charset="-122"/>
                        </a:rPr>
                        <a:t>处理器</a:t>
                      </a:r>
                    </a:p>
                  </a:txBody>
                  <a:tcPr marL="36000" marR="36000" marT="36000" marB="36000" anchor="ctr"/>
                </a:tc>
                <a:tc>
                  <a:txBody>
                    <a:bodyPr/>
                    <a:lstStyle/>
                    <a:p>
                      <a:pPr algn="ctr" fontAlgn="ctr"/>
                      <a:r>
                        <a:rPr lang="zh-CN" altLang="en-US" sz="1200" u="none" strike="noStrike">
                          <a:effectLst/>
                          <a:latin typeface="微软雅黑" panose="020B0503020204020204" pitchFamily="34" charset="-122"/>
                          <a:ea typeface="微软雅黑" panose="020B0503020204020204" pitchFamily="34" charset="-122"/>
                        </a:rPr>
                        <a:t>双核</a:t>
                      </a:r>
                      <a:r>
                        <a:rPr lang="en-US" altLang="zh-CN" sz="1200" u="none" strike="noStrike">
                          <a:effectLst/>
                          <a:latin typeface="微软雅黑" panose="020B0503020204020204" pitchFamily="34" charset="-122"/>
                          <a:ea typeface="微软雅黑" panose="020B0503020204020204" pitchFamily="34" charset="-122"/>
                        </a:rPr>
                        <a:t>700</a:t>
                      </a:r>
                      <a:r>
                        <a:rPr lang="en-US" sz="1200" u="none" strike="noStrike">
                          <a:effectLst/>
                          <a:latin typeface="微软雅黑" panose="020B0503020204020204" pitchFamily="34" charset="-122"/>
                          <a:ea typeface="微软雅黑" panose="020B0503020204020204" pitchFamily="34" charset="-122"/>
                        </a:rPr>
                        <a:t>MHz</a:t>
                      </a:r>
                    </a:p>
                  </a:txBody>
                  <a:tcPr marL="36000" marR="36000" marT="36000" marB="36000" anchor="ctr"/>
                </a:tc>
              </a:tr>
              <a:tr h="247650">
                <a:tc>
                  <a:txBody>
                    <a:bodyPr/>
                    <a:lstStyle/>
                    <a:p>
                      <a:pPr algn="ctr" fontAlgn="ctr"/>
                      <a:r>
                        <a:rPr lang="zh-CN" altLang="en-US" sz="1200" u="none" strike="noStrike">
                          <a:effectLst/>
                          <a:latin typeface="微软雅黑" panose="020B0503020204020204" pitchFamily="34" charset="-122"/>
                          <a:ea typeface="微软雅黑" panose="020B0503020204020204" pitchFamily="34" charset="-122"/>
                        </a:rPr>
                        <a:t>内存</a:t>
                      </a:r>
                    </a:p>
                  </a:txBody>
                  <a:tcPr marL="36000" marR="36000" marT="36000" marB="36000" anchor="ctr"/>
                </a:tc>
                <a:tc>
                  <a:txBody>
                    <a:bodyPr/>
                    <a:lstStyle/>
                    <a:p>
                      <a:pPr algn="ctr" fontAlgn="ctr"/>
                      <a:r>
                        <a:rPr lang="en-US" sz="1200" u="none" strike="noStrike">
                          <a:effectLst/>
                          <a:latin typeface="微软雅黑" panose="020B0503020204020204" pitchFamily="34" charset="-122"/>
                          <a:ea typeface="微软雅黑" panose="020B0503020204020204" pitchFamily="34" charset="-122"/>
                        </a:rPr>
                        <a:t>256MB</a:t>
                      </a:r>
                    </a:p>
                  </a:txBody>
                  <a:tcPr marL="36000" marR="36000" marT="36000" marB="36000" anchor="ctr"/>
                </a:tc>
              </a:tr>
              <a:tr h="247650">
                <a:tc>
                  <a:txBody>
                    <a:bodyPr/>
                    <a:lstStyle/>
                    <a:p>
                      <a:pPr algn="ctr" fontAlgn="ctr"/>
                      <a:r>
                        <a:rPr lang="en-US" sz="1200" u="none" strike="noStrike">
                          <a:effectLst/>
                          <a:latin typeface="微软雅黑" panose="020B0503020204020204" pitchFamily="34" charset="-122"/>
                          <a:ea typeface="微软雅黑" panose="020B0503020204020204" pitchFamily="34" charset="-122"/>
                        </a:rPr>
                        <a:t>Flash</a:t>
                      </a:r>
                      <a:r>
                        <a:rPr lang="zh-CN" altLang="en-US" sz="1200" u="none" strike="noStrike">
                          <a:effectLst/>
                          <a:latin typeface="微软雅黑" panose="020B0503020204020204" pitchFamily="34" charset="-122"/>
                          <a:ea typeface="微软雅黑" panose="020B0503020204020204" pitchFamily="34" charset="-122"/>
                        </a:rPr>
                        <a:t>内存</a:t>
                      </a:r>
                    </a:p>
                  </a:txBody>
                  <a:tcPr marL="36000" marR="36000" marT="36000" marB="36000" anchor="ctr"/>
                </a:tc>
                <a:tc>
                  <a:txBody>
                    <a:bodyPr/>
                    <a:lstStyle/>
                    <a:p>
                      <a:pPr algn="ctr" fontAlgn="ctr"/>
                      <a:r>
                        <a:rPr lang="en-US" sz="1200" u="none" strike="noStrike">
                          <a:effectLst/>
                          <a:latin typeface="微软雅黑" panose="020B0503020204020204" pitchFamily="34" charset="-122"/>
                          <a:ea typeface="微软雅黑" panose="020B0503020204020204" pitchFamily="34" charset="-122"/>
                        </a:rPr>
                        <a:t>512MB</a:t>
                      </a:r>
                    </a:p>
                  </a:txBody>
                  <a:tcPr marL="36000" marR="36000" marT="36000" marB="36000" anchor="ctr"/>
                </a:tc>
              </a:tr>
              <a:tr h="247650">
                <a:tc gridSpan="2">
                  <a:txBody>
                    <a:bodyPr/>
                    <a:lstStyle/>
                    <a:p>
                      <a:pPr algn="ctr" fontAlgn="ctr"/>
                      <a:r>
                        <a:rPr lang="zh-CN" altLang="en-US" sz="1200" u="none" strike="noStrike" dirty="0">
                          <a:effectLst/>
                          <a:latin typeface="微软雅黑" panose="020B0503020204020204" pitchFamily="34" charset="-122"/>
                          <a:ea typeface="微软雅黑" panose="020B0503020204020204" pitchFamily="34" charset="-122"/>
                        </a:rPr>
                        <a:t>外形尺寸与重量</a:t>
                      </a:r>
                    </a:p>
                  </a:txBody>
                  <a:tcPr marL="36000" marR="36000" marT="36000" marB="36000" anchor="ctr"/>
                </a:tc>
                <a:tc hMerge="1">
                  <a:txBody>
                    <a:bodyPr/>
                    <a:lstStyle/>
                    <a:p>
                      <a:endParaRPr lang="en-US"/>
                    </a:p>
                  </a:txBody>
                  <a:tcPr marL="36000" marR="36000" marT="36000" marB="36000" anchor="ctr"/>
                </a:tc>
              </a:tr>
              <a:tr h="247650">
                <a:tc>
                  <a:txBody>
                    <a:bodyPr/>
                    <a:lstStyle/>
                    <a:p>
                      <a:pPr algn="ctr" fontAlgn="ctr"/>
                      <a:r>
                        <a:rPr lang="zh-CN" altLang="en-US" sz="1200" u="none" strike="noStrike" dirty="0">
                          <a:effectLst/>
                          <a:latin typeface="微软雅黑" panose="020B0503020204020204" pitchFamily="34" charset="-122"/>
                          <a:ea typeface="微软雅黑" panose="020B0503020204020204" pitchFamily="34" charset="-122"/>
                        </a:rPr>
                        <a:t>外形尺寸（宽</a:t>
                      </a:r>
                      <a:r>
                        <a:rPr lang="en-US" altLang="zh-CN" sz="1200" u="none" strike="noStrike" dirty="0">
                          <a:effectLst/>
                          <a:latin typeface="微软雅黑" panose="020B0503020204020204" pitchFamily="34" charset="-122"/>
                          <a:ea typeface="微软雅黑" panose="020B0503020204020204" pitchFamily="34" charset="-122"/>
                        </a:rPr>
                        <a:t>×</a:t>
                      </a:r>
                      <a:r>
                        <a:rPr lang="zh-CN" altLang="en-US" sz="1200" u="none" strike="noStrike" dirty="0">
                          <a:effectLst/>
                          <a:latin typeface="微软雅黑" panose="020B0503020204020204" pitchFamily="34" charset="-122"/>
                          <a:ea typeface="微软雅黑" panose="020B0503020204020204" pitchFamily="34" charset="-122"/>
                        </a:rPr>
                        <a:t>深</a:t>
                      </a:r>
                      <a:r>
                        <a:rPr lang="en-US" altLang="zh-CN" sz="1200" u="none" strike="noStrike" dirty="0">
                          <a:effectLst/>
                          <a:latin typeface="微软雅黑" panose="020B0503020204020204" pitchFamily="34" charset="-122"/>
                          <a:ea typeface="微软雅黑" panose="020B0503020204020204" pitchFamily="34" charset="-122"/>
                        </a:rPr>
                        <a:t>×</a:t>
                      </a:r>
                      <a:r>
                        <a:rPr lang="zh-CN" altLang="en-US" sz="1200" u="none" strike="noStrike" dirty="0">
                          <a:effectLst/>
                          <a:latin typeface="微软雅黑" panose="020B0503020204020204" pitchFamily="34" charset="-122"/>
                          <a:ea typeface="微软雅黑" panose="020B0503020204020204" pitchFamily="34" charset="-122"/>
                        </a:rPr>
                        <a:t>高）</a:t>
                      </a:r>
                    </a:p>
                  </a:txBody>
                  <a:tcPr marL="36000" marR="36000" marT="36000" marB="36000" anchor="ctr"/>
                </a:tc>
                <a:tc>
                  <a:txBody>
                    <a:bodyPr/>
                    <a:lstStyle/>
                    <a:p>
                      <a:pPr algn="ctr" fontAlgn="ctr"/>
                      <a:r>
                        <a:rPr lang="en-US" sz="1200" u="none" strike="noStrike">
                          <a:effectLst/>
                          <a:latin typeface="微软雅黑" panose="020B0503020204020204" pitchFamily="34" charset="-122"/>
                          <a:ea typeface="微软雅黑" panose="020B0503020204020204" pitchFamily="34" charset="-122"/>
                        </a:rPr>
                        <a:t>150mm×133mm×44mm，1U</a:t>
                      </a:r>
                      <a:r>
                        <a:rPr lang="zh-CN" altLang="en-US" sz="1200" u="none" strike="noStrike">
                          <a:effectLst/>
                          <a:latin typeface="微软雅黑" panose="020B0503020204020204" pitchFamily="34" charset="-122"/>
                          <a:ea typeface="微软雅黑" panose="020B0503020204020204" pitchFamily="34" charset="-122"/>
                        </a:rPr>
                        <a:t>高</a:t>
                      </a:r>
                    </a:p>
                  </a:txBody>
                  <a:tcPr marL="36000" marR="36000" marT="36000" marB="36000" anchor="ctr"/>
                </a:tc>
              </a:tr>
              <a:tr h="247650">
                <a:tc>
                  <a:txBody>
                    <a:bodyPr/>
                    <a:lstStyle/>
                    <a:p>
                      <a:pPr algn="ctr" fontAlgn="ctr"/>
                      <a:r>
                        <a:rPr lang="zh-CN" altLang="en-US" sz="1200" u="none" strike="noStrike">
                          <a:effectLst/>
                          <a:latin typeface="微软雅黑" panose="020B0503020204020204" pitchFamily="34" charset="-122"/>
                          <a:ea typeface="微软雅黑" panose="020B0503020204020204" pitchFamily="34" charset="-122"/>
                        </a:rPr>
                        <a:t>重量</a:t>
                      </a:r>
                    </a:p>
                  </a:txBody>
                  <a:tcPr marL="36000" marR="36000" marT="36000" marB="36000" anchor="ctr"/>
                </a:tc>
                <a:tc>
                  <a:txBody>
                    <a:bodyPr/>
                    <a:lstStyle/>
                    <a:p>
                      <a:pPr algn="ctr" fontAlgn="ctr"/>
                      <a:r>
                        <a:rPr lang="en-US" sz="1200" u="none" strike="noStrike">
                          <a:effectLst/>
                          <a:latin typeface="微软雅黑" panose="020B0503020204020204" pitchFamily="34" charset="-122"/>
                          <a:ea typeface="微软雅黑" panose="020B0503020204020204" pitchFamily="34" charset="-122"/>
                        </a:rPr>
                        <a:t>1.1kg</a:t>
                      </a:r>
                    </a:p>
                  </a:txBody>
                  <a:tcPr marL="36000" marR="36000" marT="36000" marB="36000" anchor="ctr"/>
                </a:tc>
              </a:tr>
              <a:tr h="247650">
                <a:tc gridSpan="2">
                  <a:txBody>
                    <a:bodyPr/>
                    <a:lstStyle/>
                    <a:p>
                      <a:pPr algn="ctr" fontAlgn="ctr"/>
                      <a:r>
                        <a:rPr lang="zh-CN" altLang="en-US" sz="1200" u="none" strike="noStrike" dirty="0">
                          <a:effectLst/>
                          <a:latin typeface="微软雅黑" panose="020B0503020204020204" pitchFamily="34" charset="-122"/>
                          <a:ea typeface="微软雅黑" panose="020B0503020204020204" pitchFamily="34" charset="-122"/>
                        </a:rPr>
                        <a:t>整机功耗</a:t>
                      </a:r>
                    </a:p>
                  </a:txBody>
                  <a:tcPr marL="36000" marR="36000" marT="36000" marB="36000" anchor="ctr"/>
                </a:tc>
                <a:tc hMerge="1">
                  <a:txBody>
                    <a:bodyPr/>
                    <a:lstStyle/>
                    <a:p>
                      <a:endParaRPr lang="en-US"/>
                    </a:p>
                  </a:txBody>
                  <a:tcPr marL="36000" marR="36000" marT="36000" marB="36000" anchor="ctr"/>
                </a:tc>
              </a:tr>
              <a:tr h="247650">
                <a:tc>
                  <a:txBody>
                    <a:bodyPr/>
                    <a:lstStyle/>
                    <a:p>
                      <a:pPr algn="ctr" fontAlgn="ctr"/>
                      <a:r>
                        <a:rPr lang="zh-CN" altLang="en-US" sz="1200" u="none" strike="noStrike">
                          <a:effectLst/>
                          <a:latin typeface="微软雅黑" panose="020B0503020204020204" pitchFamily="34" charset="-122"/>
                          <a:ea typeface="微软雅黑" panose="020B0503020204020204" pitchFamily="34" charset="-122"/>
                        </a:rPr>
                        <a:t>最大功耗</a:t>
                      </a:r>
                    </a:p>
                  </a:txBody>
                  <a:tcPr marL="36000" marR="36000" marT="36000" marB="36000" anchor="ctr"/>
                </a:tc>
                <a:tc>
                  <a:txBody>
                    <a:bodyPr/>
                    <a:lstStyle/>
                    <a:p>
                      <a:pPr algn="ctr" fontAlgn="ctr"/>
                      <a:r>
                        <a:rPr lang="en-US" sz="1200" u="none" strike="noStrike">
                          <a:effectLst/>
                          <a:latin typeface="微软雅黑" panose="020B0503020204020204" pitchFamily="34" charset="-122"/>
                          <a:ea typeface="微软雅黑" panose="020B0503020204020204" pitchFamily="34" charset="-122"/>
                        </a:rPr>
                        <a:t>17.5W</a:t>
                      </a:r>
                    </a:p>
                  </a:txBody>
                  <a:tcPr marL="36000" marR="36000" marT="36000" marB="36000" anchor="ctr"/>
                </a:tc>
              </a:tr>
              <a:tr h="247650">
                <a:tc gridSpan="2">
                  <a:txBody>
                    <a:bodyPr/>
                    <a:lstStyle/>
                    <a:p>
                      <a:pPr algn="ctr" fontAlgn="ctr"/>
                      <a:r>
                        <a:rPr lang="zh-CN" altLang="en-US" sz="1200" u="none" strike="noStrike" dirty="0">
                          <a:effectLst/>
                          <a:latin typeface="微软雅黑" panose="020B0503020204020204" pitchFamily="34" charset="-122"/>
                          <a:ea typeface="微软雅黑" panose="020B0503020204020204" pitchFamily="34" charset="-122"/>
                        </a:rPr>
                        <a:t>电源参数</a:t>
                      </a:r>
                    </a:p>
                  </a:txBody>
                  <a:tcPr marL="36000" marR="36000" marT="36000" marB="36000" anchor="ctr"/>
                </a:tc>
                <a:tc hMerge="1">
                  <a:txBody>
                    <a:bodyPr/>
                    <a:lstStyle/>
                    <a:p>
                      <a:endParaRPr lang="en-US"/>
                    </a:p>
                  </a:txBody>
                  <a:tcPr marL="36000" marR="36000" marT="36000" marB="36000" anchor="ctr"/>
                </a:tc>
              </a:tr>
              <a:tr h="247650">
                <a:tc rowSpan="2">
                  <a:txBody>
                    <a:bodyPr/>
                    <a:lstStyle/>
                    <a:p>
                      <a:pPr algn="ctr" fontAlgn="ctr"/>
                      <a:r>
                        <a:rPr lang="zh-CN" altLang="en-US" sz="1200" u="none" strike="noStrike">
                          <a:effectLst/>
                          <a:latin typeface="微软雅黑" panose="020B0503020204020204" pitchFamily="34" charset="-122"/>
                          <a:ea typeface="微软雅黑" panose="020B0503020204020204" pitchFamily="34" charset="-122"/>
                        </a:rPr>
                        <a:t>直流输入特性</a:t>
                      </a:r>
                    </a:p>
                  </a:txBody>
                  <a:tcPr marL="36000" marR="36000" marT="36000" marB="36000" anchor="ctr"/>
                </a:tc>
                <a:tc>
                  <a:txBody>
                    <a:bodyPr/>
                    <a:lstStyle/>
                    <a:p>
                      <a:pPr algn="ctr" fontAlgn="ctr"/>
                      <a:r>
                        <a:rPr lang="zh-CN" altLang="en-US" sz="1200" u="none" strike="noStrike">
                          <a:effectLst/>
                          <a:latin typeface="微软雅黑" panose="020B0503020204020204" pitchFamily="34" charset="-122"/>
                          <a:ea typeface="微软雅黑" panose="020B0503020204020204" pitchFamily="34" charset="-122"/>
                        </a:rPr>
                        <a:t>额定电压：</a:t>
                      </a:r>
                      <a:r>
                        <a:rPr lang="en-US" altLang="zh-CN" sz="1200" u="none" strike="noStrike">
                          <a:effectLst/>
                          <a:latin typeface="微软雅黑" panose="020B0503020204020204" pitchFamily="34" charset="-122"/>
                          <a:ea typeface="微软雅黑" panose="020B0503020204020204" pitchFamily="34" charset="-122"/>
                        </a:rPr>
                        <a:t>12V DC</a:t>
                      </a:r>
                      <a:r>
                        <a:rPr lang="zh-CN" altLang="en-US" sz="1200" u="none" strike="noStrike">
                          <a:effectLst/>
                          <a:latin typeface="微软雅黑" panose="020B0503020204020204" pitchFamily="34" charset="-122"/>
                          <a:ea typeface="微软雅黑" panose="020B0503020204020204" pitchFamily="34" charset="-122"/>
                        </a:rPr>
                        <a:t>～</a:t>
                      </a:r>
                      <a:r>
                        <a:rPr lang="en-US" altLang="zh-CN" sz="1200" u="none" strike="noStrike">
                          <a:effectLst/>
                          <a:latin typeface="微软雅黑" panose="020B0503020204020204" pitchFamily="34" charset="-122"/>
                          <a:ea typeface="微软雅黑" panose="020B0503020204020204" pitchFamily="34" charset="-122"/>
                        </a:rPr>
                        <a:t>48V DC</a:t>
                      </a:r>
                    </a:p>
                  </a:txBody>
                  <a:tcPr marL="36000" marR="36000" marT="36000" marB="36000" anchor="ctr"/>
                </a:tc>
              </a:tr>
              <a:tr h="247650">
                <a:tc vMerge="1">
                  <a:txBody>
                    <a:bodyPr/>
                    <a:lstStyle/>
                    <a:p>
                      <a:endParaRPr lang="en-US"/>
                    </a:p>
                  </a:txBody>
                  <a:tcPr/>
                </a:tc>
                <a:tc>
                  <a:txBody>
                    <a:bodyPr/>
                    <a:lstStyle/>
                    <a:p>
                      <a:pPr algn="ctr" fontAlgn="ctr"/>
                      <a:r>
                        <a:rPr lang="zh-CN" altLang="en-US" sz="1200" u="none" strike="noStrike">
                          <a:effectLst/>
                          <a:latin typeface="微软雅黑" panose="020B0503020204020204" pitchFamily="34" charset="-122"/>
                          <a:ea typeface="微软雅黑" panose="020B0503020204020204" pitchFamily="34" charset="-122"/>
                        </a:rPr>
                        <a:t>最大电压范围：</a:t>
                      </a:r>
                      <a:r>
                        <a:rPr lang="en-US" altLang="zh-CN" sz="1200" u="none" strike="noStrike">
                          <a:effectLst/>
                          <a:latin typeface="微软雅黑" panose="020B0503020204020204" pitchFamily="34" charset="-122"/>
                          <a:ea typeface="微软雅黑" panose="020B0503020204020204" pitchFamily="34" charset="-122"/>
                        </a:rPr>
                        <a:t>9.6V DC</a:t>
                      </a:r>
                      <a:r>
                        <a:rPr lang="zh-CN" altLang="en-US" sz="1200" u="none" strike="noStrike">
                          <a:effectLst/>
                          <a:latin typeface="微软雅黑" panose="020B0503020204020204" pitchFamily="34" charset="-122"/>
                          <a:ea typeface="微软雅黑" panose="020B0503020204020204" pitchFamily="34" charset="-122"/>
                        </a:rPr>
                        <a:t>～</a:t>
                      </a:r>
                      <a:r>
                        <a:rPr lang="en-US" altLang="zh-CN" sz="1200" u="none" strike="noStrike">
                          <a:effectLst/>
                          <a:latin typeface="微软雅黑" panose="020B0503020204020204" pitchFamily="34" charset="-122"/>
                          <a:ea typeface="微软雅黑" panose="020B0503020204020204" pitchFamily="34" charset="-122"/>
                        </a:rPr>
                        <a:t>60V DC</a:t>
                      </a:r>
                    </a:p>
                  </a:txBody>
                  <a:tcPr marL="36000" marR="36000" marT="36000" marB="36000" anchor="ctr"/>
                </a:tc>
              </a:tr>
              <a:tr h="247650">
                <a:tc>
                  <a:txBody>
                    <a:bodyPr/>
                    <a:lstStyle/>
                    <a:p>
                      <a:pPr algn="ctr" fontAlgn="ctr"/>
                      <a:r>
                        <a:rPr lang="en-US" altLang="zh-CN" sz="1200" u="none" strike="noStrike">
                          <a:effectLst/>
                          <a:latin typeface="微软雅黑" panose="020B0503020204020204" pitchFamily="34" charset="-122"/>
                          <a:ea typeface="微软雅黑" panose="020B0503020204020204" pitchFamily="34" charset="-122"/>
                        </a:rPr>
                        <a:t>PoE</a:t>
                      </a:r>
                      <a:r>
                        <a:rPr lang="zh-CN" altLang="en-US" sz="1200" u="none" strike="noStrike">
                          <a:effectLst/>
                          <a:latin typeface="微软雅黑" panose="020B0503020204020204" pitchFamily="34" charset="-122"/>
                          <a:ea typeface="微软雅黑" panose="020B0503020204020204" pitchFamily="34" charset="-122"/>
                        </a:rPr>
                        <a:t>电源输入特性</a:t>
                      </a:r>
                    </a:p>
                  </a:txBody>
                  <a:tcPr marL="36000" marR="36000" marT="36000" marB="36000" anchor="ctr"/>
                </a:tc>
                <a:tc>
                  <a:txBody>
                    <a:bodyPr/>
                    <a:lstStyle/>
                    <a:p>
                      <a:pPr algn="ctr" fontAlgn="ctr"/>
                      <a:r>
                        <a:rPr lang="zh-CN" altLang="en-US" sz="1200" u="none" strike="noStrike">
                          <a:effectLst/>
                          <a:latin typeface="微软雅黑" panose="020B0503020204020204" pitchFamily="34" charset="-122"/>
                          <a:ea typeface="微软雅黑" panose="020B0503020204020204" pitchFamily="34" charset="-122"/>
                        </a:rPr>
                        <a:t>额定电压：</a:t>
                      </a:r>
                      <a:r>
                        <a:rPr lang="en-US" altLang="zh-CN" sz="1200" u="none" strike="noStrike">
                          <a:effectLst/>
                          <a:latin typeface="微软雅黑" panose="020B0503020204020204" pitchFamily="34" charset="-122"/>
                          <a:ea typeface="微软雅黑" panose="020B0503020204020204" pitchFamily="34" charset="-122"/>
                        </a:rPr>
                        <a:t>54V DC</a:t>
                      </a:r>
                      <a:r>
                        <a:rPr lang="zh-CN" altLang="en-US" sz="1200" u="none" strike="noStrike">
                          <a:effectLst/>
                          <a:latin typeface="微软雅黑" panose="020B0503020204020204" pitchFamily="34" charset="-122"/>
                          <a:ea typeface="微软雅黑" panose="020B0503020204020204" pitchFamily="34" charset="-122"/>
                        </a:rPr>
                        <a:t>～</a:t>
                      </a:r>
                      <a:r>
                        <a:rPr lang="en-US" altLang="zh-CN" sz="1200" u="none" strike="noStrike">
                          <a:effectLst/>
                          <a:latin typeface="微软雅黑" panose="020B0503020204020204" pitchFamily="34" charset="-122"/>
                          <a:ea typeface="微软雅黑" panose="020B0503020204020204" pitchFamily="34" charset="-122"/>
                        </a:rPr>
                        <a:t>57V DC</a:t>
                      </a:r>
                    </a:p>
                  </a:txBody>
                  <a:tcPr marL="36000" marR="36000" marT="36000" marB="36000" anchor="ctr"/>
                </a:tc>
              </a:tr>
              <a:tr h="247650">
                <a:tc>
                  <a:txBody>
                    <a:bodyPr/>
                    <a:lstStyle/>
                    <a:p>
                      <a:pPr algn="ctr" fontAlgn="ctr"/>
                      <a:r>
                        <a:rPr lang="zh-CN" altLang="en-US" sz="1200" u="none" strike="noStrike" dirty="0">
                          <a:effectLst/>
                          <a:latin typeface="微软雅黑" panose="020B0503020204020204" pitchFamily="34" charset="-122"/>
                          <a:ea typeface="微软雅黑" panose="020B0503020204020204" pitchFamily="34" charset="-122"/>
                        </a:rPr>
                        <a:t>开关量告警输出特性</a:t>
                      </a:r>
                    </a:p>
                  </a:txBody>
                  <a:tcPr marL="36000" marR="36000" marT="36000" marB="36000" anchor="ctr"/>
                </a:tc>
                <a:tc>
                  <a:txBody>
                    <a:bodyPr/>
                    <a:lstStyle/>
                    <a:p>
                      <a:pPr algn="ctr" fontAlgn="ctr"/>
                      <a:r>
                        <a:rPr lang="zh-CN" altLang="en-US" sz="1200" u="none" strike="noStrike">
                          <a:effectLst/>
                          <a:latin typeface="微软雅黑" panose="020B0503020204020204" pitchFamily="34" charset="-122"/>
                          <a:ea typeface="微软雅黑" panose="020B0503020204020204" pitchFamily="34" charset="-122"/>
                        </a:rPr>
                        <a:t>输入耐压：</a:t>
                      </a:r>
                      <a:r>
                        <a:rPr lang="en-US" altLang="zh-CN" sz="1200" u="none" strike="noStrike">
                          <a:effectLst/>
                          <a:latin typeface="微软雅黑" panose="020B0503020204020204" pitchFamily="34" charset="-122"/>
                          <a:ea typeface="微软雅黑" panose="020B0503020204020204" pitchFamily="34" charset="-122"/>
                        </a:rPr>
                        <a:t>60</a:t>
                      </a:r>
                      <a:r>
                        <a:rPr lang="en-US" sz="1200" u="none" strike="noStrike">
                          <a:effectLst/>
                          <a:latin typeface="微软雅黑" panose="020B0503020204020204" pitchFamily="34" charset="-122"/>
                          <a:ea typeface="微软雅黑" panose="020B0503020204020204" pitchFamily="34" charset="-122"/>
                        </a:rPr>
                        <a:t>V DC</a:t>
                      </a:r>
                    </a:p>
                  </a:txBody>
                  <a:tcPr marL="36000" marR="36000" marT="36000" marB="36000" anchor="ctr"/>
                </a:tc>
              </a:tr>
              <a:tr h="247650">
                <a:tc>
                  <a:txBody>
                    <a:bodyPr/>
                    <a:lstStyle/>
                    <a:p>
                      <a:pPr algn="ctr" fontAlgn="ctr"/>
                      <a:r>
                        <a:rPr lang="en-US" altLang="zh-CN" sz="1200" u="none" strike="noStrike" dirty="0">
                          <a:effectLst/>
                          <a:latin typeface="微软雅黑" panose="020B0503020204020204" pitchFamily="34" charset="-122"/>
                          <a:ea typeface="微软雅黑" panose="020B0503020204020204" pitchFamily="34" charset="-122"/>
                        </a:rPr>
                        <a:t>DO</a:t>
                      </a:r>
                      <a:r>
                        <a:rPr lang="zh-CN" altLang="en-US" sz="1200" u="none" strike="noStrike" dirty="0">
                          <a:effectLst/>
                          <a:latin typeface="微软雅黑" panose="020B0503020204020204" pitchFamily="34" charset="-122"/>
                          <a:ea typeface="微软雅黑" panose="020B0503020204020204" pitchFamily="34" charset="-122"/>
                        </a:rPr>
                        <a:t>告警输出特性</a:t>
                      </a:r>
                    </a:p>
                  </a:txBody>
                  <a:tcPr marL="36000" marR="36000" marT="36000" marB="36000" anchor="ctr"/>
                </a:tc>
                <a:tc>
                  <a:txBody>
                    <a:bodyPr/>
                    <a:lstStyle/>
                    <a:p>
                      <a:pPr algn="ctr" fontAlgn="ctr"/>
                      <a:r>
                        <a:rPr lang="zh-CN" altLang="en-US" sz="1200" u="none" strike="noStrike">
                          <a:effectLst/>
                          <a:latin typeface="微软雅黑" panose="020B0503020204020204" pitchFamily="34" charset="-122"/>
                          <a:ea typeface="微软雅黑" panose="020B0503020204020204" pitchFamily="34" charset="-122"/>
                        </a:rPr>
                        <a:t>通流能力：</a:t>
                      </a:r>
                      <a:r>
                        <a:rPr lang="en-US" altLang="zh-CN" sz="1200" u="none" strike="noStrike">
                          <a:effectLst/>
                          <a:latin typeface="微软雅黑" panose="020B0503020204020204" pitchFamily="34" charset="-122"/>
                          <a:ea typeface="微软雅黑" panose="020B0503020204020204" pitchFamily="34" charset="-122"/>
                        </a:rPr>
                        <a:t>1.0</a:t>
                      </a:r>
                      <a:r>
                        <a:rPr lang="en-US" sz="1200" u="none" strike="noStrike">
                          <a:effectLst/>
                          <a:latin typeface="微软雅黑" panose="020B0503020204020204" pitchFamily="34" charset="-122"/>
                          <a:ea typeface="微软雅黑" panose="020B0503020204020204" pitchFamily="34" charset="-122"/>
                        </a:rPr>
                        <a:t>A</a:t>
                      </a:r>
                    </a:p>
                  </a:txBody>
                  <a:tcPr marL="36000" marR="36000" marT="36000" marB="36000" anchor="ctr"/>
                </a:tc>
              </a:tr>
              <a:tr h="247650">
                <a:tc>
                  <a:txBody>
                    <a:bodyPr/>
                    <a:lstStyle/>
                    <a:p>
                      <a:pPr algn="ctr" fontAlgn="ctr"/>
                      <a:r>
                        <a:rPr lang="en-US" sz="1200" u="none" strike="noStrike">
                          <a:effectLst/>
                          <a:latin typeface="微软雅黑" panose="020B0503020204020204" pitchFamily="34" charset="-122"/>
                          <a:ea typeface="微软雅黑" panose="020B0503020204020204" pitchFamily="34" charset="-122"/>
                        </a:rPr>
                        <a:t>DI</a:t>
                      </a:r>
                      <a:r>
                        <a:rPr lang="zh-CN" altLang="en-US" sz="1200" u="none" strike="noStrike">
                          <a:effectLst/>
                          <a:latin typeface="微软雅黑" panose="020B0503020204020204" pitchFamily="34" charset="-122"/>
                          <a:ea typeface="微软雅黑" panose="020B0503020204020204" pitchFamily="34" charset="-122"/>
                        </a:rPr>
                        <a:t>输入特性</a:t>
                      </a:r>
                    </a:p>
                  </a:txBody>
                  <a:tcPr marL="36000" marR="36000" marT="36000" marB="36000" anchor="ctr"/>
                </a:tc>
                <a:tc>
                  <a:txBody>
                    <a:bodyPr/>
                    <a:lstStyle/>
                    <a:p>
                      <a:pPr algn="ctr" fontAlgn="ctr"/>
                      <a:r>
                        <a:rPr lang="zh-CN" altLang="en-US" sz="1200" u="none" strike="noStrike">
                          <a:effectLst/>
                          <a:latin typeface="微软雅黑" panose="020B0503020204020204" pitchFamily="34" charset="-122"/>
                          <a:ea typeface="微软雅黑" panose="020B0503020204020204" pitchFamily="34" charset="-122"/>
                        </a:rPr>
                        <a:t>输入电压：</a:t>
                      </a:r>
                      <a:r>
                        <a:rPr lang="en-US" altLang="zh-CN" sz="1200" u="none" strike="noStrike">
                          <a:effectLst/>
                          <a:latin typeface="微软雅黑" panose="020B0503020204020204" pitchFamily="34" charset="-122"/>
                          <a:ea typeface="微软雅黑" panose="020B0503020204020204" pitchFamily="34" charset="-122"/>
                        </a:rPr>
                        <a:t>9.6V DC</a:t>
                      </a:r>
                      <a:r>
                        <a:rPr lang="zh-CN" altLang="en-US" sz="1200" u="none" strike="noStrike">
                          <a:effectLst/>
                          <a:latin typeface="微软雅黑" panose="020B0503020204020204" pitchFamily="34" charset="-122"/>
                          <a:ea typeface="微软雅黑" panose="020B0503020204020204" pitchFamily="34" charset="-122"/>
                        </a:rPr>
                        <a:t>～</a:t>
                      </a:r>
                      <a:r>
                        <a:rPr lang="en-US" altLang="zh-CN" sz="1200" u="none" strike="noStrike">
                          <a:effectLst/>
                          <a:latin typeface="微软雅黑" panose="020B0503020204020204" pitchFamily="34" charset="-122"/>
                          <a:ea typeface="微软雅黑" panose="020B0503020204020204" pitchFamily="34" charset="-122"/>
                        </a:rPr>
                        <a:t>60V DC</a:t>
                      </a:r>
                    </a:p>
                  </a:txBody>
                  <a:tcPr marL="36000" marR="36000" marT="36000" marB="36000" anchor="ctr"/>
                </a:tc>
              </a:tr>
              <a:tr h="247650">
                <a:tc gridSpan="2">
                  <a:txBody>
                    <a:bodyPr/>
                    <a:lstStyle/>
                    <a:p>
                      <a:pPr algn="ctr" fontAlgn="ctr"/>
                      <a:r>
                        <a:rPr lang="zh-CN" altLang="en-US" sz="1200" u="none" strike="noStrike" dirty="0">
                          <a:effectLst/>
                          <a:latin typeface="微软雅黑" panose="020B0503020204020204" pitchFamily="34" charset="-122"/>
                          <a:ea typeface="微软雅黑" panose="020B0503020204020204" pitchFamily="34" charset="-122"/>
                        </a:rPr>
                        <a:t>接口密度</a:t>
                      </a:r>
                    </a:p>
                  </a:txBody>
                  <a:tcPr marL="36000" marR="36000" marT="36000" marB="36000" anchor="ctr"/>
                </a:tc>
                <a:tc hMerge="1">
                  <a:txBody>
                    <a:bodyPr/>
                    <a:lstStyle/>
                    <a:p>
                      <a:endParaRPr lang="en-US"/>
                    </a:p>
                  </a:txBody>
                  <a:tcPr marL="36000" marR="36000" marT="36000" marB="36000" anchor="ctr"/>
                </a:tc>
              </a:tr>
              <a:tr h="247650">
                <a:tc>
                  <a:txBody>
                    <a:bodyPr/>
                    <a:lstStyle/>
                    <a:p>
                      <a:pPr algn="ctr" fontAlgn="ctr"/>
                      <a:r>
                        <a:rPr lang="en-US" sz="1200" u="none" strike="noStrike">
                          <a:effectLst/>
                          <a:latin typeface="微软雅黑" panose="020B0503020204020204" pitchFamily="34" charset="-122"/>
                          <a:ea typeface="微软雅黑" panose="020B0503020204020204" pitchFamily="34" charset="-122"/>
                        </a:rPr>
                        <a:t>CONSOLE</a:t>
                      </a:r>
                      <a:r>
                        <a:rPr lang="zh-CN" altLang="en-US" sz="1200" u="none" strike="noStrike">
                          <a:effectLst/>
                          <a:latin typeface="微软雅黑" panose="020B0503020204020204" pitchFamily="34" charset="-122"/>
                          <a:ea typeface="微软雅黑" panose="020B0503020204020204" pitchFamily="34" charset="-122"/>
                        </a:rPr>
                        <a:t>接口</a:t>
                      </a:r>
                    </a:p>
                  </a:txBody>
                  <a:tcPr marL="36000" marR="36000" marT="36000" marB="36000" anchor="ctr"/>
                </a:tc>
                <a:tc>
                  <a:txBody>
                    <a:bodyPr/>
                    <a:lstStyle/>
                    <a:p>
                      <a:pPr algn="ctr" fontAlgn="ctr"/>
                      <a:r>
                        <a:rPr lang="en-US" altLang="zh-CN" sz="1200" u="none" strike="noStrike">
                          <a:effectLst/>
                          <a:latin typeface="微软雅黑" panose="020B0503020204020204" pitchFamily="34" charset="-122"/>
                          <a:ea typeface="微软雅黑" panose="020B0503020204020204" pitchFamily="34" charset="-122"/>
                        </a:rPr>
                        <a:t>1</a:t>
                      </a:r>
                      <a:r>
                        <a:rPr lang="zh-CN" altLang="en-US" sz="1200" u="none" strike="noStrike">
                          <a:effectLst/>
                          <a:latin typeface="微软雅黑" panose="020B0503020204020204" pitchFamily="34" charset="-122"/>
                          <a:ea typeface="微软雅黑" panose="020B0503020204020204" pitchFamily="34" charset="-122"/>
                        </a:rPr>
                        <a:t>个</a:t>
                      </a:r>
                    </a:p>
                  </a:txBody>
                  <a:tcPr marL="36000" marR="36000" marT="36000" marB="36000" anchor="ctr"/>
                </a:tc>
              </a:tr>
              <a:tr h="247650">
                <a:tc>
                  <a:txBody>
                    <a:bodyPr/>
                    <a:lstStyle/>
                    <a:p>
                      <a:pPr algn="ctr" fontAlgn="ctr"/>
                      <a:r>
                        <a:rPr lang="en-US" sz="1200" u="none" strike="noStrike" dirty="0">
                          <a:effectLst/>
                          <a:latin typeface="微软雅黑" panose="020B0503020204020204" pitchFamily="34" charset="-122"/>
                          <a:ea typeface="微软雅黑" panose="020B0503020204020204" pitchFamily="34" charset="-122"/>
                        </a:rPr>
                        <a:t>USB</a:t>
                      </a:r>
                      <a:r>
                        <a:rPr lang="zh-CN" altLang="en-US" sz="1200" u="none" strike="noStrike" dirty="0">
                          <a:effectLst/>
                          <a:latin typeface="微软雅黑" panose="020B0503020204020204" pitchFamily="34" charset="-122"/>
                          <a:ea typeface="微软雅黑" panose="020B0503020204020204" pitchFamily="34" charset="-122"/>
                        </a:rPr>
                        <a:t>接口</a:t>
                      </a:r>
                    </a:p>
                  </a:txBody>
                  <a:tcPr marL="36000" marR="36000" marT="36000" marB="36000" anchor="ctr"/>
                </a:tc>
                <a:tc>
                  <a:txBody>
                    <a:bodyPr/>
                    <a:lstStyle/>
                    <a:p>
                      <a:pPr algn="ctr" fontAlgn="ctr"/>
                      <a:r>
                        <a:rPr lang="en-US" altLang="zh-CN" sz="1200" u="none" strike="noStrike">
                          <a:effectLst/>
                          <a:latin typeface="微软雅黑" panose="020B0503020204020204" pitchFamily="34" charset="-122"/>
                          <a:ea typeface="微软雅黑" panose="020B0503020204020204" pitchFamily="34" charset="-122"/>
                        </a:rPr>
                        <a:t>1</a:t>
                      </a:r>
                      <a:r>
                        <a:rPr lang="zh-CN" altLang="en-US" sz="1200" u="none" strike="noStrike">
                          <a:effectLst/>
                          <a:latin typeface="微软雅黑" panose="020B0503020204020204" pitchFamily="34" charset="-122"/>
                          <a:ea typeface="微软雅黑" panose="020B0503020204020204" pitchFamily="34" charset="-122"/>
                        </a:rPr>
                        <a:t>个</a:t>
                      </a:r>
                    </a:p>
                  </a:txBody>
                  <a:tcPr marL="36000" marR="36000" marT="36000" marB="36000" anchor="ctr"/>
                </a:tc>
              </a:tr>
              <a:tr h="247650">
                <a:tc>
                  <a:txBody>
                    <a:bodyPr/>
                    <a:lstStyle/>
                    <a:p>
                      <a:pPr algn="ctr" fontAlgn="ctr"/>
                      <a:r>
                        <a:rPr lang="en-US" sz="1200" u="none" strike="noStrike">
                          <a:effectLst/>
                          <a:latin typeface="微软雅黑" panose="020B0503020204020204" pitchFamily="34" charset="-122"/>
                          <a:ea typeface="微软雅黑" panose="020B0503020204020204" pitchFamily="34" charset="-122"/>
                        </a:rPr>
                        <a:t>RS485</a:t>
                      </a:r>
                      <a:r>
                        <a:rPr lang="zh-CN" altLang="en-US" sz="1200" u="none" strike="noStrike">
                          <a:effectLst/>
                          <a:latin typeface="微软雅黑" panose="020B0503020204020204" pitchFamily="34" charset="-122"/>
                          <a:ea typeface="微软雅黑" panose="020B0503020204020204" pitchFamily="34" charset="-122"/>
                        </a:rPr>
                        <a:t>接口</a:t>
                      </a:r>
                    </a:p>
                  </a:txBody>
                  <a:tcPr marL="36000" marR="36000" marT="36000" marB="36000" anchor="ctr"/>
                </a:tc>
                <a:tc>
                  <a:txBody>
                    <a:bodyPr/>
                    <a:lstStyle/>
                    <a:p>
                      <a:pPr algn="ctr" fontAlgn="ctr"/>
                      <a:r>
                        <a:rPr lang="en-US" altLang="zh-CN" sz="1200" u="none" strike="noStrike">
                          <a:effectLst/>
                          <a:latin typeface="微软雅黑" panose="020B0503020204020204" pitchFamily="34" charset="-122"/>
                          <a:ea typeface="微软雅黑" panose="020B0503020204020204" pitchFamily="34" charset="-122"/>
                        </a:rPr>
                        <a:t>1</a:t>
                      </a:r>
                      <a:r>
                        <a:rPr lang="zh-CN" altLang="en-US" sz="1200" u="none" strike="noStrike">
                          <a:effectLst/>
                          <a:latin typeface="微软雅黑" panose="020B0503020204020204" pitchFamily="34" charset="-122"/>
                          <a:ea typeface="微软雅黑" panose="020B0503020204020204" pitchFamily="34" charset="-122"/>
                        </a:rPr>
                        <a:t>个</a:t>
                      </a:r>
                    </a:p>
                  </a:txBody>
                  <a:tcPr marL="36000" marR="36000" marT="36000" marB="36000" anchor="ctr"/>
                </a:tc>
              </a:tr>
              <a:tr h="247650">
                <a:tc>
                  <a:txBody>
                    <a:bodyPr/>
                    <a:lstStyle/>
                    <a:p>
                      <a:pPr algn="ctr" fontAlgn="ctr"/>
                      <a:r>
                        <a:rPr lang="en-US" sz="1200" u="none" strike="noStrike">
                          <a:effectLst/>
                          <a:latin typeface="微软雅黑" panose="020B0503020204020204" pitchFamily="34" charset="-122"/>
                          <a:ea typeface="微软雅黑" panose="020B0503020204020204" pitchFamily="34" charset="-122"/>
                        </a:rPr>
                        <a:t>DO</a:t>
                      </a:r>
                      <a:r>
                        <a:rPr lang="zh-CN" altLang="en-US" sz="1200" u="none" strike="noStrike">
                          <a:effectLst/>
                          <a:latin typeface="微软雅黑" panose="020B0503020204020204" pitchFamily="34" charset="-122"/>
                          <a:ea typeface="微软雅黑" panose="020B0503020204020204" pitchFamily="34" charset="-122"/>
                        </a:rPr>
                        <a:t>接口</a:t>
                      </a:r>
                    </a:p>
                  </a:txBody>
                  <a:tcPr marL="36000" marR="36000" marT="36000" marB="36000" anchor="ctr"/>
                </a:tc>
                <a:tc>
                  <a:txBody>
                    <a:bodyPr/>
                    <a:lstStyle/>
                    <a:p>
                      <a:pPr algn="ctr" fontAlgn="ctr"/>
                      <a:r>
                        <a:rPr lang="en-US" altLang="zh-CN" sz="1200" u="none" strike="noStrike">
                          <a:effectLst/>
                          <a:latin typeface="微软雅黑" panose="020B0503020204020204" pitchFamily="34" charset="-122"/>
                          <a:ea typeface="微软雅黑" panose="020B0503020204020204" pitchFamily="34" charset="-122"/>
                        </a:rPr>
                        <a:t>1</a:t>
                      </a:r>
                      <a:r>
                        <a:rPr lang="zh-CN" altLang="en-US" sz="1200" u="none" strike="noStrike">
                          <a:effectLst/>
                          <a:latin typeface="微软雅黑" panose="020B0503020204020204" pitchFamily="34" charset="-122"/>
                          <a:ea typeface="微软雅黑" panose="020B0503020204020204" pitchFamily="34" charset="-122"/>
                        </a:rPr>
                        <a:t>个</a:t>
                      </a:r>
                    </a:p>
                  </a:txBody>
                  <a:tcPr marL="36000" marR="36000" marT="36000" marB="36000" anchor="ctr"/>
                </a:tc>
              </a:tr>
              <a:tr h="247015">
                <a:tc>
                  <a:txBody>
                    <a:bodyPr/>
                    <a:lstStyle/>
                    <a:p>
                      <a:pPr algn="ctr" fontAlgn="ctr"/>
                      <a:r>
                        <a:rPr lang="en-US" sz="1200" u="none" strike="noStrike">
                          <a:effectLst/>
                          <a:latin typeface="微软雅黑" panose="020B0503020204020204" pitchFamily="34" charset="-122"/>
                          <a:ea typeface="微软雅黑" panose="020B0503020204020204" pitchFamily="34" charset="-122"/>
                        </a:rPr>
                        <a:t>DI</a:t>
                      </a:r>
                      <a:r>
                        <a:rPr lang="zh-CN" altLang="en-US" sz="1200" u="none" strike="noStrike">
                          <a:effectLst/>
                          <a:latin typeface="微软雅黑" panose="020B0503020204020204" pitchFamily="34" charset="-122"/>
                          <a:ea typeface="微软雅黑" panose="020B0503020204020204" pitchFamily="34" charset="-122"/>
                        </a:rPr>
                        <a:t>接口</a:t>
                      </a:r>
                    </a:p>
                  </a:txBody>
                  <a:tcPr marL="36000" marR="36000" marT="36000" marB="36000" anchor="ctr"/>
                </a:tc>
                <a:tc>
                  <a:txBody>
                    <a:bodyPr/>
                    <a:lstStyle/>
                    <a:p>
                      <a:pPr algn="ctr" fontAlgn="ctr"/>
                      <a:r>
                        <a:rPr lang="en-US" altLang="zh-CN" sz="1200" u="none" strike="noStrike">
                          <a:effectLst/>
                          <a:latin typeface="微软雅黑" panose="020B0503020204020204" pitchFamily="34" charset="-122"/>
                          <a:ea typeface="微软雅黑" panose="020B0503020204020204" pitchFamily="34" charset="-122"/>
                        </a:rPr>
                        <a:t>1</a:t>
                      </a:r>
                      <a:r>
                        <a:rPr lang="zh-CN" altLang="en-US" sz="1200" u="none" strike="noStrike">
                          <a:effectLst/>
                          <a:latin typeface="微软雅黑" panose="020B0503020204020204" pitchFamily="34" charset="-122"/>
                          <a:ea typeface="微软雅黑" panose="020B0503020204020204" pitchFamily="34" charset="-122"/>
                        </a:rPr>
                        <a:t>个</a:t>
                      </a:r>
                    </a:p>
                  </a:txBody>
                  <a:tcPr marL="36000" marR="36000" marT="36000" marB="36000" anchor="ctr"/>
                </a:tc>
              </a:tr>
              <a:tr h="403860">
                <a:tc>
                  <a:txBody>
                    <a:bodyPr/>
                    <a:lstStyle/>
                    <a:p>
                      <a:pPr algn="ctr" fontAlgn="ctr"/>
                      <a:r>
                        <a:rPr lang="zh-CN" altLang="en-US" sz="1200" u="none" strike="noStrike">
                          <a:effectLst/>
                          <a:latin typeface="微软雅黑" panose="020B0503020204020204" pitchFamily="34" charset="-122"/>
                          <a:ea typeface="微软雅黑" panose="020B0503020204020204" pitchFamily="34" charset="-122"/>
                        </a:rPr>
                        <a:t>标配业务接口</a:t>
                      </a:r>
                    </a:p>
                  </a:txBody>
                  <a:tcPr marL="36000" marR="36000" marT="36000" marB="36000" anchor="ctr"/>
                </a:tc>
                <a:tc>
                  <a:txBody>
                    <a:bodyPr/>
                    <a:lstStyle/>
                    <a:p>
                      <a:pPr algn="ctr" fontAlgn="ctr"/>
                      <a:r>
                        <a:rPr lang="en-US" altLang="zh-CN" sz="1200" u="none" strike="noStrike">
                          <a:effectLst/>
                          <a:latin typeface="微软雅黑" panose="020B0503020204020204" pitchFamily="34" charset="-122"/>
                          <a:ea typeface="微软雅黑" panose="020B0503020204020204" pitchFamily="34" charset="-122"/>
                        </a:rPr>
                        <a:t>LAN</a:t>
                      </a:r>
                      <a:r>
                        <a:rPr lang="zh-CN" altLang="en-US" sz="1200" u="none" strike="noStrike">
                          <a:effectLst/>
                          <a:latin typeface="微软雅黑" panose="020B0503020204020204" pitchFamily="34" charset="-122"/>
                          <a:ea typeface="微软雅黑" panose="020B0503020204020204" pitchFamily="34" charset="-122"/>
                        </a:rPr>
                        <a:t>侧接口：</a:t>
                      </a:r>
                      <a:r>
                        <a:rPr lang="en-US" altLang="zh-CN" sz="1200" u="none" strike="noStrike">
                          <a:effectLst/>
                          <a:latin typeface="微软雅黑" panose="020B0503020204020204" pitchFamily="34" charset="-122"/>
                          <a:ea typeface="微软雅黑" panose="020B0503020204020204" pitchFamily="34" charset="-122"/>
                        </a:rPr>
                        <a:t>6</a:t>
                      </a:r>
                      <a:r>
                        <a:rPr lang="zh-CN" altLang="en-US" sz="1200" u="none" strike="noStrike">
                          <a:effectLst/>
                          <a:latin typeface="微软雅黑" panose="020B0503020204020204" pitchFamily="34" charset="-122"/>
                          <a:ea typeface="微软雅黑" panose="020B0503020204020204" pitchFamily="34" charset="-122"/>
                        </a:rPr>
                        <a:t>个</a:t>
                      </a:r>
                      <a:r>
                        <a:rPr lang="en-US" altLang="zh-CN" sz="1200" u="none" strike="noStrike">
                          <a:effectLst/>
                          <a:latin typeface="微软雅黑" panose="020B0503020204020204" pitchFamily="34" charset="-122"/>
                          <a:ea typeface="微软雅黑" panose="020B0503020204020204" pitchFamily="34" charset="-122"/>
                        </a:rPr>
                        <a:t>GE</a:t>
                      </a:r>
                      <a:r>
                        <a:rPr lang="zh-CN" altLang="en-US" sz="1200" u="none" strike="noStrike">
                          <a:effectLst/>
                          <a:latin typeface="微软雅黑" panose="020B0503020204020204" pitchFamily="34" charset="-122"/>
                          <a:ea typeface="微软雅黑" panose="020B0503020204020204" pitchFamily="34" charset="-122"/>
                        </a:rPr>
                        <a:t>电接口、</a:t>
                      </a:r>
                      <a:r>
                        <a:rPr lang="en-US" altLang="zh-CN" sz="1200" u="none" strike="noStrike">
                          <a:effectLst/>
                          <a:latin typeface="微软雅黑" panose="020B0503020204020204" pitchFamily="34" charset="-122"/>
                          <a:ea typeface="微软雅黑" panose="020B0503020204020204" pitchFamily="34" charset="-122"/>
                        </a:rPr>
                        <a:t>2</a:t>
                      </a:r>
                      <a:r>
                        <a:rPr lang="zh-CN" altLang="en-US" sz="1200" u="none" strike="noStrike">
                          <a:effectLst/>
                          <a:latin typeface="微软雅黑" panose="020B0503020204020204" pitchFamily="34" charset="-122"/>
                          <a:ea typeface="微软雅黑" panose="020B0503020204020204" pitchFamily="34" charset="-122"/>
                        </a:rPr>
                        <a:t>个</a:t>
                      </a:r>
                      <a:r>
                        <a:rPr lang="en-US" altLang="zh-CN" sz="1200" u="none" strike="noStrike">
                          <a:effectLst/>
                          <a:latin typeface="微软雅黑" panose="020B0503020204020204" pitchFamily="34" charset="-122"/>
                          <a:ea typeface="微软雅黑" panose="020B0503020204020204" pitchFamily="34" charset="-122"/>
                        </a:rPr>
                        <a:t>GE Combo</a:t>
                      </a:r>
                      <a:r>
                        <a:rPr lang="zh-CN" altLang="en-US" sz="1200" u="none" strike="noStrike">
                          <a:effectLst/>
                          <a:latin typeface="微软雅黑" panose="020B0503020204020204" pitchFamily="34" charset="-122"/>
                          <a:ea typeface="微软雅黑" panose="020B0503020204020204" pitchFamily="34" charset="-122"/>
                        </a:rPr>
                        <a:t>接口、</a:t>
                      </a:r>
                      <a:r>
                        <a:rPr lang="en-US" altLang="zh-CN" sz="1200" u="none" strike="noStrike">
                          <a:effectLst/>
                          <a:latin typeface="微软雅黑" panose="020B0503020204020204" pitchFamily="34" charset="-122"/>
                          <a:ea typeface="微软雅黑" panose="020B0503020204020204" pitchFamily="34" charset="-122"/>
                        </a:rPr>
                        <a:t>2</a:t>
                      </a:r>
                      <a:r>
                        <a:rPr lang="zh-CN" altLang="en-US" sz="1200" u="none" strike="noStrike">
                          <a:effectLst/>
                          <a:latin typeface="微软雅黑" panose="020B0503020204020204" pitchFamily="34" charset="-122"/>
                          <a:ea typeface="微软雅黑" panose="020B0503020204020204" pitchFamily="34" charset="-122"/>
                        </a:rPr>
                        <a:t>个</a:t>
                      </a:r>
                      <a:r>
                        <a:rPr lang="en-US" altLang="zh-CN" sz="1200" u="none" strike="noStrike">
                          <a:effectLst/>
                          <a:latin typeface="微软雅黑" panose="020B0503020204020204" pitchFamily="34" charset="-122"/>
                          <a:ea typeface="微软雅黑" panose="020B0503020204020204" pitchFamily="34" charset="-122"/>
                        </a:rPr>
                        <a:t>2.5GE</a:t>
                      </a:r>
                      <a:r>
                        <a:rPr lang="zh-CN" altLang="en-US" sz="1200" u="none" strike="noStrike">
                          <a:effectLst/>
                          <a:latin typeface="微软雅黑" panose="020B0503020204020204" pitchFamily="34" charset="-122"/>
                          <a:ea typeface="微软雅黑" panose="020B0503020204020204" pitchFamily="34" charset="-122"/>
                        </a:rPr>
                        <a:t>光接口</a:t>
                      </a:r>
                    </a:p>
                  </a:txBody>
                  <a:tcPr marL="36000" marR="36000" marT="36000" marB="36000" anchor="ctr"/>
                </a:tc>
              </a:tr>
              <a:tr h="247650">
                <a:tc gridSpan="2">
                  <a:txBody>
                    <a:bodyPr/>
                    <a:lstStyle/>
                    <a:p>
                      <a:pPr algn="ctr" fontAlgn="ctr"/>
                      <a:r>
                        <a:rPr lang="zh-CN" altLang="en-US" sz="1200" u="none" strike="noStrike" dirty="0">
                          <a:effectLst/>
                          <a:latin typeface="微软雅黑" panose="020B0503020204020204" pitchFamily="34" charset="-122"/>
                          <a:ea typeface="微软雅黑" panose="020B0503020204020204" pitchFamily="34" charset="-122"/>
                        </a:rPr>
                        <a:t>环境参数</a:t>
                      </a:r>
                    </a:p>
                  </a:txBody>
                  <a:tcPr marL="36000" marR="36000" marT="36000" marB="36000" anchor="ctr"/>
                </a:tc>
                <a:tc hMerge="1">
                  <a:txBody>
                    <a:bodyPr/>
                    <a:lstStyle/>
                    <a:p>
                      <a:endParaRPr lang="en-US"/>
                    </a:p>
                  </a:txBody>
                  <a:tcPr marL="36000" marR="36000" marT="36000" marB="36000" anchor="ctr"/>
                </a:tc>
              </a:tr>
              <a:tr h="247650">
                <a:tc>
                  <a:txBody>
                    <a:bodyPr/>
                    <a:lstStyle/>
                    <a:p>
                      <a:pPr algn="ctr" fontAlgn="ctr"/>
                      <a:r>
                        <a:rPr lang="zh-CN" altLang="en-US" sz="1200" u="none" strike="noStrike">
                          <a:effectLst/>
                          <a:latin typeface="微软雅黑" panose="020B0503020204020204" pitchFamily="34" charset="-122"/>
                          <a:ea typeface="微软雅黑" panose="020B0503020204020204" pitchFamily="34" charset="-122"/>
                        </a:rPr>
                        <a:t>存储温度</a:t>
                      </a:r>
                    </a:p>
                  </a:txBody>
                  <a:tcPr marL="36000" marR="36000" marT="36000" marB="36000" anchor="ctr"/>
                </a:tc>
                <a:tc>
                  <a:txBody>
                    <a:bodyPr/>
                    <a:lstStyle/>
                    <a:p>
                      <a:pPr algn="ctr" fontAlgn="ctr"/>
                      <a:r>
                        <a:rPr lang="en-US" sz="1200" u="none" strike="noStrike">
                          <a:effectLst/>
                          <a:latin typeface="微软雅黑" panose="020B0503020204020204" pitchFamily="34" charset="-122"/>
                          <a:ea typeface="微软雅黑" panose="020B0503020204020204" pitchFamily="34" charset="-122"/>
                        </a:rPr>
                        <a:t>-40°C～+85°C</a:t>
                      </a:r>
                    </a:p>
                  </a:txBody>
                  <a:tcPr marL="36000" marR="36000" marT="36000" marB="36000" anchor="ctr"/>
                </a:tc>
              </a:tr>
              <a:tr h="247650">
                <a:tc>
                  <a:txBody>
                    <a:bodyPr/>
                    <a:lstStyle/>
                    <a:p>
                      <a:pPr algn="ctr" fontAlgn="ctr"/>
                      <a:r>
                        <a:rPr lang="zh-CN" altLang="en-US" sz="1200" u="none" strike="noStrike" dirty="0">
                          <a:effectLst/>
                          <a:latin typeface="微软雅黑" panose="020B0503020204020204" pitchFamily="34" charset="-122"/>
                          <a:ea typeface="微软雅黑" panose="020B0503020204020204" pitchFamily="34" charset="-122"/>
                        </a:rPr>
                        <a:t>工作温度</a:t>
                      </a:r>
                    </a:p>
                  </a:txBody>
                  <a:tcPr marL="36000" marR="36000" marT="36000" marB="36000" anchor="ctr"/>
                </a:tc>
                <a:tc>
                  <a:txBody>
                    <a:bodyPr/>
                    <a:lstStyle/>
                    <a:p>
                      <a:pPr algn="ctr" fontAlgn="ctr"/>
                      <a:r>
                        <a:rPr lang="en-US" sz="1200" u="none" strike="noStrike">
                          <a:effectLst/>
                          <a:latin typeface="微软雅黑" panose="020B0503020204020204" pitchFamily="34" charset="-122"/>
                          <a:ea typeface="微软雅黑" panose="020B0503020204020204" pitchFamily="34" charset="-122"/>
                        </a:rPr>
                        <a:t>-40°C～+70°C</a:t>
                      </a:r>
                    </a:p>
                  </a:txBody>
                  <a:tcPr marL="36000" marR="36000" marT="36000" marB="36000" anchor="ctr"/>
                </a:tc>
              </a:tr>
              <a:tr h="247650">
                <a:tc>
                  <a:txBody>
                    <a:bodyPr/>
                    <a:lstStyle/>
                    <a:p>
                      <a:pPr algn="ctr" fontAlgn="ctr"/>
                      <a:r>
                        <a:rPr lang="zh-CN" altLang="en-US" sz="1200" u="none" strike="noStrike">
                          <a:effectLst/>
                          <a:latin typeface="微软雅黑" panose="020B0503020204020204" pitchFamily="34" charset="-122"/>
                          <a:ea typeface="微软雅黑" panose="020B0503020204020204" pitchFamily="34" charset="-122"/>
                        </a:rPr>
                        <a:t>工作相对湿度</a:t>
                      </a:r>
                    </a:p>
                  </a:txBody>
                  <a:tcPr marL="36000" marR="36000" marT="36000" marB="36000" anchor="ctr"/>
                </a:tc>
                <a:tc>
                  <a:txBody>
                    <a:bodyPr/>
                    <a:lstStyle/>
                    <a:p>
                      <a:pPr algn="ctr" fontAlgn="ctr"/>
                      <a:r>
                        <a:rPr lang="en-US" altLang="zh-CN" sz="1200" u="none" strike="noStrike">
                          <a:effectLst/>
                          <a:latin typeface="微软雅黑" panose="020B0503020204020204" pitchFamily="34" charset="-122"/>
                          <a:ea typeface="微软雅黑" panose="020B0503020204020204" pitchFamily="34" charset="-122"/>
                        </a:rPr>
                        <a:t>5%</a:t>
                      </a:r>
                      <a:r>
                        <a:rPr lang="zh-CN" altLang="en-US" sz="1200" u="none" strike="noStrike">
                          <a:effectLst/>
                          <a:latin typeface="微软雅黑" panose="020B0503020204020204" pitchFamily="34" charset="-122"/>
                          <a:ea typeface="微软雅黑" panose="020B0503020204020204" pitchFamily="34" charset="-122"/>
                        </a:rPr>
                        <a:t>～</a:t>
                      </a:r>
                      <a:r>
                        <a:rPr lang="en-US" altLang="zh-CN" sz="1200" u="none" strike="noStrike">
                          <a:effectLst/>
                          <a:latin typeface="微软雅黑" panose="020B0503020204020204" pitchFamily="34" charset="-122"/>
                          <a:ea typeface="微软雅黑" panose="020B0503020204020204" pitchFamily="34" charset="-122"/>
                        </a:rPr>
                        <a:t>95%</a:t>
                      </a:r>
                      <a:r>
                        <a:rPr lang="zh-CN" altLang="en-US" sz="1200" u="none" strike="noStrike">
                          <a:effectLst/>
                          <a:latin typeface="微软雅黑" panose="020B0503020204020204" pitchFamily="34" charset="-122"/>
                          <a:ea typeface="微软雅黑" panose="020B0503020204020204" pitchFamily="34" charset="-122"/>
                        </a:rPr>
                        <a:t>，非凝露</a:t>
                      </a:r>
                    </a:p>
                  </a:txBody>
                  <a:tcPr marL="36000" marR="36000" marT="36000" marB="36000" anchor="ctr"/>
                </a:tc>
              </a:tr>
              <a:tr h="247650">
                <a:tc>
                  <a:txBody>
                    <a:bodyPr/>
                    <a:lstStyle/>
                    <a:p>
                      <a:pPr algn="ctr" fontAlgn="ctr"/>
                      <a:r>
                        <a:rPr lang="zh-CN" altLang="en-US" sz="1200" u="none" strike="noStrike">
                          <a:effectLst/>
                          <a:latin typeface="微软雅黑" panose="020B0503020204020204" pitchFamily="34" charset="-122"/>
                          <a:ea typeface="微软雅黑" panose="020B0503020204020204" pitchFamily="34" charset="-122"/>
                        </a:rPr>
                        <a:t>工作海拔高度</a:t>
                      </a:r>
                    </a:p>
                  </a:txBody>
                  <a:tcPr marL="36000" marR="36000" marT="36000" marB="36000" anchor="ctr"/>
                </a:tc>
                <a:tc>
                  <a:txBody>
                    <a:bodyPr/>
                    <a:lstStyle/>
                    <a:p>
                      <a:pPr algn="ctr" fontAlgn="ctr"/>
                      <a:r>
                        <a:rPr lang="en-US" sz="1200" u="none" strike="noStrike">
                          <a:effectLst/>
                          <a:latin typeface="微软雅黑" panose="020B0503020204020204" pitchFamily="34" charset="-122"/>
                          <a:ea typeface="微软雅黑" panose="020B0503020204020204" pitchFamily="34" charset="-122"/>
                        </a:rPr>
                        <a:t>≤5000m</a:t>
                      </a:r>
                    </a:p>
                  </a:txBody>
                  <a:tcPr marL="36000" marR="36000" marT="36000" marB="36000" anchor="ctr"/>
                </a:tc>
              </a:tr>
              <a:tr h="247650">
                <a:tc>
                  <a:txBody>
                    <a:bodyPr/>
                    <a:lstStyle/>
                    <a:p>
                      <a:pPr algn="ctr" fontAlgn="ctr"/>
                      <a:r>
                        <a:rPr lang="zh-CN" altLang="en-US" sz="1200" u="none" strike="noStrike">
                          <a:effectLst/>
                          <a:latin typeface="微软雅黑" panose="020B0503020204020204" pitchFamily="34" charset="-122"/>
                          <a:ea typeface="微软雅黑" panose="020B0503020204020204" pitchFamily="34" charset="-122"/>
                        </a:rPr>
                        <a:t>存储海拔高度</a:t>
                      </a:r>
                    </a:p>
                  </a:txBody>
                  <a:tcPr marL="36000" marR="36000" marT="36000" marB="36000" anchor="ctr"/>
                </a:tc>
                <a:tc>
                  <a:txBody>
                    <a:bodyPr/>
                    <a:lstStyle/>
                    <a:p>
                      <a:pPr algn="ctr" fontAlgn="ctr"/>
                      <a:r>
                        <a:rPr lang="en-US" sz="1200" u="none" strike="noStrike" dirty="0">
                          <a:effectLst/>
                          <a:latin typeface="微软雅黑" panose="020B0503020204020204" pitchFamily="34" charset="-122"/>
                          <a:ea typeface="微软雅黑" panose="020B0503020204020204" pitchFamily="34" charset="-122"/>
                        </a:rPr>
                        <a:t>≤5000m</a:t>
                      </a:r>
                    </a:p>
                  </a:txBody>
                  <a:tcPr marL="36000" marR="36000" marT="36000" marB="36000" anchor="ctr"/>
                </a:tc>
              </a:tr>
            </a:tbl>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450" y="533399"/>
            <a:ext cx="731542" cy="144781"/>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9"/>
          <p:cNvSpPr txBox="1"/>
          <p:nvPr/>
        </p:nvSpPr>
        <p:spPr>
          <a:xfrm>
            <a:off x="657132" y="478896"/>
            <a:ext cx="358140" cy="253916"/>
          </a:xfrm>
          <a:prstGeom prst="rect">
            <a:avLst/>
          </a:prstGeom>
          <a:noFill/>
        </p:spPr>
        <p:txBody>
          <a:bodyPr wrap="square" rtlCol="0">
            <a:spAutoFit/>
          </a:bodyPr>
          <a:lstStyle/>
          <a:p>
            <a:r>
              <a:rPr lang="en-US" altLang="zh-CN" sz="1050" b="1" dirty="0" smtClean="0">
                <a:solidFill>
                  <a:srgbClr val="036EB8"/>
                </a:solidFill>
                <a:latin typeface="微软雅黑" panose="020B0503020204020204" pitchFamily="34" charset="-122"/>
                <a:ea typeface="微软雅黑" panose="020B0503020204020204" pitchFamily="34" charset="-122"/>
              </a:rPr>
              <a:t>45</a:t>
            </a:r>
            <a:endParaRPr lang="en-US" sz="1050" b="1" dirty="0">
              <a:solidFill>
                <a:srgbClr val="036EB8"/>
              </a:solidFill>
              <a:latin typeface="微软雅黑" panose="020B0503020204020204" pitchFamily="34" charset="-122"/>
              <a:ea typeface="微软雅黑" panose="020B0503020204020204" pitchFamily="34" charset="-122"/>
            </a:endParaRPr>
          </a:p>
        </p:txBody>
      </p:sp>
      <p:sp>
        <p:nvSpPr>
          <p:cNvPr id="4" name="文本框 10"/>
          <p:cNvSpPr txBox="1"/>
          <p:nvPr/>
        </p:nvSpPr>
        <p:spPr>
          <a:xfrm>
            <a:off x="866704" y="457125"/>
            <a:ext cx="1653540" cy="261610"/>
          </a:xfrm>
          <a:prstGeom prst="rect">
            <a:avLst/>
          </a:prstGeom>
          <a:noFill/>
        </p:spPr>
        <p:txBody>
          <a:bodyPr wrap="square" rtlCol="0">
            <a:spAutoFit/>
          </a:bodyPr>
          <a:lstStyle/>
          <a:p>
            <a:r>
              <a:rPr lang="zh-CN" altLang="en-US" sz="1100" b="1" dirty="0">
                <a:solidFill>
                  <a:schemeClr val="bg1">
                    <a:lumMod val="50000"/>
                  </a:schemeClr>
                </a:solidFill>
                <a:latin typeface="微软雅黑" panose="020B0503020204020204" pitchFamily="34" charset="-122"/>
                <a:ea typeface="微软雅黑" panose="020B0503020204020204" pitchFamily="34" charset="-122"/>
              </a:rPr>
              <a:t>华为智慧灯</a:t>
            </a:r>
            <a:r>
              <a:rPr lang="zh-CN" altLang="en-US" sz="1100" b="1" dirty="0" smtClean="0">
                <a:solidFill>
                  <a:schemeClr val="bg1">
                    <a:lumMod val="50000"/>
                  </a:schemeClr>
                </a:solidFill>
                <a:latin typeface="微软雅黑" panose="020B0503020204020204" pitchFamily="34" charset="-122"/>
                <a:ea typeface="微软雅黑" panose="020B0503020204020204" pitchFamily="34" charset="-122"/>
              </a:rPr>
              <a:t>杆解决方案</a:t>
            </a:r>
            <a:endParaRPr lang="en-US" sz="11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14400145" y="533399"/>
            <a:ext cx="731542" cy="144781"/>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12"/>
          <p:cNvSpPr txBox="1"/>
          <p:nvPr/>
        </p:nvSpPr>
        <p:spPr>
          <a:xfrm>
            <a:off x="12645005" y="476175"/>
            <a:ext cx="1653540" cy="261610"/>
          </a:xfrm>
          <a:prstGeom prst="rect">
            <a:avLst/>
          </a:prstGeom>
          <a:noFill/>
        </p:spPr>
        <p:txBody>
          <a:bodyPr wrap="square" rtlCol="0">
            <a:spAutoFit/>
          </a:bodyPr>
          <a:lstStyle/>
          <a:p>
            <a:r>
              <a:rPr lang="zh-CN" altLang="en-US" sz="1100" b="1" dirty="0">
                <a:solidFill>
                  <a:schemeClr val="bg1">
                    <a:lumMod val="50000"/>
                  </a:schemeClr>
                </a:solidFill>
                <a:latin typeface="微软雅黑" panose="020B0503020204020204" pitchFamily="34" charset="-122"/>
                <a:ea typeface="微软雅黑" panose="020B0503020204020204" pitchFamily="34" charset="-122"/>
              </a:rPr>
              <a:t>华为智慧灯</a:t>
            </a:r>
            <a:r>
              <a:rPr lang="zh-CN" altLang="en-US" sz="1100" b="1" dirty="0" smtClean="0">
                <a:solidFill>
                  <a:schemeClr val="bg1">
                    <a:lumMod val="50000"/>
                  </a:schemeClr>
                </a:solidFill>
                <a:latin typeface="微软雅黑" panose="020B0503020204020204" pitchFamily="34" charset="-122"/>
                <a:ea typeface="微软雅黑" panose="020B0503020204020204" pitchFamily="34" charset="-122"/>
              </a:rPr>
              <a:t>杆解决方案</a:t>
            </a:r>
            <a:endParaRPr lang="en-US" sz="11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 name="文本框 13"/>
          <p:cNvSpPr txBox="1"/>
          <p:nvPr/>
        </p:nvSpPr>
        <p:spPr>
          <a:xfrm>
            <a:off x="14088814" y="488421"/>
            <a:ext cx="358140" cy="253916"/>
          </a:xfrm>
          <a:prstGeom prst="rect">
            <a:avLst/>
          </a:prstGeom>
          <a:noFill/>
        </p:spPr>
        <p:txBody>
          <a:bodyPr wrap="square" rtlCol="0">
            <a:spAutoFit/>
          </a:bodyPr>
          <a:lstStyle/>
          <a:p>
            <a:r>
              <a:rPr lang="en-US" altLang="zh-CN" sz="1050" b="1" dirty="0" smtClean="0">
                <a:solidFill>
                  <a:srgbClr val="036EB8"/>
                </a:solidFill>
                <a:latin typeface="微软雅黑" panose="020B0503020204020204" pitchFamily="34" charset="-122"/>
                <a:ea typeface="微软雅黑" panose="020B0503020204020204" pitchFamily="34" charset="-122"/>
              </a:rPr>
              <a:t>46</a:t>
            </a:r>
            <a:endParaRPr lang="en-US" sz="1050" b="1" dirty="0">
              <a:solidFill>
                <a:srgbClr val="036EB8"/>
              </a:solidFill>
              <a:latin typeface="微软雅黑" panose="020B0503020204020204" pitchFamily="34" charset="-122"/>
              <a:ea typeface="微软雅黑" panose="020B0503020204020204" pitchFamily="34" charset="-122"/>
            </a:endParaRPr>
          </a:p>
        </p:txBody>
      </p:sp>
      <p:sp>
        <p:nvSpPr>
          <p:cNvPr id="12" name="矩形 11"/>
          <p:cNvSpPr/>
          <p:nvPr/>
        </p:nvSpPr>
        <p:spPr>
          <a:xfrm>
            <a:off x="746362" y="914400"/>
            <a:ext cx="528320" cy="758825"/>
          </a:xfrm>
          <a:prstGeom prst="rect">
            <a:avLst/>
          </a:prstGeom>
          <a:noFill/>
          <a:ln w="34925">
            <a:solidFill>
              <a:srgbClr val="CED1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组合 12"/>
          <p:cNvGrpSpPr/>
          <p:nvPr/>
        </p:nvGrpSpPr>
        <p:grpSpPr>
          <a:xfrm>
            <a:off x="887354" y="1032984"/>
            <a:ext cx="5879463" cy="589441"/>
            <a:chOff x="876937" y="2070100"/>
            <a:chExt cx="5879463" cy="457200"/>
          </a:xfrm>
        </p:grpSpPr>
        <p:sp>
          <p:nvSpPr>
            <p:cNvPr id="14" name="任意多边形 13"/>
            <p:cNvSpPr/>
            <p:nvPr/>
          </p:nvSpPr>
          <p:spPr>
            <a:xfrm>
              <a:off x="966644" y="2070100"/>
              <a:ext cx="5789756" cy="457200"/>
            </a:xfrm>
            <a:custGeom>
              <a:avLst/>
              <a:gdLst>
                <a:gd name="connsiteX0" fmla="*/ 0 w 5789756"/>
                <a:gd name="connsiteY0" fmla="*/ 0 h 457200"/>
                <a:gd name="connsiteX1" fmla="*/ 5789756 w 5789756"/>
                <a:gd name="connsiteY1" fmla="*/ 0 h 457200"/>
                <a:gd name="connsiteX2" fmla="*/ 5789756 w 5789756"/>
                <a:gd name="connsiteY2" fmla="*/ 457200 h 457200"/>
                <a:gd name="connsiteX3" fmla="*/ 93428 w 578975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5789756" h="457200">
                  <a:moveTo>
                    <a:pt x="0" y="0"/>
                  </a:moveTo>
                  <a:lnTo>
                    <a:pt x="5789756" y="0"/>
                  </a:lnTo>
                  <a:lnTo>
                    <a:pt x="5789756" y="457200"/>
                  </a:lnTo>
                  <a:lnTo>
                    <a:pt x="93428" y="457200"/>
                  </a:lnTo>
                  <a:close/>
                </a:path>
              </a:pathLst>
            </a:cu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任意多边形 14"/>
            <p:cNvSpPr/>
            <p:nvPr/>
          </p:nvSpPr>
          <p:spPr>
            <a:xfrm>
              <a:off x="876937" y="2070100"/>
              <a:ext cx="145501" cy="457200"/>
            </a:xfrm>
            <a:custGeom>
              <a:avLst/>
              <a:gdLst>
                <a:gd name="connsiteX0" fmla="*/ 0 w 145501"/>
                <a:gd name="connsiteY0" fmla="*/ 0 h 457200"/>
                <a:gd name="connsiteX1" fmla="*/ 45763 w 145501"/>
                <a:gd name="connsiteY1" fmla="*/ 0 h 457200"/>
                <a:gd name="connsiteX2" fmla="*/ 145501 w 145501"/>
                <a:gd name="connsiteY2" fmla="*/ 457200 h 457200"/>
                <a:gd name="connsiteX3" fmla="*/ 0 w 145501"/>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145501" h="457200">
                  <a:moveTo>
                    <a:pt x="0" y="0"/>
                  </a:moveTo>
                  <a:lnTo>
                    <a:pt x="45763" y="0"/>
                  </a:lnTo>
                  <a:lnTo>
                    <a:pt x="145501" y="457200"/>
                  </a:lnTo>
                  <a:lnTo>
                    <a:pt x="0" y="457200"/>
                  </a:lnTo>
                  <a:close/>
                </a:path>
              </a:pathLst>
            </a:custGeom>
            <a:solidFill>
              <a:srgbClr val="F39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文本框 17"/>
          <p:cNvSpPr txBox="1"/>
          <p:nvPr/>
        </p:nvSpPr>
        <p:spPr>
          <a:xfrm>
            <a:off x="1415674" y="1153431"/>
            <a:ext cx="5147288" cy="400110"/>
          </a:xfrm>
          <a:prstGeom prst="rect">
            <a:avLst/>
          </a:prstGeom>
          <a:noFill/>
        </p:spPr>
        <p:txBody>
          <a:bodyPr wrap="square" rtlCol="0">
            <a:spAutoFit/>
          </a:bodyPr>
          <a:lstStyle/>
          <a:p>
            <a:r>
              <a:rPr lang="zh-CN" altLang="en-US" sz="2000" b="1" kern="5000" dirty="0" smtClean="0">
                <a:solidFill>
                  <a:schemeClr val="bg1"/>
                </a:solidFill>
                <a:latin typeface="微软雅黑" panose="020B0503020204020204" pitchFamily="34" charset="-122"/>
                <a:ea typeface="微软雅黑" panose="020B0503020204020204" pitchFamily="34" charset="-122"/>
                <a:sym typeface="+mn-ea"/>
              </a:rPr>
              <a:t>网络传输</a:t>
            </a:r>
            <a:r>
              <a:rPr lang="en-US" altLang="zh-CN" sz="2000" b="1" kern="5000" dirty="0" smtClean="0">
                <a:solidFill>
                  <a:schemeClr val="bg1"/>
                </a:solidFill>
                <a:latin typeface="微软雅黑" panose="020B0503020204020204" pitchFamily="34" charset="-122"/>
                <a:ea typeface="微软雅黑" panose="020B0503020204020204" pitchFamily="34" charset="-122"/>
                <a:sym typeface="+mn-ea"/>
              </a:rPr>
              <a:t>——</a:t>
            </a:r>
            <a:r>
              <a:rPr lang="zh-CN" altLang="en-US" sz="2000" b="1" kern="5000" dirty="0" smtClean="0">
                <a:solidFill>
                  <a:schemeClr val="bg1"/>
                </a:solidFill>
                <a:latin typeface="微软雅黑" panose="020B0503020204020204" pitchFamily="34" charset="-122"/>
                <a:ea typeface="微软雅黑" panose="020B0503020204020204" pitchFamily="34" charset="-122"/>
                <a:sym typeface="+mn-ea"/>
              </a:rPr>
              <a:t>接入网传输</a:t>
            </a:r>
            <a:r>
              <a:rPr lang="en-US" altLang="zh-CN" sz="2000" b="1" kern="5000" dirty="0" smtClean="0">
                <a:solidFill>
                  <a:schemeClr val="bg1"/>
                </a:solidFill>
                <a:latin typeface="微软雅黑" panose="020B0503020204020204" pitchFamily="34" charset="-122"/>
                <a:ea typeface="微软雅黑" panose="020B0503020204020204" pitchFamily="34" charset="-122"/>
                <a:sym typeface="+mn-ea"/>
              </a:rPr>
              <a:t>OLT</a:t>
            </a:r>
            <a:endParaRPr lang="en-US" altLang="zh-CN" sz="2000" b="1" kern="5000" dirty="0">
              <a:solidFill>
                <a:schemeClr val="bg1"/>
              </a:solidFill>
              <a:latin typeface="微软雅黑" panose="020B0503020204020204" pitchFamily="34" charset="-122"/>
              <a:ea typeface="微软雅黑" panose="020B0503020204020204" pitchFamily="34" charset="-122"/>
              <a:sym typeface="+mn-ea"/>
            </a:endParaRPr>
          </a:p>
        </p:txBody>
      </p:sp>
      <p:sp>
        <p:nvSpPr>
          <p:cNvPr id="17" name="TextBox 5"/>
          <p:cNvSpPr txBox="1"/>
          <p:nvPr/>
        </p:nvSpPr>
        <p:spPr>
          <a:xfrm>
            <a:off x="793894" y="2355515"/>
            <a:ext cx="5972923" cy="1643527"/>
          </a:xfrm>
          <a:prstGeom prst="rect">
            <a:avLst/>
          </a:prstGeom>
          <a:noFill/>
        </p:spPr>
        <p:txBody>
          <a:bodyPr wrap="square" rtlCol="0">
            <a:spAutoFit/>
          </a:bodyPr>
          <a:lstStyle>
            <a:defPPr>
              <a:defRPr lang="en-US"/>
            </a:defPPr>
            <a:lvl1pPr>
              <a:lnSpc>
                <a:spcPct val="120000"/>
              </a:lnSpc>
              <a:defRPr sz="1400">
                <a:solidFill>
                  <a:schemeClr val="bg1">
                    <a:lumMod val="50000"/>
                  </a:schemeClr>
                </a:solidFill>
                <a:latin typeface="微软雅黑" panose="020B0503020204020204" pitchFamily="34" charset="-122"/>
                <a:ea typeface="微软雅黑" panose="020B0503020204020204" pitchFamily="34" charset="-122"/>
              </a:defRPr>
            </a:lvl1pPr>
          </a:lstStyle>
          <a:p>
            <a:r>
              <a:rPr lang="en-US" altLang="zh-CN" dirty="0">
                <a:solidFill>
                  <a:srgbClr val="5F5F5F"/>
                </a:solidFill>
              </a:rPr>
              <a:t>• EA5801-GP08</a:t>
            </a:r>
            <a:r>
              <a:rPr lang="zh-CN" altLang="en-US" dirty="0">
                <a:solidFill>
                  <a:srgbClr val="5F5F5F"/>
                </a:solidFill>
              </a:rPr>
              <a:t>提供</a:t>
            </a:r>
            <a:r>
              <a:rPr lang="en-US" altLang="zh-CN" dirty="0">
                <a:solidFill>
                  <a:srgbClr val="5F5F5F"/>
                </a:solidFill>
              </a:rPr>
              <a:t>GPON</a:t>
            </a:r>
            <a:r>
              <a:rPr lang="zh-CN" altLang="en-US" dirty="0">
                <a:solidFill>
                  <a:srgbClr val="5F5F5F"/>
                </a:solidFill>
              </a:rPr>
              <a:t>接入，为用户提供宽带、语音、视频、监控等多业务统一承载平台。</a:t>
            </a:r>
          </a:p>
          <a:p>
            <a:r>
              <a:rPr lang="en-US" altLang="zh-CN" dirty="0">
                <a:solidFill>
                  <a:srgbClr val="5F5F5F"/>
                </a:solidFill>
              </a:rPr>
              <a:t>• EA5801-GP08</a:t>
            </a:r>
            <a:r>
              <a:rPr lang="zh-CN" altLang="en-US" dirty="0">
                <a:solidFill>
                  <a:srgbClr val="5F5F5F"/>
                </a:solidFill>
              </a:rPr>
              <a:t>支持</a:t>
            </a:r>
            <a:r>
              <a:rPr lang="en-US" altLang="zh-CN" dirty="0">
                <a:solidFill>
                  <a:srgbClr val="5F5F5F"/>
                </a:solidFill>
              </a:rPr>
              <a:t>POL</a:t>
            </a:r>
            <a:r>
              <a:rPr lang="zh-CN" altLang="en-US" dirty="0">
                <a:solidFill>
                  <a:srgbClr val="5F5F5F"/>
                </a:solidFill>
              </a:rPr>
              <a:t>和</a:t>
            </a:r>
            <a:r>
              <a:rPr lang="en-US" altLang="zh-CN" dirty="0">
                <a:solidFill>
                  <a:srgbClr val="5F5F5F"/>
                </a:solidFill>
              </a:rPr>
              <a:t>FTTH</a:t>
            </a:r>
            <a:r>
              <a:rPr lang="zh-CN" altLang="en-US" dirty="0">
                <a:solidFill>
                  <a:srgbClr val="5F5F5F"/>
                </a:solidFill>
              </a:rPr>
              <a:t>建网模式，实现一张光纤网覆盖全业务，简化网络架构，降低</a:t>
            </a:r>
            <a:r>
              <a:rPr lang="en-US" altLang="zh-CN" dirty="0">
                <a:solidFill>
                  <a:srgbClr val="5F5F5F"/>
                </a:solidFill>
              </a:rPr>
              <a:t>OPEX</a:t>
            </a:r>
            <a:r>
              <a:rPr lang="zh-CN" altLang="en-US" dirty="0">
                <a:solidFill>
                  <a:srgbClr val="5F5F5F"/>
                </a:solidFill>
              </a:rPr>
              <a:t>。</a:t>
            </a:r>
          </a:p>
          <a:p>
            <a:r>
              <a:rPr lang="en-US" altLang="zh-CN" dirty="0">
                <a:solidFill>
                  <a:srgbClr val="5F5F5F"/>
                </a:solidFill>
              </a:rPr>
              <a:t>• EA5801-GP08</a:t>
            </a:r>
            <a:r>
              <a:rPr lang="zh-CN" altLang="en-US" dirty="0">
                <a:solidFill>
                  <a:srgbClr val="5F5F5F"/>
                </a:solidFill>
              </a:rPr>
              <a:t>盒式</a:t>
            </a:r>
            <a:r>
              <a:rPr lang="en-US" altLang="zh-CN" dirty="0">
                <a:solidFill>
                  <a:srgbClr val="5F5F5F"/>
                </a:solidFill>
              </a:rPr>
              <a:t>OLT</a:t>
            </a:r>
            <a:r>
              <a:rPr lang="zh-CN" altLang="en-US" dirty="0">
                <a:solidFill>
                  <a:srgbClr val="5F5F5F"/>
                </a:solidFill>
              </a:rPr>
              <a:t>可安装在室内机柜或室外柜中。室外安装场景可适应高温部署，部署简易，能大量减少部署人力成本和机柜空间需</a:t>
            </a:r>
            <a:r>
              <a:rPr lang="zh-CN" altLang="en-US" dirty="0" smtClean="0">
                <a:solidFill>
                  <a:srgbClr val="5F5F5F"/>
                </a:solidFill>
              </a:rPr>
              <a:t>求。</a:t>
            </a:r>
            <a:endParaRPr lang="zh-CN" altLang="en-US" dirty="0">
              <a:solidFill>
                <a:srgbClr val="5F5F5F"/>
              </a:solidFill>
            </a:endParaRPr>
          </a:p>
        </p:txBody>
      </p:sp>
      <p:sp>
        <p:nvSpPr>
          <p:cNvPr id="18" name="等腰三角形 17"/>
          <p:cNvSpPr/>
          <p:nvPr/>
        </p:nvSpPr>
        <p:spPr>
          <a:xfrm rot="5400000">
            <a:off x="817736" y="2009030"/>
            <a:ext cx="309372" cy="266700"/>
          </a:xfrm>
          <a:prstGeom prst="triangle">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文本框 21"/>
          <p:cNvSpPr txBox="1"/>
          <p:nvPr/>
        </p:nvSpPr>
        <p:spPr>
          <a:xfrm>
            <a:off x="1152034" y="1970331"/>
            <a:ext cx="1562100" cy="338554"/>
          </a:xfrm>
          <a:prstGeom prst="rect">
            <a:avLst/>
          </a:prstGeom>
          <a:noFill/>
        </p:spPr>
        <p:txBody>
          <a:bodyPr wrap="square" rtlCol="0">
            <a:spAutoFit/>
          </a:bodyPr>
          <a:lstStyle/>
          <a:p>
            <a:r>
              <a:rPr lang="zh-CN" altLang="en-US" sz="1600" b="1" dirty="0" smtClean="0">
                <a:solidFill>
                  <a:srgbClr val="036EB8"/>
                </a:solidFill>
                <a:latin typeface="微软雅黑" panose="020B0503020204020204" pitchFamily="34" charset="-122"/>
                <a:ea typeface="微软雅黑" panose="020B0503020204020204" pitchFamily="34" charset="-122"/>
              </a:rPr>
              <a:t>概述</a:t>
            </a:r>
            <a:endParaRPr lang="en-US" sz="1600" b="1" dirty="0">
              <a:solidFill>
                <a:srgbClr val="036EB8"/>
              </a:solidFill>
              <a:latin typeface="微软雅黑" panose="020B0503020204020204" pitchFamily="34" charset="-122"/>
              <a:ea typeface="微软雅黑" panose="020B0503020204020204" pitchFamily="34" charset="-122"/>
            </a:endParaRPr>
          </a:p>
        </p:txBody>
      </p:sp>
      <p:pic>
        <p:nvPicPr>
          <p:cNvPr id="20" name="Picture 3"/>
          <p:cNvPicPr>
            <a:picLocks noChangeAspect="1" noChangeArrowheads="1"/>
          </p:cNvPicPr>
          <p:nvPr/>
        </p:nvPicPr>
        <p:blipFill>
          <a:blip r:embed="rId2" cstate="print">
            <a:clrChange>
              <a:clrFrom>
                <a:srgbClr val="000000"/>
              </a:clrFrom>
              <a:clrTo>
                <a:srgbClr val="000000">
                  <a:alpha val="0"/>
                </a:srgbClr>
              </a:clrTo>
            </a:clrChange>
          </a:blip>
          <a:srcRect/>
          <a:stretch>
            <a:fillRect/>
          </a:stretch>
        </p:blipFill>
        <p:spPr bwMode="auto">
          <a:xfrm>
            <a:off x="991472" y="4095439"/>
            <a:ext cx="5378450" cy="567055"/>
          </a:xfrm>
          <a:prstGeom prst="rect">
            <a:avLst/>
          </a:prstGeom>
          <a:noFill/>
          <a:ln w="9525">
            <a:noFill/>
            <a:miter lim="800000"/>
            <a:headEnd/>
            <a:tailEnd/>
          </a:ln>
        </p:spPr>
      </p:pic>
      <p:sp>
        <p:nvSpPr>
          <p:cNvPr id="21" name="等腰三角形 20"/>
          <p:cNvSpPr/>
          <p:nvPr/>
        </p:nvSpPr>
        <p:spPr>
          <a:xfrm rot="5400000">
            <a:off x="1103129" y="1257410"/>
            <a:ext cx="202375" cy="174461"/>
          </a:xfrm>
          <a:prstGeom prst="triangle">
            <a:avLst/>
          </a:prstGeom>
          <a:solidFill>
            <a:srgbClr val="F39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等腰三角形 21"/>
          <p:cNvSpPr/>
          <p:nvPr/>
        </p:nvSpPr>
        <p:spPr>
          <a:xfrm rot="5400000">
            <a:off x="737228" y="4871345"/>
            <a:ext cx="309372" cy="266700"/>
          </a:xfrm>
          <a:prstGeom prst="triangle">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文本框 30"/>
          <p:cNvSpPr txBox="1"/>
          <p:nvPr/>
        </p:nvSpPr>
        <p:spPr>
          <a:xfrm>
            <a:off x="1071526" y="4832646"/>
            <a:ext cx="1562100" cy="338554"/>
          </a:xfrm>
          <a:prstGeom prst="rect">
            <a:avLst/>
          </a:prstGeom>
          <a:noFill/>
        </p:spPr>
        <p:txBody>
          <a:bodyPr wrap="square" rtlCol="0">
            <a:spAutoFit/>
          </a:bodyPr>
          <a:lstStyle/>
          <a:p>
            <a:r>
              <a:rPr lang="zh-CN" altLang="en-US" sz="1600" b="1" dirty="0" smtClean="0">
                <a:solidFill>
                  <a:srgbClr val="036EB8"/>
                </a:solidFill>
                <a:latin typeface="微软雅黑" panose="020B0503020204020204" pitchFamily="34" charset="-122"/>
                <a:ea typeface="微软雅黑" panose="020B0503020204020204" pitchFamily="34" charset="-122"/>
              </a:rPr>
              <a:t>性能参数</a:t>
            </a:r>
            <a:endParaRPr lang="en-US" sz="1600" b="1" dirty="0">
              <a:solidFill>
                <a:srgbClr val="036EB8"/>
              </a:solidFill>
              <a:latin typeface="微软雅黑" panose="020B0503020204020204" pitchFamily="34" charset="-122"/>
              <a:ea typeface="微软雅黑" panose="020B0503020204020204" pitchFamily="34" charset="-122"/>
            </a:endParaRPr>
          </a:p>
        </p:txBody>
      </p:sp>
      <p:graphicFrame>
        <p:nvGraphicFramePr>
          <p:cNvPr id="24" name="表格 23"/>
          <p:cNvGraphicFramePr>
            <a:graphicFrameLocks noGrp="1"/>
          </p:cNvGraphicFramePr>
          <p:nvPr>
            <p:extLst>
              <p:ext uri="{D42A27DB-BD31-4B8C-83A1-F6EECF244321}">
                <p14:modId xmlns="" xmlns:p14="http://schemas.microsoft.com/office/powerpoint/2010/main" val="2469603769"/>
              </p:ext>
            </p:extLst>
          </p:nvPr>
        </p:nvGraphicFramePr>
        <p:xfrm>
          <a:off x="758563" y="5327396"/>
          <a:ext cx="6048307" cy="4381500"/>
        </p:xfrm>
        <a:graphic>
          <a:graphicData uri="http://schemas.openxmlformats.org/drawingml/2006/table">
            <a:tbl>
              <a:tblPr firstRow="1" bandRow="1">
                <a:tableStyleId>{5202B0CA-FC54-4496-8BCA-5EF66A818D29}</a:tableStyleId>
              </a:tblPr>
              <a:tblGrid>
                <a:gridCol w="1753423"/>
                <a:gridCol w="4294884"/>
              </a:tblGrid>
              <a:tr h="320040">
                <a:tc>
                  <a:txBody>
                    <a:bodyPr/>
                    <a:lstStyle/>
                    <a:p>
                      <a:pPr algn="ctr">
                        <a:lnSpc>
                          <a:spcPct val="150000"/>
                        </a:lnSpc>
                      </a:pPr>
                      <a:r>
                        <a:rPr lang="zh-CN" altLang="en-US" sz="1200" dirty="0" smtClean="0">
                          <a:latin typeface="微软雅黑" panose="020B0503020204020204" pitchFamily="34" charset="-122"/>
                          <a:ea typeface="微软雅黑" panose="020B0503020204020204" pitchFamily="34" charset="-122"/>
                        </a:rPr>
                        <a:t>参数</a:t>
                      </a:r>
                    </a:p>
                  </a:txBody>
                  <a:tcPr anchor="ctr">
                    <a:solidFill>
                      <a:srgbClr val="036EB8"/>
                    </a:solidFill>
                  </a:tcPr>
                </a:tc>
                <a:tc>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en-US" altLang="zh-CN" sz="1200" dirty="0" smtClean="0">
                          <a:latin typeface="微软雅黑" panose="020B0503020204020204" pitchFamily="34" charset="-122"/>
                          <a:ea typeface="微软雅黑" panose="020B0503020204020204" pitchFamily="34" charset="-122"/>
                        </a:rPr>
                        <a:t>EA5801</a:t>
                      </a:r>
                      <a:endParaRPr lang="en-US" altLang="zh-CN" sz="1200" kern="1200" baseline="0" dirty="0" smtClean="0">
                        <a:latin typeface="微软雅黑" panose="020B0503020204020204" pitchFamily="34" charset="-122"/>
                        <a:ea typeface="微软雅黑" panose="020B0503020204020204" pitchFamily="34" charset="-122"/>
                      </a:endParaRPr>
                    </a:p>
                  </a:txBody>
                  <a:tcPr anchor="ctr">
                    <a:solidFill>
                      <a:srgbClr val="036EB8"/>
                    </a:solidFill>
                  </a:tcPr>
                </a:tc>
              </a:tr>
              <a:tr h="419417">
                <a:tc>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zh-CN" altLang="en-US" sz="1100" kern="1200" baseline="0" dirty="0" smtClean="0">
                          <a:latin typeface="微软雅黑" panose="020B0503020204020204" pitchFamily="34" charset="-122"/>
                          <a:ea typeface="微软雅黑" panose="020B0503020204020204" pitchFamily="34" charset="-122"/>
                        </a:rPr>
                        <a:t>尺寸（宽</a:t>
                      </a:r>
                      <a:r>
                        <a:rPr lang="en-US" altLang="zh-CN" sz="1100" kern="1200" baseline="0" dirty="0" smtClean="0">
                          <a:latin typeface="微软雅黑" panose="020B0503020204020204" pitchFamily="34" charset="-122"/>
                          <a:ea typeface="微软雅黑" panose="020B0503020204020204" pitchFamily="34" charset="-122"/>
                        </a:rPr>
                        <a:t>×</a:t>
                      </a:r>
                      <a:r>
                        <a:rPr lang="zh-CN" altLang="en-US" sz="1100" kern="1200" baseline="0" dirty="0" smtClean="0">
                          <a:latin typeface="微软雅黑" panose="020B0503020204020204" pitchFamily="34" charset="-122"/>
                          <a:ea typeface="微软雅黑" panose="020B0503020204020204" pitchFamily="34" charset="-122"/>
                        </a:rPr>
                        <a:t>深</a:t>
                      </a:r>
                      <a:r>
                        <a:rPr lang="en-US" altLang="zh-CN" sz="1100" kern="1200" baseline="0" dirty="0" smtClean="0">
                          <a:latin typeface="微软雅黑" panose="020B0503020204020204" pitchFamily="34" charset="-122"/>
                          <a:ea typeface="微软雅黑" panose="020B0503020204020204" pitchFamily="34" charset="-122"/>
                        </a:rPr>
                        <a:t>×</a:t>
                      </a:r>
                      <a:r>
                        <a:rPr lang="zh-CN" altLang="en-US" sz="1100" kern="1200" baseline="0" dirty="0" smtClean="0">
                          <a:latin typeface="微软雅黑" panose="020B0503020204020204" pitchFamily="34" charset="-122"/>
                          <a:ea typeface="微软雅黑" panose="020B0503020204020204" pitchFamily="34" charset="-122"/>
                        </a:rPr>
                        <a:t>高） </a:t>
                      </a:r>
                    </a:p>
                  </a:txBody>
                  <a:tcPr anchor="ctr"/>
                </a:tc>
                <a:tc>
                  <a:txBody>
                    <a:bodyPr/>
                    <a:lstStyle/>
                    <a:p>
                      <a:pPr algn="ctr">
                        <a:lnSpc>
                          <a:spcPct val="130000"/>
                        </a:lnSpc>
                      </a:pPr>
                      <a:r>
                        <a:rPr lang="zh-CN" altLang="en-US" sz="1100" kern="1200" baseline="0" dirty="0" smtClean="0">
                          <a:latin typeface="微软雅黑" panose="020B0503020204020204" pitchFamily="34" charset="-122"/>
                          <a:ea typeface="微软雅黑" panose="020B0503020204020204" pitchFamily="34" charset="-122"/>
                        </a:rPr>
                        <a:t>不带挂耳：</a:t>
                      </a:r>
                      <a:r>
                        <a:rPr lang="en-US" altLang="zh-CN" sz="1100" kern="1200" baseline="0" dirty="0" smtClean="0">
                          <a:latin typeface="微软雅黑" panose="020B0503020204020204" pitchFamily="34" charset="-122"/>
                          <a:ea typeface="微软雅黑" panose="020B0503020204020204" pitchFamily="34" charset="-122"/>
                        </a:rPr>
                        <a:t>442mm×222.3mm×43.6mm </a:t>
                      </a:r>
                    </a:p>
                    <a:p>
                      <a:pPr algn="ctr">
                        <a:lnSpc>
                          <a:spcPct val="130000"/>
                        </a:lnSpc>
                      </a:pPr>
                      <a:r>
                        <a:rPr lang="zh-CN" altLang="en-US" sz="1100" kern="1200" baseline="0" dirty="0" smtClean="0">
                          <a:latin typeface="微软雅黑" panose="020B0503020204020204" pitchFamily="34" charset="-122"/>
                          <a:ea typeface="微软雅黑" panose="020B0503020204020204" pitchFamily="34" charset="-122"/>
                        </a:rPr>
                        <a:t>带</a:t>
                      </a:r>
                      <a:r>
                        <a:rPr lang="en-US" altLang="zh-CN" sz="1100" kern="1200" baseline="0" dirty="0" smtClean="0">
                          <a:latin typeface="微软雅黑" panose="020B0503020204020204" pitchFamily="34" charset="-122"/>
                          <a:ea typeface="微软雅黑" panose="020B0503020204020204" pitchFamily="34" charset="-122"/>
                        </a:rPr>
                        <a:t>IEC</a:t>
                      </a:r>
                      <a:r>
                        <a:rPr lang="zh-CN" altLang="en-US" sz="1100" kern="1200" baseline="0" dirty="0" smtClean="0">
                          <a:latin typeface="微软雅黑" panose="020B0503020204020204" pitchFamily="34" charset="-122"/>
                          <a:ea typeface="微软雅黑" panose="020B0503020204020204" pitchFamily="34" charset="-122"/>
                        </a:rPr>
                        <a:t>挂耳：</a:t>
                      </a:r>
                      <a:r>
                        <a:rPr lang="en-US" altLang="zh-CN" sz="1100" kern="1200" baseline="0" dirty="0" smtClean="0">
                          <a:latin typeface="微软雅黑" panose="020B0503020204020204" pitchFamily="34" charset="-122"/>
                          <a:ea typeface="微软雅黑" panose="020B0503020204020204" pitchFamily="34" charset="-122"/>
                        </a:rPr>
                        <a:t>482.6mm×222.3mm×43.6mm </a:t>
                      </a:r>
                    </a:p>
                    <a:p>
                      <a:pPr algn="ctr">
                        <a:lnSpc>
                          <a:spcPct val="130000"/>
                        </a:lnSpc>
                      </a:pPr>
                      <a:r>
                        <a:rPr lang="zh-CN" altLang="en-US" sz="1100" kern="1200" baseline="0" dirty="0" smtClean="0">
                          <a:latin typeface="微软雅黑" panose="020B0503020204020204" pitchFamily="34" charset="-122"/>
                          <a:ea typeface="微软雅黑" panose="020B0503020204020204" pitchFamily="34" charset="-122"/>
                        </a:rPr>
                        <a:t>带</a:t>
                      </a:r>
                      <a:r>
                        <a:rPr lang="en-US" altLang="zh-CN" sz="1100" kern="1200" baseline="0" dirty="0" smtClean="0">
                          <a:latin typeface="微软雅黑" panose="020B0503020204020204" pitchFamily="34" charset="-122"/>
                          <a:ea typeface="微软雅黑" panose="020B0503020204020204" pitchFamily="34" charset="-122"/>
                        </a:rPr>
                        <a:t>ETSI</a:t>
                      </a:r>
                      <a:r>
                        <a:rPr lang="zh-CN" altLang="en-US" sz="1100" kern="1200" baseline="0" dirty="0" smtClean="0">
                          <a:latin typeface="微软雅黑" panose="020B0503020204020204" pitchFamily="34" charset="-122"/>
                          <a:ea typeface="微软雅黑" panose="020B0503020204020204" pitchFamily="34" charset="-122"/>
                        </a:rPr>
                        <a:t>挂耳：</a:t>
                      </a:r>
                      <a:r>
                        <a:rPr lang="en-US" altLang="zh-CN" sz="1100" kern="1200" baseline="0" dirty="0" smtClean="0">
                          <a:latin typeface="微软雅黑" panose="020B0503020204020204" pitchFamily="34" charset="-122"/>
                          <a:ea typeface="微软雅黑" panose="020B0503020204020204" pitchFamily="34" charset="-122"/>
                        </a:rPr>
                        <a:t>535mm×222.3mm×43.6mm </a:t>
                      </a:r>
                    </a:p>
                  </a:txBody>
                  <a:tcPr anchor="ctr"/>
                </a:tc>
              </a:tr>
              <a:tr h="171640">
                <a:tc>
                  <a:txBody>
                    <a:bodyPr/>
                    <a:lstStyle/>
                    <a:p>
                      <a:pPr algn="ctr">
                        <a:lnSpc>
                          <a:spcPct val="150000"/>
                        </a:lnSpc>
                      </a:pPr>
                      <a:r>
                        <a:rPr lang="zh-CN" altLang="en-US" sz="1100" kern="1200" baseline="0" dirty="0" smtClean="0">
                          <a:latin typeface="微软雅黑" panose="020B0503020204020204" pitchFamily="34" charset="-122"/>
                          <a:ea typeface="微软雅黑" panose="020B0503020204020204" pitchFamily="34" charset="-122"/>
                        </a:rPr>
                        <a:t>工作电压范围 </a:t>
                      </a:r>
                    </a:p>
                  </a:txBody>
                  <a:tcPr anchor="ctr"/>
                </a:tc>
                <a:tc>
                  <a:txBody>
                    <a:bodyPr/>
                    <a:lstStyle/>
                    <a:p>
                      <a:pPr algn="ctr">
                        <a:lnSpc>
                          <a:spcPct val="130000"/>
                        </a:lnSpc>
                      </a:pPr>
                      <a:r>
                        <a:rPr lang="en-US" altLang="zh-CN" sz="1100" kern="1200" baseline="0" dirty="0" smtClean="0">
                          <a:latin typeface="微软雅黑" panose="020B0503020204020204" pitchFamily="34" charset="-122"/>
                          <a:ea typeface="微软雅黑" panose="020B0503020204020204" pitchFamily="34" charset="-122"/>
                        </a:rPr>
                        <a:t>• </a:t>
                      </a:r>
                      <a:r>
                        <a:rPr lang="zh-CN" altLang="en-US" sz="1100" kern="1200" baseline="0" dirty="0" smtClean="0">
                          <a:latin typeface="微软雅黑" panose="020B0503020204020204" pitchFamily="34" charset="-122"/>
                          <a:ea typeface="微软雅黑" panose="020B0503020204020204" pitchFamily="34" charset="-122"/>
                        </a:rPr>
                        <a:t>直流供电：</a:t>
                      </a:r>
                      <a:r>
                        <a:rPr lang="en-US" altLang="zh-CN" sz="1100" kern="1200" baseline="0" dirty="0" smtClean="0">
                          <a:latin typeface="微软雅黑" panose="020B0503020204020204" pitchFamily="34" charset="-122"/>
                          <a:ea typeface="微软雅黑" panose="020B0503020204020204" pitchFamily="34" charset="-122"/>
                        </a:rPr>
                        <a:t>-38.4V</a:t>
                      </a:r>
                      <a:r>
                        <a:rPr lang="zh-CN" altLang="en-US" sz="1100" kern="1200" baseline="0" dirty="0" smtClean="0">
                          <a:latin typeface="微软雅黑" panose="020B0503020204020204" pitchFamily="34" charset="-122"/>
                          <a:ea typeface="微软雅黑" panose="020B0503020204020204" pitchFamily="34" charset="-122"/>
                        </a:rPr>
                        <a:t>～</a:t>
                      </a:r>
                      <a:r>
                        <a:rPr lang="en-US" altLang="zh-CN" sz="1100" kern="1200" baseline="0" dirty="0" smtClean="0">
                          <a:latin typeface="微软雅黑" panose="020B0503020204020204" pitchFamily="34" charset="-122"/>
                          <a:ea typeface="微软雅黑" panose="020B0503020204020204" pitchFamily="34" charset="-122"/>
                        </a:rPr>
                        <a:t>-72V </a:t>
                      </a:r>
                    </a:p>
                    <a:p>
                      <a:pPr algn="ctr">
                        <a:lnSpc>
                          <a:spcPct val="130000"/>
                        </a:lnSpc>
                      </a:pPr>
                      <a:r>
                        <a:rPr lang="en-US" altLang="zh-CN" sz="1100" kern="1200" baseline="0" dirty="0" smtClean="0">
                          <a:latin typeface="微软雅黑" panose="020B0503020204020204" pitchFamily="34" charset="-122"/>
                          <a:ea typeface="微软雅黑" panose="020B0503020204020204" pitchFamily="34" charset="-122"/>
                        </a:rPr>
                        <a:t>• </a:t>
                      </a:r>
                      <a:r>
                        <a:rPr lang="zh-CN" altLang="en-US" sz="1100" kern="1200" baseline="0" dirty="0" smtClean="0">
                          <a:latin typeface="微软雅黑" panose="020B0503020204020204" pitchFamily="34" charset="-122"/>
                          <a:ea typeface="微软雅黑" panose="020B0503020204020204" pitchFamily="34" charset="-122"/>
                        </a:rPr>
                        <a:t>交流供电：</a:t>
                      </a:r>
                      <a:r>
                        <a:rPr lang="en-US" altLang="zh-CN" sz="1100" kern="1200" baseline="0" dirty="0" smtClean="0">
                          <a:latin typeface="微软雅黑" panose="020B0503020204020204" pitchFamily="34" charset="-122"/>
                          <a:ea typeface="微软雅黑" panose="020B0503020204020204" pitchFamily="34" charset="-122"/>
                        </a:rPr>
                        <a:t>100V</a:t>
                      </a:r>
                      <a:r>
                        <a:rPr lang="zh-CN" altLang="en-US" sz="1100" kern="1200" baseline="0" dirty="0" smtClean="0">
                          <a:latin typeface="微软雅黑" panose="020B0503020204020204" pitchFamily="34" charset="-122"/>
                          <a:ea typeface="微软雅黑" panose="020B0503020204020204" pitchFamily="34" charset="-122"/>
                        </a:rPr>
                        <a:t>～</a:t>
                      </a:r>
                      <a:r>
                        <a:rPr lang="en-US" altLang="zh-CN" sz="1100" kern="1200" baseline="0" dirty="0" smtClean="0">
                          <a:latin typeface="微软雅黑" panose="020B0503020204020204" pitchFamily="34" charset="-122"/>
                          <a:ea typeface="微软雅黑" panose="020B0503020204020204" pitchFamily="34" charset="-122"/>
                        </a:rPr>
                        <a:t>240V </a:t>
                      </a:r>
                    </a:p>
                  </a:txBody>
                  <a:tcPr anchor="ctr"/>
                </a:tc>
              </a:tr>
              <a:tr h="122745">
                <a:tc>
                  <a:txBody>
                    <a:bodyPr/>
                    <a:lstStyle/>
                    <a:p>
                      <a:pPr algn="ctr">
                        <a:lnSpc>
                          <a:spcPct val="150000"/>
                        </a:lnSpc>
                      </a:pPr>
                      <a:r>
                        <a:rPr lang="zh-CN" altLang="en-US" sz="1100" kern="1200" baseline="0" dirty="0" smtClean="0">
                          <a:latin typeface="微软雅黑" panose="020B0503020204020204" pitchFamily="34" charset="-122"/>
                          <a:ea typeface="微软雅黑" panose="020B0503020204020204" pitchFamily="34" charset="-122"/>
                        </a:rPr>
                        <a:t>工作环境温度 </a:t>
                      </a:r>
                    </a:p>
                  </a:txBody>
                  <a:tcPr anchor="ctr"/>
                </a:tc>
                <a:tc>
                  <a:txBody>
                    <a:bodyPr/>
                    <a:lstStyle/>
                    <a:p>
                      <a:pPr algn="ctr">
                        <a:lnSpc>
                          <a:spcPct val="150000"/>
                        </a:lnSpc>
                      </a:pPr>
                      <a:r>
                        <a:rPr lang="en-US" altLang="zh-CN" sz="1100" kern="1200" baseline="0" dirty="0" smtClean="0">
                          <a:latin typeface="微软雅黑" panose="020B0503020204020204" pitchFamily="34" charset="-122"/>
                          <a:ea typeface="微软雅黑" panose="020B0503020204020204" pitchFamily="34" charset="-122"/>
                        </a:rPr>
                        <a:t>-40°C </a:t>
                      </a:r>
                      <a:r>
                        <a:rPr lang="zh-CN" altLang="en-US" sz="1100" kern="1200" baseline="0" dirty="0" smtClean="0">
                          <a:latin typeface="微软雅黑" panose="020B0503020204020204" pitchFamily="34" charset="-122"/>
                          <a:ea typeface="微软雅黑" panose="020B0503020204020204" pitchFamily="34" charset="-122"/>
                        </a:rPr>
                        <a:t>～ </a:t>
                      </a:r>
                      <a:r>
                        <a:rPr lang="en-US" altLang="zh-CN" sz="1100" kern="1200" baseline="0" dirty="0" smtClean="0">
                          <a:latin typeface="微软雅黑" panose="020B0503020204020204" pitchFamily="34" charset="-122"/>
                          <a:ea typeface="微软雅黑" panose="020B0503020204020204" pitchFamily="34" charset="-122"/>
                        </a:rPr>
                        <a:t>+65°C*</a:t>
                      </a:r>
                      <a:r>
                        <a:rPr lang="zh-CN" altLang="en-US" sz="1100" kern="1200" baseline="0" dirty="0" smtClean="0">
                          <a:latin typeface="微软雅黑" panose="020B0503020204020204" pitchFamily="34" charset="-122"/>
                          <a:ea typeface="微软雅黑" panose="020B0503020204020204" pitchFamily="34" charset="-122"/>
                        </a:rPr>
                        <a:t>，最低启动温度为</a:t>
                      </a:r>
                      <a:r>
                        <a:rPr lang="en-US" altLang="zh-CN" sz="1100" kern="1200" baseline="0" dirty="0" smtClean="0">
                          <a:latin typeface="微软雅黑" panose="020B0503020204020204" pitchFamily="34" charset="-122"/>
                          <a:ea typeface="微软雅黑" panose="020B0503020204020204" pitchFamily="34" charset="-122"/>
                        </a:rPr>
                        <a:t>-25°C</a:t>
                      </a:r>
                      <a:r>
                        <a:rPr lang="zh-CN" altLang="en-US" sz="1100" kern="1200" baseline="0" dirty="0" smtClean="0">
                          <a:latin typeface="微软雅黑" panose="020B0503020204020204" pitchFamily="34" charset="-122"/>
                          <a:ea typeface="微软雅黑" panose="020B0503020204020204" pitchFamily="34" charset="-122"/>
                        </a:rPr>
                        <a:t>。 </a:t>
                      </a:r>
                    </a:p>
                  </a:txBody>
                  <a:tcPr anchor="ctr"/>
                </a:tc>
              </a:tr>
              <a:tr h="0">
                <a:tc>
                  <a:txBody>
                    <a:bodyPr/>
                    <a:lstStyle/>
                    <a:p>
                      <a:pPr algn="ctr">
                        <a:lnSpc>
                          <a:spcPct val="150000"/>
                        </a:lnSpc>
                      </a:pPr>
                      <a:r>
                        <a:rPr lang="zh-CN" altLang="en-US" sz="1100" kern="1200" baseline="0" dirty="0" smtClean="0">
                          <a:latin typeface="微软雅黑" panose="020B0503020204020204" pitchFamily="34" charset="-122"/>
                          <a:ea typeface="微软雅黑" panose="020B0503020204020204" pitchFamily="34" charset="-122"/>
                        </a:rPr>
                        <a:t>工作环境湿度 </a:t>
                      </a:r>
                    </a:p>
                  </a:txBody>
                  <a:tcPr anchor="ctr"/>
                </a:tc>
                <a:tc>
                  <a:txBody>
                    <a:bodyPr/>
                    <a:lstStyle/>
                    <a:p>
                      <a:pPr algn="ctr">
                        <a:lnSpc>
                          <a:spcPct val="150000"/>
                        </a:lnSpc>
                      </a:pPr>
                      <a:r>
                        <a:rPr lang="en-US" altLang="zh-CN" sz="1100" kern="1200" baseline="0" dirty="0" smtClean="0">
                          <a:latin typeface="微软雅黑" panose="020B0503020204020204" pitchFamily="34" charset="-122"/>
                          <a:ea typeface="微软雅黑" panose="020B0503020204020204" pitchFamily="34" charset="-122"/>
                        </a:rPr>
                        <a:t>5%RH</a:t>
                      </a:r>
                      <a:r>
                        <a:rPr lang="zh-CN" altLang="en-US" sz="1100" kern="1200" baseline="0" dirty="0" smtClean="0">
                          <a:latin typeface="微软雅黑" panose="020B0503020204020204" pitchFamily="34" charset="-122"/>
                          <a:ea typeface="微软雅黑" panose="020B0503020204020204" pitchFamily="34" charset="-122"/>
                        </a:rPr>
                        <a:t>～</a:t>
                      </a:r>
                      <a:r>
                        <a:rPr lang="en-US" altLang="zh-CN" sz="1100" kern="1200" baseline="0" dirty="0" smtClean="0">
                          <a:latin typeface="微软雅黑" panose="020B0503020204020204" pitchFamily="34" charset="-122"/>
                          <a:ea typeface="微软雅黑" panose="020B0503020204020204" pitchFamily="34" charset="-122"/>
                        </a:rPr>
                        <a:t>95%RH </a:t>
                      </a:r>
                    </a:p>
                  </a:txBody>
                  <a:tcPr anchor="ctr"/>
                </a:tc>
              </a:tr>
              <a:tr h="0">
                <a:tc>
                  <a:txBody>
                    <a:bodyPr/>
                    <a:lstStyle/>
                    <a:p>
                      <a:pPr algn="ctr">
                        <a:lnSpc>
                          <a:spcPct val="150000"/>
                        </a:lnSpc>
                      </a:pPr>
                      <a:r>
                        <a:rPr lang="zh-CN" altLang="en-US" sz="1100" kern="1200" baseline="0" dirty="0" smtClean="0">
                          <a:latin typeface="微软雅黑" panose="020B0503020204020204" pitchFamily="34" charset="-122"/>
                          <a:ea typeface="微软雅黑" panose="020B0503020204020204" pitchFamily="34" charset="-122"/>
                        </a:rPr>
                        <a:t>气压环境 </a:t>
                      </a:r>
                    </a:p>
                  </a:txBody>
                  <a:tcPr anchor="ctr"/>
                </a:tc>
                <a:tc>
                  <a:txBody>
                    <a:bodyPr/>
                    <a:lstStyle/>
                    <a:p>
                      <a:pPr algn="ctr">
                        <a:lnSpc>
                          <a:spcPct val="150000"/>
                        </a:lnSpc>
                      </a:pPr>
                      <a:r>
                        <a:rPr lang="en-US" altLang="zh-CN" sz="1100" kern="1200" baseline="0" dirty="0" smtClean="0">
                          <a:latin typeface="微软雅黑" panose="020B0503020204020204" pitchFamily="34" charset="-122"/>
                          <a:ea typeface="微软雅黑" panose="020B0503020204020204" pitchFamily="34" charset="-122"/>
                        </a:rPr>
                        <a:t>70kPa</a:t>
                      </a:r>
                      <a:r>
                        <a:rPr lang="zh-CN" altLang="en-US" sz="1100" kern="1200" baseline="0" dirty="0" smtClean="0">
                          <a:latin typeface="微软雅黑" panose="020B0503020204020204" pitchFamily="34" charset="-122"/>
                          <a:ea typeface="微软雅黑" panose="020B0503020204020204" pitchFamily="34" charset="-122"/>
                        </a:rPr>
                        <a:t>～</a:t>
                      </a:r>
                      <a:r>
                        <a:rPr lang="en-US" altLang="zh-CN" sz="1100" kern="1200" baseline="0" dirty="0" smtClean="0">
                          <a:latin typeface="微软雅黑" panose="020B0503020204020204" pitchFamily="34" charset="-122"/>
                          <a:ea typeface="微软雅黑" panose="020B0503020204020204" pitchFamily="34" charset="-122"/>
                        </a:rPr>
                        <a:t>106kPa </a:t>
                      </a:r>
                    </a:p>
                  </a:txBody>
                  <a:tcPr anchor="ctr"/>
                </a:tc>
              </a:tr>
              <a:tr h="0">
                <a:tc>
                  <a:txBody>
                    <a:bodyPr/>
                    <a:lstStyle/>
                    <a:p>
                      <a:pPr algn="ctr">
                        <a:lnSpc>
                          <a:spcPct val="150000"/>
                        </a:lnSpc>
                      </a:pPr>
                      <a:r>
                        <a:rPr lang="zh-CN" altLang="en-US" sz="1100" kern="1200" baseline="0" dirty="0" smtClean="0">
                          <a:latin typeface="微软雅黑" panose="020B0503020204020204" pitchFamily="34" charset="-122"/>
                          <a:ea typeface="微软雅黑" panose="020B0503020204020204" pitchFamily="34" charset="-122"/>
                        </a:rPr>
                        <a:t>海拔高度 </a:t>
                      </a:r>
                    </a:p>
                  </a:txBody>
                  <a:tcPr anchor="ctr"/>
                </a:tc>
                <a:tc>
                  <a:txBody>
                    <a:bodyPr/>
                    <a:lstStyle/>
                    <a:p>
                      <a:pPr algn="ctr">
                        <a:lnSpc>
                          <a:spcPct val="150000"/>
                        </a:lnSpc>
                      </a:pPr>
                      <a:r>
                        <a:rPr lang="en-US" altLang="zh-CN" sz="1100" kern="1200" baseline="0" dirty="0" smtClean="0">
                          <a:latin typeface="微软雅黑" panose="020B0503020204020204" pitchFamily="34" charset="-122"/>
                          <a:ea typeface="微软雅黑" panose="020B0503020204020204" pitchFamily="34" charset="-122"/>
                        </a:rPr>
                        <a:t>4000m</a:t>
                      </a:r>
                      <a:r>
                        <a:rPr lang="zh-CN" altLang="en-US" sz="1100" kern="1200" baseline="0" dirty="0" smtClean="0">
                          <a:latin typeface="微软雅黑" panose="020B0503020204020204" pitchFamily="34" charset="-122"/>
                          <a:ea typeface="微软雅黑" panose="020B0503020204020204" pitchFamily="34" charset="-122"/>
                        </a:rPr>
                        <a:t>以下</a:t>
                      </a:r>
                    </a:p>
                  </a:txBody>
                  <a:tcPr anchor="ctr"/>
                </a:tc>
              </a:tr>
              <a:tr h="0">
                <a:tc>
                  <a:txBody>
                    <a:bodyPr/>
                    <a:lstStyle/>
                    <a:p>
                      <a:pPr algn="ctr">
                        <a:lnSpc>
                          <a:spcPct val="150000"/>
                        </a:lnSpc>
                      </a:pPr>
                      <a:r>
                        <a:rPr lang="zh-CN" altLang="en-US" sz="1100" kern="1200" baseline="0" dirty="0" smtClean="0">
                          <a:latin typeface="微软雅黑" panose="020B0503020204020204" pitchFamily="34" charset="-122"/>
                          <a:ea typeface="微软雅黑" panose="020B0503020204020204" pitchFamily="34" charset="-122"/>
                        </a:rPr>
                        <a:t>系统二层包转发率 </a:t>
                      </a:r>
                    </a:p>
                  </a:txBody>
                  <a:tcPr anchor="ctr"/>
                </a:tc>
                <a:tc>
                  <a:txBody>
                    <a:bodyPr/>
                    <a:lstStyle/>
                    <a:p>
                      <a:pPr algn="ctr">
                        <a:lnSpc>
                          <a:spcPct val="150000"/>
                        </a:lnSpc>
                      </a:pPr>
                      <a:r>
                        <a:rPr lang="en-US" altLang="zh-CN" sz="1100" kern="1200" baseline="0" dirty="0" smtClean="0">
                          <a:latin typeface="微软雅黑" panose="020B0503020204020204" pitchFamily="34" charset="-122"/>
                          <a:ea typeface="微软雅黑" panose="020B0503020204020204" pitchFamily="34" charset="-122"/>
                        </a:rPr>
                        <a:t>13 </a:t>
                      </a:r>
                      <a:r>
                        <a:rPr lang="en-US" altLang="zh-CN" sz="1100" kern="1200" baseline="0" dirty="0" err="1" smtClean="0">
                          <a:latin typeface="微软雅黑" panose="020B0503020204020204" pitchFamily="34" charset="-122"/>
                          <a:ea typeface="微软雅黑" panose="020B0503020204020204" pitchFamily="34" charset="-122"/>
                        </a:rPr>
                        <a:t>Mpps</a:t>
                      </a:r>
                      <a:r>
                        <a:rPr lang="en-US" altLang="zh-CN" sz="1100" kern="1200" baseline="0" dirty="0" smtClean="0">
                          <a:latin typeface="微软雅黑" panose="020B0503020204020204" pitchFamily="34" charset="-122"/>
                          <a:ea typeface="微软雅黑" panose="020B0503020204020204" pitchFamily="34" charset="-122"/>
                        </a:rPr>
                        <a:t> </a:t>
                      </a:r>
                    </a:p>
                  </a:txBody>
                  <a:tcPr anchor="ctr"/>
                </a:tc>
              </a:tr>
              <a:tr h="118300">
                <a:tc>
                  <a:txBody>
                    <a:bodyPr/>
                    <a:lstStyle/>
                    <a:p>
                      <a:pPr algn="ctr">
                        <a:lnSpc>
                          <a:spcPct val="150000"/>
                        </a:lnSpc>
                      </a:pPr>
                      <a:r>
                        <a:rPr lang="en-US" altLang="zh-CN" sz="1100" kern="1200" baseline="0" dirty="0" smtClean="0">
                          <a:latin typeface="微软雅黑" panose="020B0503020204020204" pitchFamily="34" charset="-122"/>
                          <a:ea typeface="微软雅黑" panose="020B0503020204020204" pitchFamily="34" charset="-122"/>
                        </a:rPr>
                        <a:t>GE</a:t>
                      </a:r>
                      <a:r>
                        <a:rPr lang="zh-CN" altLang="en-US" sz="1100" kern="1200" baseline="0" dirty="0" smtClean="0">
                          <a:latin typeface="微软雅黑" panose="020B0503020204020204" pitchFamily="34" charset="-122"/>
                          <a:ea typeface="微软雅黑" panose="020B0503020204020204" pitchFamily="34" charset="-122"/>
                        </a:rPr>
                        <a:t>上行端口数 </a:t>
                      </a:r>
                    </a:p>
                  </a:txBody>
                  <a:tcPr anchor="ctr"/>
                </a:tc>
                <a:tc>
                  <a:txBody>
                    <a:bodyPr/>
                    <a:lstStyle/>
                    <a:p>
                      <a:pPr algn="ctr">
                        <a:lnSpc>
                          <a:spcPct val="150000"/>
                        </a:lnSpc>
                      </a:pPr>
                      <a:r>
                        <a:rPr lang="en-US" altLang="zh-CN" sz="1100" kern="1200" baseline="0" dirty="0" smtClean="0">
                          <a:latin typeface="微软雅黑" panose="020B0503020204020204" pitchFamily="34" charset="-122"/>
                          <a:ea typeface="微软雅黑" panose="020B0503020204020204" pitchFamily="34" charset="-122"/>
                        </a:rPr>
                        <a:t>2</a:t>
                      </a:r>
                      <a:r>
                        <a:rPr lang="zh-CN" altLang="en-US" sz="1100" kern="1200" baseline="0" dirty="0" smtClean="0">
                          <a:latin typeface="微软雅黑" panose="020B0503020204020204" pitchFamily="34" charset="-122"/>
                          <a:ea typeface="微软雅黑" panose="020B0503020204020204" pitchFamily="34" charset="-122"/>
                        </a:rPr>
                        <a:t>（光电</a:t>
                      </a:r>
                      <a:r>
                        <a:rPr lang="en-US" altLang="zh-CN" sz="1100" kern="1200" baseline="0" dirty="0" smtClean="0">
                          <a:latin typeface="微软雅黑" panose="020B0503020204020204" pitchFamily="34" charset="-122"/>
                          <a:ea typeface="微软雅黑" panose="020B0503020204020204" pitchFamily="34" charset="-122"/>
                        </a:rPr>
                        <a:t>combo</a:t>
                      </a:r>
                      <a:r>
                        <a:rPr lang="zh-CN" altLang="en-US" sz="1100" kern="1200" baseline="0" dirty="0" smtClean="0">
                          <a:latin typeface="微软雅黑" panose="020B0503020204020204" pitchFamily="34" charset="-122"/>
                          <a:ea typeface="微软雅黑" panose="020B0503020204020204" pitchFamily="34" charset="-122"/>
                        </a:rPr>
                        <a:t>） </a:t>
                      </a:r>
                    </a:p>
                  </a:txBody>
                  <a:tcPr anchor="ctr"/>
                </a:tc>
              </a:tr>
              <a:tr h="0">
                <a:tc>
                  <a:txBody>
                    <a:bodyPr/>
                    <a:lstStyle/>
                    <a:p>
                      <a:pPr algn="ctr">
                        <a:lnSpc>
                          <a:spcPct val="150000"/>
                        </a:lnSpc>
                      </a:pPr>
                      <a:r>
                        <a:rPr lang="en-US" altLang="zh-CN" sz="1100" kern="1200" baseline="0" dirty="0" smtClean="0">
                          <a:latin typeface="微软雅黑" panose="020B0503020204020204" pitchFamily="34" charset="-122"/>
                          <a:ea typeface="微软雅黑" panose="020B0503020204020204" pitchFamily="34" charset="-122"/>
                        </a:rPr>
                        <a:t>10GE/GE </a:t>
                      </a:r>
                      <a:r>
                        <a:rPr lang="zh-CN" altLang="en-US" sz="1100" kern="1200" baseline="0" dirty="0" smtClean="0">
                          <a:latin typeface="微软雅黑" panose="020B0503020204020204" pitchFamily="34" charset="-122"/>
                          <a:ea typeface="微软雅黑" panose="020B0503020204020204" pitchFamily="34" charset="-122"/>
                        </a:rPr>
                        <a:t>上行端口数 </a:t>
                      </a:r>
                    </a:p>
                  </a:txBody>
                  <a:tcPr anchor="ctr"/>
                </a:tc>
                <a:tc>
                  <a:txBody>
                    <a:bodyPr/>
                    <a:lstStyle/>
                    <a:p>
                      <a:pPr algn="ctr">
                        <a:lnSpc>
                          <a:spcPct val="150000"/>
                        </a:lnSpc>
                      </a:pPr>
                      <a:r>
                        <a:rPr lang="en-US" altLang="zh-CN" sz="1100" kern="1200" baseline="0" dirty="0" smtClean="0">
                          <a:latin typeface="微软雅黑" panose="020B0503020204020204" pitchFamily="34" charset="-122"/>
                          <a:ea typeface="微软雅黑" panose="020B0503020204020204" pitchFamily="34" charset="-122"/>
                        </a:rPr>
                        <a:t>2 </a:t>
                      </a:r>
                    </a:p>
                  </a:txBody>
                  <a:tcPr anchor="ctr"/>
                </a:tc>
              </a:tr>
              <a:tr h="158432">
                <a:tc>
                  <a:txBody>
                    <a:bodyPr/>
                    <a:lstStyle/>
                    <a:p>
                      <a:pPr algn="ctr">
                        <a:lnSpc>
                          <a:spcPct val="150000"/>
                        </a:lnSpc>
                      </a:pPr>
                      <a:r>
                        <a:rPr lang="zh-CN" altLang="en-US" sz="1100" kern="1200" baseline="0" dirty="0" smtClean="0">
                          <a:latin typeface="微软雅黑" panose="020B0503020204020204" pitchFamily="34" charset="-122"/>
                          <a:ea typeface="微软雅黑" panose="020B0503020204020204" pitchFamily="34" charset="-122"/>
                        </a:rPr>
                        <a:t>业务端口数 </a:t>
                      </a:r>
                    </a:p>
                  </a:txBody>
                  <a:tcPr anchor="ctr"/>
                </a:tc>
                <a:tc>
                  <a:txBody>
                    <a:bodyPr/>
                    <a:lstStyle/>
                    <a:p>
                      <a:pPr algn="ctr">
                        <a:lnSpc>
                          <a:spcPct val="150000"/>
                        </a:lnSpc>
                      </a:pPr>
                      <a:r>
                        <a:rPr lang="en-US" altLang="zh-CN" sz="1100" kern="1200" baseline="0" dirty="0" smtClean="0">
                          <a:latin typeface="微软雅黑" panose="020B0503020204020204" pitchFamily="34" charset="-122"/>
                          <a:ea typeface="微软雅黑" panose="020B0503020204020204" pitchFamily="34" charset="-122"/>
                        </a:rPr>
                        <a:t>8 GPON </a:t>
                      </a:r>
                    </a:p>
                  </a:txBody>
                  <a:tcPr anchor="ctr"/>
                </a:tc>
              </a:tr>
            </a:tbl>
          </a:graphicData>
        </a:graphic>
      </p:graphicFrame>
      <p:sp>
        <p:nvSpPr>
          <p:cNvPr id="25" name="矩形 24"/>
          <p:cNvSpPr/>
          <p:nvPr/>
        </p:nvSpPr>
        <p:spPr>
          <a:xfrm>
            <a:off x="8211403" y="903311"/>
            <a:ext cx="528320" cy="758825"/>
          </a:xfrm>
          <a:prstGeom prst="rect">
            <a:avLst/>
          </a:prstGeom>
          <a:noFill/>
          <a:ln w="34925">
            <a:solidFill>
              <a:srgbClr val="CED1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组合 25"/>
          <p:cNvGrpSpPr/>
          <p:nvPr/>
        </p:nvGrpSpPr>
        <p:grpSpPr>
          <a:xfrm>
            <a:off x="8352395" y="1021895"/>
            <a:ext cx="5879463" cy="589441"/>
            <a:chOff x="876937" y="2070100"/>
            <a:chExt cx="5879463" cy="457200"/>
          </a:xfrm>
        </p:grpSpPr>
        <p:sp>
          <p:nvSpPr>
            <p:cNvPr id="27" name="任意多边形 26"/>
            <p:cNvSpPr/>
            <p:nvPr/>
          </p:nvSpPr>
          <p:spPr>
            <a:xfrm>
              <a:off x="966644" y="2070100"/>
              <a:ext cx="5789756" cy="457200"/>
            </a:xfrm>
            <a:custGeom>
              <a:avLst/>
              <a:gdLst>
                <a:gd name="connsiteX0" fmla="*/ 0 w 5789756"/>
                <a:gd name="connsiteY0" fmla="*/ 0 h 457200"/>
                <a:gd name="connsiteX1" fmla="*/ 5789756 w 5789756"/>
                <a:gd name="connsiteY1" fmla="*/ 0 h 457200"/>
                <a:gd name="connsiteX2" fmla="*/ 5789756 w 5789756"/>
                <a:gd name="connsiteY2" fmla="*/ 457200 h 457200"/>
                <a:gd name="connsiteX3" fmla="*/ 93428 w 578975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5789756" h="457200">
                  <a:moveTo>
                    <a:pt x="0" y="0"/>
                  </a:moveTo>
                  <a:lnTo>
                    <a:pt x="5789756" y="0"/>
                  </a:lnTo>
                  <a:lnTo>
                    <a:pt x="5789756" y="457200"/>
                  </a:lnTo>
                  <a:lnTo>
                    <a:pt x="93428" y="457200"/>
                  </a:lnTo>
                  <a:close/>
                </a:path>
              </a:pathLst>
            </a:cu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任意多边形 27"/>
            <p:cNvSpPr/>
            <p:nvPr/>
          </p:nvSpPr>
          <p:spPr>
            <a:xfrm>
              <a:off x="876937" y="2070100"/>
              <a:ext cx="145501" cy="457200"/>
            </a:xfrm>
            <a:custGeom>
              <a:avLst/>
              <a:gdLst>
                <a:gd name="connsiteX0" fmla="*/ 0 w 145501"/>
                <a:gd name="connsiteY0" fmla="*/ 0 h 457200"/>
                <a:gd name="connsiteX1" fmla="*/ 45763 w 145501"/>
                <a:gd name="connsiteY1" fmla="*/ 0 h 457200"/>
                <a:gd name="connsiteX2" fmla="*/ 145501 w 145501"/>
                <a:gd name="connsiteY2" fmla="*/ 457200 h 457200"/>
                <a:gd name="connsiteX3" fmla="*/ 0 w 145501"/>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145501" h="457200">
                  <a:moveTo>
                    <a:pt x="0" y="0"/>
                  </a:moveTo>
                  <a:lnTo>
                    <a:pt x="45763" y="0"/>
                  </a:lnTo>
                  <a:lnTo>
                    <a:pt x="145501" y="457200"/>
                  </a:lnTo>
                  <a:lnTo>
                    <a:pt x="0" y="457200"/>
                  </a:lnTo>
                  <a:close/>
                </a:path>
              </a:pathLst>
            </a:custGeom>
            <a:solidFill>
              <a:srgbClr val="F39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文本框 17"/>
          <p:cNvSpPr txBox="1"/>
          <p:nvPr/>
        </p:nvSpPr>
        <p:spPr>
          <a:xfrm>
            <a:off x="8880715" y="1142342"/>
            <a:ext cx="5147288" cy="400110"/>
          </a:xfrm>
          <a:prstGeom prst="rect">
            <a:avLst/>
          </a:prstGeom>
          <a:noFill/>
        </p:spPr>
        <p:txBody>
          <a:bodyPr wrap="square" rtlCol="0">
            <a:spAutoFit/>
          </a:bodyPr>
          <a:lstStyle/>
          <a:p>
            <a:r>
              <a:rPr lang="zh-CN" altLang="en-US" sz="2000" b="1" kern="5000" dirty="0" smtClean="0">
                <a:solidFill>
                  <a:schemeClr val="bg1"/>
                </a:solidFill>
                <a:latin typeface="微软雅黑" panose="020B0503020204020204" pitchFamily="34" charset="-122"/>
                <a:ea typeface="微软雅黑" panose="020B0503020204020204" pitchFamily="34" charset="-122"/>
                <a:sym typeface="+mn-ea"/>
              </a:rPr>
              <a:t>工业</a:t>
            </a:r>
            <a:r>
              <a:rPr lang="en-US" altLang="zh-CN" sz="2000" b="1" kern="5000" dirty="0" smtClean="0">
                <a:solidFill>
                  <a:schemeClr val="bg1"/>
                </a:solidFill>
                <a:latin typeface="微软雅黑" panose="020B0503020204020204" pitchFamily="34" charset="-122"/>
                <a:ea typeface="微软雅黑" panose="020B0503020204020204" pitchFamily="34" charset="-122"/>
                <a:sym typeface="+mn-ea"/>
              </a:rPr>
              <a:t>ONU</a:t>
            </a:r>
            <a:endParaRPr lang="en-US" altLang="zh-CN" sz="2000" b="1" kern="5000" dirty="0">
              <a:solidFill>
                <a:schemeClr val="bg1"/>
              </a:solidFill>
              <a:latin typeface="微软雅黑" panose="020B0503020204020204" pitchFamily="34" charset="-122"/>
              <a:ea typeface="微软雅黑" panose="020B0503020204020204" pitchFamily="34" charset="-122"/>
              <a:sym typeface="+mn-ea"/>
            </a:endParaRPr>
          </a:p>
        </p:txBody>
      </p:sp>
      <p:sp>
        <p:nvSpPr>
          <p:cNvPr id="30" name="TextBox 5"/>
          <p:cNvSpPr txBox="1"/>
          <p:nvPr/>
        </p:nvSpPr>
        <p:spPr>
          <a:xfrm>
            <a:off x="8352395" y="2192285"/>
            <a:ext cx="5972923" cy="997196"/>
          </a:xfrm>
          <a:prstGeom prst="rect">
            <a:avLst/>
          </a:prstGeom>
          <a:noFill/>
        </p:spPr>
        <p:txBody>
          <a:bodyPr wrap="square" rtlCol="0">
            <a:spAutoFit/>
          </a:bodyPr>
          <a:lstStyle>
            <a:defPPr>
              <a:defRPr lang="en-US"/>
            </a:defPPr>
            <a:lvl1pPr>
              <a:lnSpc>
                <a:spcPct val="120000"/>
              </a:lnSpc>
              <a:defRPr sz="1400">
                <a:solidFill>
                  <a:schemeClr val="bg1">
                    <a:lumMod val="50000"/>
                  </a:schemeClr>
                </a:solidFill>
                <a:latin typeface="微软雅黑" panose="020B0503020204020204" pitchFamily="34" charset="-122"/>
                <a:ea typeface="微软雅黑" panose="020B0503020204020204" pitchFamily="34" charset="-122"/>
              </a:defRPr>
            </a:lvl1pPr>
          </a:lstStyle>
          <a:p>
            <a:pPr>
              <a:lnSpc>
                <a:spcPct val="150000"/>
              </a:lnSpc>
            </a:pPr>
            <a:r>
              <a:rPr lang="en-US" altLang="zh-CN" dirty="0">
                <a:solidFill>
                  <a:srgbClr val="5F5F5F"/>
                </a:solidFill>
              </a:rPr>
              <a:t>ONU EG8084P</a:t>
            </a:r>
            <a:r>
              <a:rPr lang="zh-CN" altLang="zh-CN" dirty="0">
                <a:solidFill>
                  <a:srgbClr val="5F5F5F"/>
                </a:solidFill>
              </a:rPr>
              <a:t>是位于客户端的给用户提供各种接口的用户侧单元或终端，</a:t>
            </a:r>
            <a:r>
              <a:rPr lang="en-US" altLang="zh-CN" dirty="0">
                <a:solidFill>
                  <a:srgbClr val="5F5F5F"/>
                </a:solidFill>
              </a:rPr>
              <a:t>OLT</a:t>
            </a:r>
            <a:r>
              <a:rPr lang="zh-CN" altLang="zh-CN" dirty="0">
                <a:solidFill>
                  <a:srgbClr val="5F5F5F"/>
                </a:solidFill>
              </a:rPr>
              <a:t>和</a:t>
            </a:r>
            <a:r>
              <a:rPr lang="en-US" altLang="zh-CN" dirty="0">
                <a:solidFill>
                  <a:srgbClr val="5F5F5F"/>
                </a:solidFill>
              </a:rPr>
              <a:t>ONU EG8084P</a:t>
            </a:r>
            <a:r>
              <a:rPr lang="zh-CN" altLang="zh-CN" dirty="0">
                <a:solidFill>
                  <a:srgbClr val="5F5F5F"/>
                </a:solidFill>
              </a:rPr>
              <a:t>通过中间的无源光网络</a:t>
            </a:r>
            <a:r>
              <a:rPr lang="en-US" altLang="zh-CN" dirty="0">
                <a:solidFill>
                  <a:srgbClr val="5F5F5F"/>
                </a:solidFill>
              </a:rPr>
              <a:t>ODN</a:t>
            </a:r>
            <a:r>
              <a:rPr lang="zh-CN" altLang="zh-CN" dirty="0">
                <a:solidFill>
                  <a:srgbClr val="5F5F5F"/>
                </a:solidFill>
              </a:rPr>
              <a:t>连接起来进行互相通信。</a:t>
            </a:r>
            <a:endParaRPr lang="en-US" altLang="zh-CN" dirty="0">
              <a:solidFill>
                <a:srgbClr val="5F5F5F"/>
              </a:solidFill>
            </a:endParaRPr>
          </a:p>
          <a:p>
            <a:endParaRPr lang="zh-CN" altLang="en-US" dirty="0">
              <a:solidFill>
                <a:srgbClr val="5F5F5F"/>
              </a:solidFill>
            </a:endParaRPr>
          </a:p>
        </p:txBody>
      </p:sp>
      <p:sp>
        <p:nvSpPr>
          <p:cNvPr id="31" name="等腰三角形 30"/>
          <p:cNvSpPr/>
          <p:nvPr/>
        </p:nvSpPr>
        <p:spPr>
          <a:xfrm rot="5400000">
            <a:off x="8282777" y="1858241"/>
            <a:ext cx="309372" cy="266700"/>
          </a:xfrm>
          <a:prstGeom prst="triangle">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文本框 21"/>
          <p:cNvSpPr txBox="1"/>
          <p:nvPr/>
        </p:nvSpPr>
        <p:spPr>
          <a:xfrm>
            <a:off x="8617075" y="1819542"/>
            <a:ext cx="1562100" cy="338554"/>
          </a:xfrm>
          <a:prstGeom prst="rect">
            <a:avLst/>
          </a:prstGeom>
          <a:noFill/>
        </p:spPr>
        <p:txBody>
          <a:bodyPr wrap="square" rtlCol="0">
            <a:spAutoFit/>
          </a:bodyPr>
          <a:lstStyle/>
          <a:p>
            <a:r>
              <a:rPr lang="zh-CN" altLang="en-US" sz="1600" b="1" dirty="0" smtClean="0">
                <a:solidFill>
                  <a:srgbClr val="036EB8"/>
                </a:solidFill>
                <a:latin typeface="微软雅黑" panose="020B0503020204020204" pitchFamily="34" charset="-122"/>
                <a:ea typeface="微软雅黑" panose="020B0503020204020204" pitchFamily="34" charset="-122"/>
              </a:rPr>
              <a:t>概述</a:t>
            </a:r>
            <a:endParaRPr lang="en-US" sz="1600" b="1" dirty="0">
              <a:solidFill>
                <a:srgbClr val="036EB8"/>
              </a:solidFill>
              <a:latin typeface="微软雅黑" panose="020B0503020204020204" pitchFamily="34" charset="-122"/>
              <a:ea typeface="微软雅黑" panose="020B0503020204020204" pitchFamily="34" charset="-122"/>
            </a:endParaRPr>
          </a:p>
        </p:txBody>
      </p:sp>
      <p:sp>
        <p:nvSpPr>
          <p:cNvPr id="33" name="等腰三角形 32"/>
          <p:cNvSpPr/>
          <p:nvPr/>
        </p:nvSpPr>
        <p:spPr>
          <a:xfrm rot="5400000">
            <a:off x="8282777" y="4267651"/>
            <a:ext cx="309372" cy="266700"/>
          </a:xfrm>
          <a:prstGeom prst="triangle">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文本框 30"/>
          <p:cNvSpPr txBox="1"/>
          <p:nvPr/>
        </p:nvSpPr>
        <p:spPr>
          <a:xfrm>
            <a:off x="8617075" y="4228952"/>
            <a:ext cx="1562100" cy="338554"/>
          </a:xfrm>
          <a:prstGeom prst="rect">
            <a:avLst/>
          </a:prstGeom>
          <a:noFill/>
        </p:spPr>
        <p:txBody>
          <a:bodyPr wrap="square" rtlCol="0">
            <a:spAutoFit/>
          </a:bodyPr>
          <a:lstStyle/>
          <a:p>
            <a:r>
              <a:rPr lang="zh-CN" altLang="en-US" sz="1600" b="1" dirty="0" smtClean="0">
                <a:solidFill>
                  <a:srgbClr val="036EB8"/>
                </a:solidFill>
                <a:latin typeface="微软雅黑" panose="020B0503020204020204" pitchFamily="34" charset="-122"/>
                <a:ea typeface="微软雅黑" panose="020B0503020204020204" pitchFamily="34" charset="-122"/>
              </a:rPr>
              <a:t>性能参数</a:t>
            </a:r>
            <a:endParaRPr lang="en-US" sz="1600" b="1" dirty="0">
              <a:solidFill>
                <a:srgbClr val="036EB8"/>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630263" y="3025642"/>
            <a:ext cx="2897762" cy="994073"/>
          </a:xfrm>
          <a:prstGeom prst="rect">
            <a:avLst/>
          </a:prstGeom>
        </p:spPr>
      </p:pic>
      <p:sp>
        <p:nvSpPr>
          <p:cNvPr id="36" name="TextBox 6"/>
          <p:cNvSpPr txBox="1"/>
          <p:nvPr/>
        </p:nvSpPr>
        <p:spPr>
          <a:xfrm>
            <a:off x="9210833" y="4061907"/>
            <a:ext cx="3600400" cy="276999"/>
          </a:xfrm>
          <a:prstGeom prst="rect">
            <a:avLst/>
          </a:prstGeom>
          <a:noFill/>
        </p:spPr>
        <p:txBody>
          <a:bodyPr wrap="square" rtlCol="0">
            <a:spAutoFit/>
          </a:bodyPr>
          <a:lstStyle/>
          <a:p>
            <a:pPr algn="ctr"/>
            <a:r>
              <a:rPr lang="en-US" altLang="zh-CN" sz="1200" b="1" dirty="0" smtClean="0">
                <a:solidFill>
                  <a:srgbClr val="036EB8"/>
                </a:solidFill>
                <a:latin typeface="微软雅黑" panose="020B0503020204020204" pitchFamily="34" charset="-122"/>
                <a:ea typeface="微软雅黑" panose="020B0503020204020204" pitchFamily="34" charset="-122"/>
              </a:rPr>
              <a:t>ONU EG8084P</a:t>
            </a:r>
          </a:p>
        </p:txBody>
      </p:sp>
      <p:graphicFrame>
        <p:nvGraphicFramePr>
          <p:cNvPr id="37" name="表格 36"/>
          <p:cNvGraphicFramePr>
            <a:graphicFrameLocks noGrp="1"/>
          </p:cNvGraphicFramePr>
          <p:nvPr>
            <p:extLst>
              <p:ext uri="{D42A27DB-BD31-4B8C-83A1-F6EECF244321}">
                <p14:modId xmlns="" xmlns:p14="http://schemas.microsoft.com/office/powerpoint/2010/main" val="3936781440"/>
              </p:ext>
            </p:extLst>
          </p:nvPr>
        </p:nvGraphicFramePr>
        <p:xfrm>
          <a:off x="8538335" y="4567506"/>
          <a:ext cx="5754483" cy="4751666"/>
        </p:xfrm>
        <a:graphic>
          <a:graphicData uri="http://schemas.openxmlformats.org/drawingml/2006/table">
            <a:tbl>
              <a:tblPr firstRow="1" bandRow="1">
                <a:tableStyleId>{073A0DAA-6AF3-43AB-8588-CEC1D06C72B9}</a:tableStyleId>
              </a:tblPr>
              <a:tblGrid>
                <a:gridCol w="1514568"/>
                <a:gridCol w="4239915"/>
              </a:tblGrid>
              <a:tr h="283210">
                <a:tc>
                  <a:txBody>
                    <a:bodyPr/>
                    <a:lstStyle/>
                    <a:p>
                      <a:pPr algn="ctr">
                        <a:lnSpc>
                          <a:spcPct val="120000"/>
                        </a:lnSpc>
                      </a:pPr>
                      <a:r>
                        <a:rPr lang="zh-CN" altLang="en-US" sz="1100" dirty="0" smtClean="0">
                          <a:latin typeface="微软雅黑" panose="020B0503020204020204" pitchFamily="34" charset="-122"/>
                          <a:ea typeface="微软雅黑" panose="020B0503020204020204" pitchFamily="34" charset="-122"/>
                        </a:rPr>
                        <a:t>参数</a:t>
                      </a:r>
                    </a:p>
                  </a:txBody>
                  <a:tcPr anchor="ctr">
                    <a:solidFill>
                      <a:srgbClr val="036EB8"/>
                    </a:solidFill>
                  </a:tcPr>
                </a:tc>
                <a:tc>
                  <a:txBody>
                    <a:bodyPr/>
                    <a:lstStyle/>
                    <a:p>
                      <a:pPr marL="0" marR="0" indent="0" algn="ctr" defTabSz="913765" rtl="0" eaLnBrk="1" fontAlgn="auto" latinLnBrk="0" hangingPunct="1">
                        <a:lnSpc>
                          <a:spcPct val="120000"/>
                        </a:lnSpc>
                        <a:spcBef>
                          <a:spcPts val="0"/>
                        </a:spcBef>
                        <a:spcAft>
                          <a:spcPts val="0"/>
                        </a:spcAft>
                        <a:buClrTx/>
                        <a:buSzTx/>
                        <a:buFontTx/>
                        <a:buNone/>
                        <a:defRPr/>
                      </a:pPr>
                      <a:r>
                        <a:rPr lang="en-US" altLang="zh-CN" sz="1100" kern="1200" baseline="0" dirty="0" smtClean="0">
                          <a:latin typeface="微软雅黑" panose="020B0503020204020204" pitchFamily="34" charset="-122"/>
                          <a:ea typeface="微软雅黑" panose="020B0503020204020204" pitchFamily="34" charset="-122"/>
                        </a:rPr>
                        <a:t>EG8084P</a:t>
                      </a:r>
                    </a:p>
                  </a:txBody>
                  <a:tcPr anchor="ctr">
                    <a:solidFill>
                      <a:srgbClr val="036EB8"/>
                    </a:solidFill>
                  </a:tcPr>
                </a:tc>
              </a:tr>
              <a:tr h="180588">
                <a:tc>
                  <a:txBody>
                    <a:bodyPr/>
                    <a:lstStyle>
                      <a:defPPr>
                        <a:defRPr lang="zh-CN"/>
                      </a:defPPr>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algn="ctr">
                        <a:lnSpc>
                          <a:spcPct val="150000"/>
                        </a:lnSpc>
                      </a:pPr>
                      <a:r>
                        <a:rPr lang="zh-CN" altLang="en-US" sz="1100" dirty="0" smtClean="0">
                          <a:latin typeface="微软雅黑" panose="020B0503020204020204" pitchFamily="34" charset="-122"/>
                          <a:ea typeface="微软雅黑" panose="020B0503020204020204" pitchFamily="34" charset="-122"/>
                        </a:rPr>
                        <a:t>尺寸（高</a:t>
                      </a:r>
                      <a:r>
                        <a:rPr lang="en-US" altLang="zh-CN" sz="1100" dirty="0" smtClean="0">
                          <a:latin typeface="微软雅黑" panose="020B0503020204020204" pitchFamily="34" charset="-122"/>
                          <a:ea typeface="微软雅黑" panose="020B0503020204020204" pitchFamily="34" charset="-122"/>
                        </a:rPr>
                        <a:t>×</a:t>
                      </a:r>
                      <a:r>
                        <a:rPr lang="zh-CN" altLang="en-US" sz="1100" dirty="0" smtClean="0">
                          <a:latin typeface="微软雅黑" panose="020B0503020204020204" pitchFamily="34" charset="-122"/>
                          <a:ea typeface="微软雅黑" panose="020B0503020204020204" pitchFamily="34" charset="-122"/>
                        </a:rPr>
                        <a:t>宽</a:t>
                      </a:r>
                      <a:r>
                        <a:rPr lang="en-US" altLang="zh-CN" sz="1100" dirty="0" smtClean="0">
                          <a:latin typeface="微软雅黑" panose="020B0503020204020204" pitchFamily="34" charset="-122"/>
                          <a:ea typeface="微软雅黑" panose="020B0503020204020204" pitchFamily="34" charset="-122"/>
                        </a:rPr>
                        <a:t>×</a:t>
                      </a:r>
                      <a:r>
                        <a:rPr lang="zh-CN" altLang="en-US" sz="1100" dirty="0" smtClean="0">
                          <a:latin typeface="微软雅黑" panose="020B0503020204020204" pitchFamily="34" charset="-122"/>
                          <a:ea typeface="微软雅黑" panose="020B0503020204020204" pitchFamily="34" charset="-122"/>
                        </a:rPr>
                        <a:t>深）</a:t>
                      </a:r>
                    </a:p>
                  </a:txBody>
                  <a:tcPr marL="71985" marR="35992" marT="35992" marB="35992" anchor="ctr"/>
                </a:tc>
                <a:tc>
                  <a:txBody>
                    <a:bodyPr/>
                    <a:lstStyle>
                      <a:defPPr>
                        <a:defRPr lang="zh-CN"/>
                      </a:defPPr>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0" algn="ctr" defTabSz="801370" rtl="0" eaLnBrk="1" latinLnBrk="0" hangingPunct="1">
                        <a:lnSpc>
                          <a:spcPct val="150000"/>
                        </a:lnSpc>
                      </a:pPr>
                      <a:r>
                        <a:rPr lang="nb-NO" altLang="zh-CN" sz="1100" kern="1200" dirty="0" smtClean="0">
                          <a:latin typeface="微软雅黑" panose="020B0503020204020204" pitchFamily="34" charset="-122"/>
                          <a:ea typeface="微软雅黑" panose="020B0503020204020204" pitchFamily="34" charset="-122"/>
                        </a:rPr>
                        <a:t>43.6mm x 235mm x 180mm</a:t>
                      </a:r>
                    </a:p>
                  </a:txBody>
                  <a:tcPr marL="71985" marR="35992" marT="35992" marB="35992" anchor="ctr"/>
                </a:tc>
              </a:tr>
              <a:tr h="217160">
                <a:tc>
                  <a:txBody>
                    <a:bodyPr/>
                    <a:lstStyle>
                      <a:defPPr>
                        <a:defRPr lang="zh-CN"/>
                      </a:defPPr>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0" marR="0" indent="0" algn="ctr" defTabSz="801370" rtl="0" eaLnBrk="1" fontAlgn="auto" latinLnBrk="0" hangingPunct="1">
                        <a:lnSpc>
                          <a:spcPct val="150000"/>
                        </a:lnSpc>
                        <a:spcBef>
                          <a:spcPts val="0"/>
                        </a:spcBef>
                        <a:spcAft>
                          <a:spcPts val="0"/>
                        </a:spcAft>
                        <a:buClrTx/>
                        <a:buSzTx/>
                        <a:buFontTx/>
                        <a:buNone/>
                        <a:defRPr/>
                      </a:pPr>
                      <a:r>
                        <a:rPr lang="zh-CN" altLang="en-US" sz="1100" dirty="0" smtClean="0">
                          <a:latin typeface="微软雅黑" panose="020B0503020204020204" pitchFamily="34" charset="-122"/>
                          <a:ea typeface="微软雅黑" panose="020B0503020204020204" pitchFamily="34" charset="-122"/>
                        </a:rPr>
                        <a:t>重    量</a:t>
                      </a:r>
                    </a:p>
                  </a:txBody>
                  <a:tcPr marL="71985" marR="35992" marT="35992" marB="35992" anchor="ctr"/>
                </a:tc>
                <a:tc>
                  <a:txBody>
                    <a:bodyPr/>
                    <a:lstStyle>
                      <a:defPPr>
                        <a:defRPr lang="zh-CN"/>
                      </a:defPPr>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0" algn="ctr" defTabSz="801370" rtl="0" eaLnBrk="1" latinLnBrk="0" hangingPunct="1">
                        <a:lnSpc>
                          <a:spcPct val="150000"/>
                        </a:lnSpc>
                      </a:pPr>
                      <a:r>
                        <a:rPr lang="zh-CN" altLang="en-US" sz="1100" kern="1200" dirty="0" smtClean="0">
                          <a:latin typeface="微软雅黑" panose="020B0503020204020204" pitchFamily="34" charset="-122"/>
                          <a:ea typeface="微软雅黑" panose="020B0503020204020204" pitchFamily="34" charset="-122"/>
                        </a:rPr>
                        <a:t>约</a:t>
                      </a:r>
                      <a:r>
                        <a:rPr lang="en-US" altLang="zh-CN" sz="1100" kern="1200" dirty="0" smtClean="0">
                          <a:latin typeface="微软雅黑" panose="020B0503020204020204" pitchFamily="34" charset="-122"/>
                          <a:ea typeface="微软雅黑" panose="020B0503020204020204" pitchFamily="34" charset="-122"/>
                        </a:rPr>
                        <a:t>1.9kg</a:t>
                      </a:r>
                    </a:p>
                  </a:txBody>
                  <a:tcPr marL="71985" marR="35992" marT="35992" marB="35992" anchor="ctr"/>
                </a:tc>
              </a:tr>
              <a:tr h="0">
                <a:tc>
                  <a:txBody>
                    <a:bodyPr/>
                    <a:lstStyle>
                      <a:defPPr>
                        <a:defRPr lang="zh-CN"/>
                      </a:defPPr>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0" marR="0" indent="0" algn="ctr" defTabSz="801370" rtl="0" eaLnBrk="1" fontAlgn="auto" latinLnBrk="0" hangingPunct="1">
                        <a:lnSpc>
                          <a:spcPct val="150000"/>
                        </a:lnSpc>
                        <a:spcBef>
                          <a:spcPts val="0"/>
                        </a:spcBef>
                        <a:spcAft>
                          <a:spcPts val="0"/>
                        </a:spcAft>
                        <a:buClrTx/>
                        <a:buSzTx/>
                        <a:buFontTx/>
                        <a:buNone/>
                        <a:defRPr/>
                      </a:pPr>
                      <a:r>
                        <a:rPr lang="zh-CN" altLang="en-US" sz="1100" dirty="0" smtClean="0">
                          <a:latin typeface="微软雅黑" panose="020B0503020204020204" pitchFamily="34" charset="-122"/>
                          <a:ea typeface="微软雅黑" panose="020B0503020204020204" pitchFamily="34" charset="-122"/>
                        </a:rPr>
                        <a:t>工作环境温度</a:t>
                      </a:r>
                    </a:p>
                  </a:txBody>
                  <a:tcPr marL="71985" marR="35992" marT="35992" marB="35992" anchor="ctr"/>
                </a:tc>
                <a:tc>
                  <a:txBody>
                    <a:bodyPr/>
                    <a:lstStyle>
                      <a:defPPr>
                        <a:defRPr lang="zh-CN"/>
                      </a:defPPr>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0" algn="ctr" defTabSz="801370" rtl="0" eaLnBrk="1" latinLnBrk="0" hangingPunct="1">
                        <a:lnSpc>
                          <a:spcPct val="150000"/>
                        </a:lnSpc>
                      </a:pPr>
                      <a:r>
                        <a:rPr lang="en-US" altLang="zh-CN" sz="1100" kern="1200" dirty="0" smtClean="0">
                          <a:latin typeface="微软雅黑" panose="020B0503020204020204" pitchFamily="34" charset="-122"/>
                          <a:ea typeface="微软雅黑" panose="020B0503020204020204" pitchFamily="34" charset="-122"/>
                        </a:rPr>
                        <a:t>-40℃~+70℃</a:t>
                      </a:r>
                    </a:p>
                  </a:txBody>
                  <a:tcPr marL="71985" marR="35992" marT="35992" marB="35992" anchor="ctr"/>
                </a:tc>
              </a:tr>
              <a:tr h="146288">
                <a:tc>
                  <a:txBody>
                    <a:bodyPr/>
                    <a:lstStyle>
                      <a:defPPr>
                        <a:defRPr lang="zh-CN"/>
                      </a:defPPr>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algn="ctr">
                        <a:lnSpc>
                          <a:spcPct val="150000"/>
                        </a:lnSpc>
                      </a:pPr>
                      <a:r>
                        <a:rPr lang="zh-CN" altLang="en-US" sz="1100" dirty="0" smtClean="0">
                          <a:latin typeface="微软雅黑" panose="020B0503020204020204" pitchFamily="34" charset="-122"/>
                          <a:ea typeface="微软雅黑" panose="020B0503020204020204" pitchFamily="34" charset="-122"/>
                        </a:rPr>
                        <a:t>工作环境湿度</a:t>
                      </a:r>
                    </a:p>
                  </a:txBody>
                  <a:tcPr marL="71985" marR="35992" marT="35992" marB="35992" anchor="ctr"/>
                </a:tc>
                <a:tc>
                  <a:txBody>
                    <a:bodyPr/>
                    <a:lstStyle>
                      <a:defPPr>
                        <a:defRPr lang="zh-CN"/>
                      </a:defPPr>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0" algn="ctr" defTabSz="801370" rtl="0" eaLnBrk="1" latinLnBrk="0" hangingPunct="1">
                        <a:lnSpc>
                          <a:spcPct val="150000"/>
                        </a:lnSpc>
                      </a:pPr>
                      <a:r>
                        <a:rPr lang="en-US" altLang="zh-CN" sz="1100" kern="1200" dirty="0" smtClean="0">
                          <a:latin typeface="微软雅黑" panose="020B0503020204020204" pitchFamily="34" charset="-122"/>
                          <a:ea typeface="微软雅黑" panose="020B0503020204020204" pitchFamily="34" charset="-122"/>
                        </a:rPr>
                        <a:t>5%RH</a:t>
                      </a:r>
                      <a:r>
                        <a:rPr lang="zh-CN" altLang="en-US" sz="1100" kern="1200" dirty="0" smtClean="0">
                          <a:latin typeface="微软雅黑" panose="020B0503020204020204" pitchFamily="34" charset="-122"/>
                          <a:ea typeface="微软雅黑" panose="020B0503020204020204" pitchFamily="34" charset="-122"/>
                        </a:rPr>
                        <a:t>～</a:t>
                      </a:r>
                      <a:r>
                        <a:rPr lang="en-US" altLang="zh-CN" sz="1100" kern="1200" dirty="0" smtClean="0">
                          <a:latin typeface="微软雅黑" panose="020B0503020204020204" pitchFamily="34" charset="-122"/>
                          <a:ea typeface="微软雅黑" panose="020B0503020204020204" pitchFamily="34" charset="-122"/>
                        </a:rPr>
                        <a:t>95%RH</a:t>
                      </a:r>
                      <a:r>
                        <a:rPr lang="zh-CN" altLang="en-US" sz="1100" kern="1200" dirty="0" smtClean="0">
                          <a:latin typeface="微软雅黑" panose="020B0503020204020204" pitchFamily="34" charset="-122"/>
                          <a:ea typeface="微软雅黑" panose="020B0503020204020204" pitchFamily="34" charset="-122"/>
                        </a:rPr>
                        <a:t>，非凝结</a:t>
                      </a:r>
                    </a:p>
                  </a:txBody>
                  <a:tcPr marL="71985" marR="35992" marT="35992" marB="35992" anchor="ctr"/>
                </a:tc>
              </a:tr>
              <a:tr h="182860">
                <a:tc>
                  <a:txBody>
                    <a:bodyPr/>
                    <a:lstStyle>
                      <a:defPPr>
                        <a:defRPr lang="zh-CN"/>
                      </a:defPPr>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algn="ctr">
                        <a:lnSpc>
                          <a:spcPct val="150000"/>
                        </a:lnSpc>
                      </a:pPr>
                      <a:r>
                        <a:rPr lang="zh-CN" altLang="en-US" sz="1100" dirty="0" smtClean="0">
                          <a:latin typeface="微软雅黑" panose="020B0503020204020204" pitchFamily="34" charset="-122"/>
                          <a:ea typeface="微软雅黑" panose="020B0503020204020204" pitchFamily="34" charset="-122"/>
                        </a:rPr>
                        <a:t>电源适配输入</a:t>
                      </a:r>
                    </a:p>
                  </a:txBody>
                  <a:tcPr marL="71985" marR="35992" marT="35992" marB="35992" anchor="ctr"/>
                </a:tc>
                <a:tc>
                  <a:txBody>
                    <a:bodyPr/>
                    <a:lstStyle>
                      <a:defPPr>
                        <a:defRPr lang="zh-CN"/>
                      </a:defPPr>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0" algn="ctr" defTabSz="801370" rtl="0" eaLnBrk="1" latinLnBrk="0" hangingPunct="1">
                        <a:lnSpc>
                          <a:spcPct val="150000"/>
                        </a:lnSpc>
                      </a:pPr>
                      <a:r>
                        <a:rPr lang="en-US" altLang="zh-CN" sz="1100" kern="1200" dirty="0" smtClean="0">
                          <a:latin typeface="微软雅黑" panose="020B0503020204020204" pitchFamily="34" charset="-122"/>
                          <a:ea typeface="微软雅黑" panose="020B0503020204020204" pitchFamily="34" charset="-122"/>
                        </a:rPr>
                        <a:t>100V</a:t>
                      </a:r>
                      <a:r>
                        <a:rPr lang="zh-CN" altLang="en-US" sz="1100" kern="1200" dirty="0" smtClean="0">
                          <a:latin typeface="微软雅黑" panose="020B0503020204020204" pitchFamily="34" charset="-122"/>
                          <a:ea typeface="微软雅黑" panose="020B0503020204020204" pitchFamily="34" charset="-122"/>
                        </a:rPr>
                        <a:t>～</a:t>
                      </a:r>
                      <a:r>
                        <a:rPr lang="en-US" altLang="zh-CN" sz="1100" kern="1200" dirty="0" smtClean="0">
                          <a:latin typeface="微软雅黑" panose="020B0503020204020204" pitchFamily="34" charset="-122"/>
                          <a:ea typeface="微软雅黑" panose="020B0503020204020204" pitchFamily="34" charset="-122"/>
                        </a:rPr>
                        <a:t>240V AC</a:t>
                      </a:r>
                      <a:r>
                        <a:rPr lang="zh-CN" altLang="en-US" sz="1100" kern="1200" dirty="0" smtClean="0">
                          <a:latin typeface="微软雅黑" panose="020B0503020204020204" pitchFamily="34" charset="-122"/>
                          <a:ea typeface="微软雅黑" panose="020B0503020204020204" pitchFamily="34" charset="-122"/>
                        </a:rPr>
                        <a:t>，</a:t>
                      </a:r>
                      <a:r>
                        <a:rPr lang="en-US" altLang="zh-CN" sz="1100" kern="1200" dirty="0" smtClean="0">
                          <a:latin typeface="微软雅黑" panose="020B0503020204020204" pitchFamily="34" charset="-122"/>
                          <a:ea typeface="微软雅黑" panose="020B0503020204020204" pitchFamily="34" charset="-122"/>
                        </a:rPr>
                        <a:t>50/60 Hz</a:t>
                      </a:r>
                    </a:p>
                  </a:txBody>
                  <a:tcPr marL="71985" marR="35992" marT="35992" marB="35992" anchor="ctr"/>
                </a:tc>
              </a:tr>
              <a:tr h="326270">
                <a:tc>
                  <a:txBody>
                    <a:bodyPr/>
                    <a:lstStyle>
                      <a:defPPr>
                        <a:defRPr lang="zh-CN"/>
                      </a:defPPr>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0" marR="0" indent="0" algn="ctr" defTabSz="801370" rtl="0" eaLnBrk="1" fontAlgn="auto" latinLnBrk="0" hangingPunct="1">
                        <a:lnSpc>
                          <a:spcPct val="150000"/>
                        </a:lnSpc>
                        <a:spcBef>
                          <a:spcPts val="0"/>
                        </a:spcBef>
                        <a:spcAft>
                          <a:spcPts val="0"/>
                        </a:spcAft>
                        <a:buClrTx/>
                        <a:buSzTx/>
                        <a:buFontTx/>
                        <a:buNone/>
                        <a:defRPr/>
                      </a:pPr>
                      <a:r>
                        <a:rPr lang="zh-CN" altLang="en-US" sz="1100" dirty="0" smtClean="0">
                          <a:latin typeface="微软雅黑" panose="020B0503020204020204" pitchFamily="34" charset="-122"/>
                          <a:ea typeface="微软雅黑" panose="020B0503020204020204" pitchFamily="34" charset="-122"/>
                        </a:rPr>
                        <a:t>整机供电</a:t>
                      </a:r>
                    </a:p>
                  </a:txBody>
                  <a:tcPr marL="71985" marR="35992" marT="35992" marB="35992" anchor="ctr"/>
                </a:tc>
                <a:tc>
                  <a:txBody>
                    <a:bodyPr/>
                    <a:lstStyle>
                      <a:defPPr>
                        <a:defRPr lang="zh-CN"/>
                      </a:defPPr>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0" algn="ctr" defTabSz="801370" rtl="0" eaLnBrk="1" latinLnBrk="0" hangingPunct="1">
                        <a:lnSpc>
                          <a:spcPct val="150000"/>
                        </a:lnSpc>
                      </a:pPr>
                      <a:r>
                        <a:rPr lang="en-US" altLang="zh-CN" sz="1100" kern="1200" dirty="0" smtClean="0">
                          <a:latin typeface="微软雅黑" panose="020B0503020204020204" pitchFamily="34" charset="-122"/>
                          <a:ea typeface="微软雅黑" panose="020B0503020204020204" pitchFamily="34" charset="-122"/>
                        </a:rPr>
                        <a:t>56V DC</a:t>
                      </a:r>
                      <a:r>
                        <a:rPr lang="zh-CN" altLang="en-US" sz="1100" kern="1200" dirty="0" smtClean="0">
                          <a:latin typeface="微软雅黑" panose="020B0503020204020204" pitchFamily="34" charset="-122"/>
                          <a:ea typeface="微软雅黑" panose="020B0503020204020204" pitchFamily="34" charset="-122"/>
                        </a:rPr>
                        <a:t>，</a:t>
                      </a:r>
                      <a:r>
                        <a:rPr lang="en-US" altLang="zh-CN" sz="1100" kern="1200" dirty="0" smtClean="0">
                          <a:latin typeface="微软雅黑" panose="020B0503020204020204" pitchFamily="34" charset="-122"/>
                          <a:ea typeface="微软雅黑" panose="020B0503020204020204" pitchFamily="34" charset="-122"/>
                        </a:rPr>
                        <a:t>4.5A</a:t>
                      </a:r>
                    </a:p>
                  </a:txBody>
                  <a:tcPr marL="71985" marR="35992" marT="35992" marB="35992" anchor="ctr"/>
                </a:tc>
              </a:tr>
              <a:tr h="0">
                <a:tc>
                  <a:txBody>
                    <a:bodyPr/>
                    <a:lstStyle>
                      <a:defPPr>
                        <a:defRPr lang="zh-CN"/>
                      </a:defPPr>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algn="ctr">
                        <a:lnSpc>
                          <a:spcPct val="150000"/>
                        </a:lnSpc>
                      </a:pPr>
                      <a:r>
                        <a:rPr lang="zh-CN" altLang="en-US" sz="1100" dirty="0" smtClean="0">
                          <a:latin typeface="微软雅黑" panose="020B0503020204020204" pitchFamily="34" charset="-122"/>
                          <a:ea typeface="微软雅黑" panose="020B0503020204020204" pitchFamily="34" charset="-122"/>
                        </a:rPr>
                        <a:t>用户侧接口</a:t>
                      </a:r>
                    </a:p>
                  </a:txBody>
                  <a:tcPr marL="71985" marR="35992" marT="35992" marB="35992" anchor="ctr"/>
                </a:tc>
                <a:tc>
                  <a:txBody>
                    <a:bodyPr/>
                    <a:lstStyle>
                      <a:defPPr>
                        <a:defRPr lang="zh-CN"/>
                      </a:defPPr>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0" algn="ctr" defTabSz="801370" rtl="0" eaLnBrk="1" latinLnBrk="0" hangingPunct="1">
                        <a:lnSpc>
                          <a:spcPct val="150000"/>
                        </a:lnSpc>
                      </a:pPr>
                      <a:r>
                        <a:rPr lang="en-US" altLang="zh-CN" sz="1100" kern="1200" dirty="0" smtClean="0">
                          <a:latin typeface="微软雅黑" panose="020B0503020204020204" pitchFamily="34" charset="-122"/>
                          <a:ea typeface="微软雅黑" panose="020B0503020204020204" pitchFamily="34" charset="-122"/>
                        </a:rPr>
                        <a:t>8</a:t>
                      </a:r>
                      <a:r>
                        <a:rPr lang="zh-CN" altLang="en-US" sz="1100" kern="1200" dirty="0" smtClean="0">
                          <a:latin typeface="微软雅黑" panose="020B0503020204020204" pitchFamily="34" charset="-122"/>
                          <a:ea typeface="微软雅黑" panose="020B0503020204020204" pitchFamily="34" charset="-122"/>
                        </a:rPr>
                        <a:t>*</a:t>
                      </a:r>
                      <a:r>
                        <a:rPr lang="en-US" altLang="zh-CN" sz="1100" kern="1200" dirty="0" smtClean="0">
                          <a:latin typeface="微软雅黑" panose="020B0503020204020204" pitchFamily="34" charset="-122"/>
                          <a:ea typeface="微软雅黑" panose="020B0503020204020204" pitchFamily="34" charset="-122"/>
                        </a:rPr>
                        <a:t>GE</a:t>
                      </a:r>
                    </a:p>
                  </a:txBody>
                  <a:tcPr marL="71985" marR="35992" marT="35992" marB="35992" anchor="ctr"/>
                </a:tc>
              </a:tr>
              <a:tr h="312420">
                <a:tc>
                  <a:txBody>
                    <a:bodyPr/>
                    <a:lstStyle>
                      <a:defPPr>
                        <a:defRPr lang="zh-CN"/>
                      </a:defPPr>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algn="ctr">
                        <a:lnSpc>
                          <a:spcPct val="150000"/>
                        </a:lnSpc>
                      </a:pPr>
                      <a:r>
                        <a:rPr lang="zh-CN" altLang="en-US" sz="1100" dirty="0" smtClean="0">
                          <a:latin typeface="微软雅黑" panose="020B0503020204020204" pitchFamily="34" charset="-122"/>
                          <a:ea typeface="微软雅黑" panose="020B0503020204020204" pitchFamily="34" charset="-122"/>
                        </a:rPr>
                        <a:t>网络侧接口</a:t>
                      </a:r>
                    </a:p>
                  </a:txBody>
                  <a:tcPr marL="71985" marR="35992" marT="35992" marB="35992" anchor="ctr"/>
                </a:tc>
                <a:tc>
                  <a:txBody>
                    <a:bodyPr/>
                    <a:lstStyle>
                      <a:defPPr>
                        <a:defRPr lang="zh-CN"/>
                      </a:defPPr>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0" algn="ctr" defTabSz="801370" rtl="0" eaLnBrk="1" latinLnBrk="0" hangingPunct="1">
                        <a:lnSpc>
                          <a:spcPct val="150000"/>
                        </a:lnSpc>
                      </a:pPr>
                      <a:r>
                        <a:rPr lang="en-US" altLang="zh-CN" sz="1100" kern="1200" dirty="0" smtClean="0">
                          <a:latin typeface="微软雅黑" panose="020B0503020204020204" pitchFamily="34" charset="-122"/>
                          <a:ea typeface="微软雅黑" panose="020B0503020204020204" pitchFamily="34" charset="-122"/>
                        </a:rPr>
                        <a:t>1</a:t>
                      </a:r>
                      <a:r>
                        <a:rPr lang="zh-CN" altLang="en-US" sz="1100" kern="1200" dirty="0" smtClean="0">
                          <a:latin typeface="微软雅黑" panose="020B0503020204020204" pitchFamily="34" charset="-122"/>
                          <a:ea typeface="微软雅黑" panose="020B0503020204020204" pitchFamily="34" charset="-122"/>
                        </a:rPr>
                        <a:t>*</a:t>
                      </a:r>
                      <a:r>
                        <a:rPr lang="en-US" altLang="zh-CN" sz="1100" kern="1200" dirty="0" smtClean="0">
                          <a:latin typeface="微软雅黑" panose="020B0503020204020204" pitchFamily="34" charset="-122"/>
                          <a:ea typeface="微软雅黑" panose="020B0503020204020204" pitchFamily="34" charset="-122"/>
                        </a:rPr>
                        <a:t>GPON/XG-PON/XGS-PON</a:t>
                      </a:r>
                    </a:p>
                  </a:txBody>
                  <a:tcPr marL="71985" marR="35992" marT="35992" marB="35992" anchor="ctr"/>
                </a:tc>
              </a:tr>
              <a:tr h="0">
                <a:tc>
                  <a:txBody>
                    <a:bodyPr/>
                    <a:lstStyle>
                      <a:defPPr>
                        <a:defRPr lang="zh-CN"/>
                      </a:defPPr>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algn="ctr">
                        <a:lnSpc>
                          <a:spcPct val="150000"/>
                        </a:lnSpc>
                      </a:pPr>
                      <a:r>
                        <a:rPr lang="zh-CN" altLang="en-US" sz="1100" dirty="0" smtClean="0">
                          <a:latin typeface="微软雅黑" panose="020B0503020204020204" pitchFamily="34" charset="-122"/>
                          <a:ea typeface="微软雅黑" panose="020B0503020204020204" pitchFamily="34" charset="-122"/>
                        </a:rPr>
                        <a:t>静态功耗*</a:t>
                      </a:r>
                    </a:p>
                  </a:txBody>
                  <a:tcPr marL="71985" marR="35992" marT="35992" marB="35992" anchor="ctr"/>
                </a:tc>
                <a:tc>
                  <a:txBody>
                    <a:bodyPr/>
                    <a:lstStyle>
                      <a:defPPr>
                        <a:defRPr lang="zh-CN"/>
                      </a:defPPr>
                      <a:lvl1pPr marL="0" algn="l" defTabSz="914400" rtl="0" eaLnBrk="1" latinLnBrk="0" hangingPunct="1">
                        <a:defRPr sz="1800" kern="1200">
                          <a:solidFill>
                            <a:schemeClr val="tx1"/>
                          </a:solidFill>
                          <a:latin typeface="Arial" panose="020B0604020202020204"/>
                          <a:ea typeface="微软雅黑" panose="020B0503020204020204" pitchFamily="34" charset="-122"/>
                        </a:defRPr>
                      </a:lvl1pPr>
                      <a:lvl2pPr marL="457200" algn="l" defTabSz="914400" rtl="0" eaLnBrk="1" latinLnBrk="0" hangingPunct="1">
                        <a:defRPr sz="1800" kern="1200">
                          <a:solidFill>
                            <a:schemeClr val="tx1"/>
                          </a:solidFill>
                          <a:latin typeface="Arial" panose="020B0604020202020204"/>
                          <a:ea typeface="微软雅黑" panose="020B0503020204020204" pitchFamily="34" charset="-122"/>
                        </a:defRPr>
                      </a:lvl2pPr>
                      <a:lvl3pPr marL="914400" algn="l" defTabSz="914400" rtl="0" eaLnBrk="1" latinLnBrk="0" hangingPunct="1">
                        <a:defRPr sz="1800" kern="1200">
                          <a:solidFill>
                            <a:schemeClr val="tx1"/>
                          </a:solidFill>
                          <a:latin typeface="Arial" panose="020B0604020202020204"/>
                          <a:ea typeface="微软雅黑" panose="020B0503020204020204" pitchFamily="34" charset="-122"/>
                        </a:defRPr>
                      </a:lvl3pPr>
                      <a:lvl4pPr marL="1371600" algn="l" defTabSz="914400" rtl="0" eaLnBrk="1" latinLnBrk="0" hangingPunct="1">
                        <a:defRPr sz="1800" kern="1200">
                          <a:solidFill>
                            <a:schemeClr val="tx1"/>
                          </a:solidFill>
                          <a:latin typeface="Arial" panose="020B0604020202020204"/>
                          <a:ea typeface="微软雅黑" panose="020B0503020204020204" pitchFamily="34" charset="-122"/>
                        </a:defRPr>
                      </a:lvl4pPr>
                      <a:lvl5pPr marL="1828800" algn="l" defTabSz="914400" rtl="0" eaLnBrk="1" latinLnBrk="0" hangingPunct="1">
                        <a:defRPr sz="1800" kern="1200">
                          <a:solidFill>
                            <a:schemeClr val="tx1"/>
                          </a:solidFill>
                          <a:latin typeface="Arial" panose="020B0604020202020204"/>
                          <a:ea typeface="微软雅黑" panose="020B0503020204020204" pitchFamily="34" charset="-122"/>
                        </a:defRPr>
                      </a:lvl5pPr>
                      <a:lvl6pPr marL="2286000" algn="l" defTabSz="914400" rtl="0" eaLnBrk="1" latinLnBrk="0" hangingPunct="1">
                        <a:defRPr sz="1800" kern="1200">
                          <a:solidFill>
                            <a:schemeClr val="tx1"/>
                          </a:solidFill>
                          <a:latin typeface="Arial" panose="020B0604020202020204"/>
                          <a:ea typeface="微软雅黑" panose="020B0503020204020204" pitchFamily="34" charset="-122"/>
                        </a:defRPr>
                      </a:lvl6pPr>
                      <a:lvl7pPr marL="2743200" algn="l" defTabSz="914400" rtl="0" eaLnBrk="1" latinLnBrk="0" hangingPunct="1">
                        <a:defRPr sz="1800" kern="1200">
                          <a:solidFill>
                            <a:schemeClr val="tx1"/>
                          </a:solidFill>
                          <a:latin typeface="Arial" panose="020B0604020202020204"/>
                          <a:ea typeface="微软雅黑" panose="020B0503020204020204" pitchFamily="34" charset="-122"/>
                        </a:defRPr>
                      </a:lvl7pPr>
                      <a:lvl8pPr marL="3200400" algn="l" defTabSz="914400" rtl="0" eaLnBrk="1" latinLnBrk="0" hangingPunct="1">
                        <a:defRPr sz="1800" kern="1200">
                          <a:solidFill>
                            <a:schemeClr val="tx1"/>
                          </a:solidFill>
                          <a:latin typeface="Arial" panose="020B0604020202020204"/>
                          <a:ea typeface="微软雅黑" panose="020B0503020204020204" pitchFamily="34" charset="-122"/>
                        </a:defRPr>
                      </a:lvl8pPr>
                      <a:lvl9pPr marL="3657600" algn="l" defTabSz="914400" rtl="0" eaLnBrk="1" latinLnBrk="0" hangingPunct="1">
                        <a:defRPr sz="1800" kern="1200">
                          <a:solidFill>
                            <a:schemeClr val="tx1"/>
                          </a:solidFill>
                          <a:latin typeface="Arial" panose="020B0604020202020204"/>
                          <a:ea typeface="微软雅黑" panose="020B0503020204020204" pitchFamily="34" charset="-122"/>
                        </a:defRPr>
                      </a:lvl9pPr>
                    </a:lstStyle>
                    <a:p>
                      <a:pPr marL="0" marR="0" lvl="0" indent="0" algn="ctr" defTabSz="801370" rtl="0" eaLnBrk="1" fontAlgn="auto" latinLnBrk="0" hangingPunct="1">
                        <a:lnSpc>
                          <a:spcPct val="150000"/>
                        </a:lnSpc>
                        <a:spcBef>
                          <a:spcPts val="0"/>
                        </a:spcBef>
                        <a:spcAft>
                          <a:spcPts val="0"/>
                        </a:spcAft>
                        <a:buClrTx/>
                        <a:buSzTx/>
                        <a:buFontTx/>
                        <a:buNone/>
                        <a:defRPr/>
                      </a:pPr>
                      <a:r>
                        <a:rPr lang="en-US" altLang="zh-CN" sz="1100" kern="1200" dirty="0" smtClean="0">
                          <a:latin typeface="微软雅黑" panose="020B0503020204020204" pitchFamily="34" charset="-122"/>
                          <a:ea typeface="微软雅黑" panose="020B0503020204020204" pitchFamily="34" charset="-122"/>
                        </a:rPr>
                        <a:t>9W</a:t>
                      </a:r>
                    </a:p>
                  </a:txBody>
                  <a:tcPr marL="71985" marR="35992" marT="35992" marB="35992" anchor="ctr"/>
                </a:tc>
              </a:tr>
              <a:tr h="0">
                <a:tc>
                  <a:txBody>
                    <a:bodyPr/>
                    <a:lstStyle/>
                    <a:p>
                      <a:pPr algn="ctr">
                        <a:lnSpc>
                          <a:spcPct val="150000"/>
                        </a:lnSpc>
                      </a:pPr>
                      <a:r>
                        <a:rPr lang="zh-CN" altLang="en-US" sz="1100" dirty="0" smtClean="0">
                          <a:latin typeface="微软雅黑" panose="020B0503020204020204" pitchFamily="34" charset="-122"/>
                          <a:ea typeface="微软雅黑" panose="020B0503020204020204" pitchFamily="34" charset="-122"/>
                        </a:rPr>
                        <a:t>最大功耗*</a:t>
                      </a:r>
                    </a:p>
                  </a:txBody>
                  <a:tcPr marL="71985" marR="35992" marT="35992" marB="35992" anchor="ctr"/>
                </a:tc>
                <a:tc>
                  <a:txBody>
                    <a:bodyPr/>
                    <a:lstStyle/>
                    <a:p>
                      <a:pPr marL="0" marR="0" lvl="0" indent="0" algn="ctr" defTabSz="801370" rtl="0" eaLnBrk="1" fontAlgn="auto" latinLnBrk="0" hangingPunct="1">
                        <a:lnSpc>
                          <a:spcPct val="150000"/>
                        </a:lnSpc>
                        <a:spcBef>
                          <a:spcPts val="0"/>
                        </a:spcBef>
                        <a:spcAft>
                          <a:spcPts val="0"/>
                        </a:spcAft>
                        <a:buClrTx/>
                        <a:buSzTx/>
                        <a:buFontTx/>
                        <a:buNone/>
                        <a:defRPr/>
                      </a:pPr>
                      <a:r>
                        <a:rPr lang="en-US" altLang="zh-CN" sz="1100" kern="1200" dirty="0" smtClean="0">
                          <a:latin typeface="微软雅黑" panose="020B0503020204020204" pitchFamily="34" charset="-122"/>
                          <a:ea typeface="微软雅黑" panose="020B0503020204020204" pitchFamily="34" charset="-122"/>
                        </a:rPr>
                        <a:t>17W</a:t>
                      </a:r>
                    </a:p>
                  </a:txBody>
                  <a:tcPr marL="71985" marR="35992" marT="35992" marB="35992" anchor="ctr"/>
                </a:tc>
              </a:tr>
              <a:tr h="0">
                <a:tc>
                  <a:txBody>
                    <a:bodyPr/>
                    <a:lstStyle/>
                    <a:p>
                      <a:pPr marL="0" algn="ctr" defTabSz="914400" rtl="0" eaLnBrk="1" latinLnBrk="0" hangingPunct="1">
                        <a:lnSpc>
                          <a:spcPct val="150000"/>
                        </a:lnSpc>
                      </a:pPr>
                      <a:r>
                        <a:rPr lang="zh-CN" altLang="en-US" sz="1100" kern="1200" dirty="0" smtClean="0">
                          <a:latin typeface="微软雅黑" panose="020B0503020204020204" pitchFamily="34" charset="-122"/>
                          <a:ea typeface="微软雅黑" panose="020B0503020204020204" pitchFamily="34" charset="-122"/>
                        </a:rPr>
                        <a:t>防雷规格</a:t>
                      </a:r>
                    </a:p>
                  </a:txBody>
                  <a:tcPr marL="71985" marR="35992" marT="35992" marB="35992" anchor="ctr"/>
                </a:tc>
                <a:tc>
                  <a:txBody>
                    <a:bodyPr/>
                    <a:lstStyle/>
                    <a:p>
                      <a:pPr algn="ctr">
                        <a:lnSpc>
                          <a:spcPct val="150000"/>
                        </a:lnSpc>
                      </a:pPr>
                      <a:r>
                        <a:rPr lang="en-US" altLang="zh-CN" sz="1100" kern="1200" dirty="0" smtClean="0">
                          <a:latin typeface="微软雅黑" panose="020B0503020204020204" pitchFamily="34" charset="-122"/>
                          <a:ea typeface="微软雅黑" panose="020B0503020204020204" pitchFamily="34" charset="-122"/>
                        </a:rPr>
                        <a:t>GE</a:t>
                      </a:r>
                      <a:r>
                        <a:rPr lang="zh-CN" altLang="zh-CN" sz="1100" kern="1200" dirty="0" smtClean="0">
                          <a:latin typeface="微软雅黑" panose="020B0503020204020204" pitchFamily="34" charset="-122"/>
                          <a:ea typeface="微软雅黑" panose="020B0503020204020204" pitchFamily="34" charset="-122"/>
                        </a:rPr>
                        <a:t>口</a:t>
                      </a:r>
                      <a:r>
                        <a:rPr lang="zh-CN" altLang="en-US" sz="1100" kern="1200" dirty="0" smtClean="0">
                          <a:latin typeface="微软雅黑" panose="020B0503020204020204" pitchFamily="34" charset="-122"/>
                          <a:ea typeface="微软雅黑" panose="020B0503020204020204" pitchFamily="34" charset="-122"/>
                        </a:rPr>
                        <a:t>：</a:t>
                      </a:r>
                      <a:r>
                        <a:rPr lang="zh-CN" altLang="zh-CN" sz="1100" kern="1200" dirty="0" smtClean="0">
                          <a:latin typeface="微软雅黑" panose="020B0503020204020204" pitchFamily="34" charset="-122"/>
                          <a:ea typeface="微软雅黑" panose="020B0503020204020204" pitchFamily="34" charset="-122"/>
                        </a:rPr>
                        <a:t>共模</a:t>
                      </a:r>
                      <a:r>
                        <a:rPr lang="en-US" altLang="zh-CN" sz="1100" kern="1200" dirty="0" smtClean="0">
                          <a:latin typeface="微软雅黑" panose="020B0503020204020204" pitchFamily="34" charset="-122"/>
                          <a:ea typeface="微软雅黑" panose="020B0503020204020204" pitchFamily="34" charset="-122"/>
                        </a:rPr>
                        <a:t>6kV</a:t>
                      </a:r>
                      <a:r>
                        <a:rPr lang="zh-CN" altLang="zh-CN" sz="1100" kern="1200" dirty="0" smtClean="0">
                          <a:latin typeface="微软雅黑" panose="020B0503020204020204" pitchFamily="34" charset="-122"/>
                          <a:ea typeface="微软雅黑" panose="020B0503020204020204" pitchFamily="34" charset="-122"/>
                        </a:rPr>
                        <a:t>，差模</a:t>
                      </a:r>
                      <a:r>
                        <a:rPr lang="en-US" altLang="zh-CN" sz="1100" kern="1200" dirty="0" smtClean="0">
                          <a:latin typeface="微软雅黑" panose="020B0503020204020204" pitchFamily="34" charset="-122"/>
                          <a:ea typeface="微软雅黑" panose="020B0503020204020204" pitchFamily="34" charset="-122"/>
                        </a:rPr>
                        <a:t>1.5kV</a:t>
                      </a:r>
                    </a:p>
                    <a:p>
                      <a:pPr algn="ctr">
                        <a:lnSpc>
                          <a:spcPct val="150000"/>
                        </a:lnSpc>
                      </a:pPr>
                      <a:r>
                        <a:rPr lang="zh-CN" altLang="zh-CN" sz="1100" kern="1200" dirty="0" smtClean="0">
                          <a:latin typeface="微软雅黑" panose="020B0503020204020204" pitchFamily="34" charset="-122"/>
                          <a:ea typeface="微软雅黑" panose="020B0503020204020204" pitchFamily="34" charset="-122"/>
                        </a:rPr>
                        <a:t>配套</a:t>
                      </a:r>
                      <a:r>
                        <a:rPr lang="en-US" altLang="zh-CN" sz="1100" kern="1200" dirty="0" smtClean="0">
                          <a:latin typeface="微软雅黑" panose="020B0503020204020204" pitchFamily="34" charset="-122"/>
                          <a:ea typeface="微软雅黑" panose="020B0503020204020204" pitchFamily="34" charset="-122"/>
                        </a:rPr>
                        <a:t>AC</a:t>
                      </a:r>
                      <a:r>
                        <a:rPr lang="zh-CN" altLang="zh-CN" sz="1100" kern="1200" dirty="0" smtClean="0">
                          <a:latin typeface="微软雅黑" panose="020B0503020204020204" pitchFamily="34" charset="-122"/>
                          <a:ea typeface="微软雅黑" panose="020B0503020204020204" pitchFamily="34" charset="-122"/>
                        </a:rPr>
                        <a:t>电源</a:t>
                      </a:r>
                      <a:r>
                        <a:rPr lang="zh-CN" altLang="en-US" sz="1100" kern="1200" dirty="0" smtClean="0">
                          <a:latin typeface="微软雅黑" panose="020B0503020204020204" pitchFamily="34" charset="-122"/>
                          <a:ea typeface="微软雅黑" panose="020B0503020204020204" pitchFamily="34" charset="-122"/>
                        </a:rPr>
                        <a:t>：</a:t>
                      </a:r>
                      <a:r>
                        <a:rPr lang="zh-CN" altLang="zh-CN" sz="1100" kern="1200" dirty="0" smtClean="0">
                          <a:latin typeface="微软雅黑" panose="020B0503020204020204" pitchFamily="34" charset="-122"/>
                          <a:ea typeface="微软雅黑" panose="020B0503020204020204" pitchFamily="34" charset="-122"/>
                        </a:rPr>
                        <a:t>共模</a:t>
                      </a:r>
                      <a:r>
                        <a:rPr lang="en-US" altLang="zh-CN" sz="1100" kern="1200" dirty="0" smtClean="0">
                          <a:latin typeface="微软雅黑" panose="020B0503020204020204" pitchFamily="34" charset="-122"/>
                          <a:ea typeface="微软雅黑" panose="020B0503020204020204" pitchFamily="34" charset="-122"/>
                        </a:rPr>
                        <a:t>6kV</a:t>
                      </a:r>
                      <a:r>
                        <a:rPr lang="zh-CN" altLang="zh-CN" sz="1100" kern="1200" dirty="0" smtClean="0">
                          <a:latin typeface="微软雅黑" panose="020B0503020204020204" pitchFamily="34" charset="-122"/>
                          <a:ea typeface="微软雅黑" panose="020B0503020204020204" pitchFamily="34" charset="-122"/>
                        </a:rPr>
                        <a:t>，差模</a:t>
                      </a:r>
                      <a:r>
                        <a:rPr lang="en-US" altLang="zh-CN" sz="1100" kern="1200" dirty="0" smtClean="0">
                          <a:latin typeface="微软雅黑" panose="020B0503020204020204" pitchFamily="34" charset="-122"/>
                          <a:ea typeface="微软雅黑" panose="020B0503020204020204" pitchFamily="34" charset="-122"/>
                        </a:rPr>
                        <a:t>6kV</a:t>
                      </a:r>
                      <a:r>
                        <a:rPr lang="zh-CN" altLang="en-US" sz="1100" kern="1200" dirty="0" smtClean="0">
                          <a:latin typeface="微软雅黑" panose="020B0503020204020204" pitchFamily="34" charset="-122"/>
                          <a:ea typeface="微软雅黑" panose="020B0503020204020204" pitchFamily="34" charset="-122"/>
                        </a:rPr>
                        <a:t>，</a:t>
                      </a:r>
                      <a:r>
                        <a:rPr lang="zh-CN" altLang="zh-CN" sz="1100" kern="1200" dirty="0" smtClean="0">
                          <a:latin typeface="微软雅黑" panose="020B0503020204020204" pitchFamily="34" charset="-122"/>
                          <a:ea typeface="微软雅黑" panose="020B0503020204020204" pitchFamily="34" charset="-122"/>
                        </a:rPr>
                        <a:t>冲击电流差模</a:t>
                      </a:r>
                      <a:r>
                        <a:rPr lang="en-US" altLang="zh-CN" sz="1100" kern="1200" dirty="0" smtClean="0">
                          <a:latin typeface="微软雅黑" panose="020B0503020204020204" pitchFamily="34" charset="-122"/>
                          <a:ea typeface="微软雅黑" panose="020B0503020204020204" pitchFamily="34" charset="-122"/>
                        </a:rPr>
                        <a:t>3kA</a:t>
                      </a:r>
                    </a:p>
                  </a:txBody>
                  <a:tcPr marL="71985" marR="35992" marT="35992" marB="35992" anchor="ctr"/>
                </a:tc>
              </a:tr>
              <a:tr h="0">
                <a:tc>
                  <a:txBody>
                    <a:bodyPr/>
                    <a:lstStyle/>
                    <a:p>
                      <a:pPr marL="0" algn="ctr" defTabSz="914400" rtl="0" eaLnBrk="1" latinLnBrk="0" hangingPunct="1">
                        <a:lnSpc>
                          <a:spcPct val="150000"/>
                        </a:lnSpc>
                      </a:pPr>
                      <a:r>
                        <a:rPr lang="zh-CN" altLang="en-US" sz="1100" kern="1200" dirty="0" smtClean="0">
                          <a:latin typeface="微软雅黑" panose="020B0503020204020204" pitchFamily="34" charset="-122"/>
                          <a:ea typeface="微软雅黑" panose="020B0503020204020204" pitchFamily="34" charset="-122"/>
                        </a:rPr>
                        <a:t>安装方式</a:t>
                      </a:r>
                    </a:p>
                  </a:txBody>
                  <a:tcPr marL="71985" marR="35992" marT="35992" marB="35992" anchor="ctr"/>
                </a:tc>
                <a:tc>
                  <a:txBody>
                    <a:bodyPr/>
                    <a:lstStyle/>
                    <a:p>
                      <a:pPr algn="ctr">
                        <a:lnSpc>
                          <a:spcPct val="150000"/>
                        </a:lnSpc>
                      </a:pPr>
                      <a:r>
                        <a:rPr lang="zh-CN" altLang="en-US" sz="1100" kern="1200" dirty="0" smtClean="0">
                          <a:latin typeface="微软雅黑" panose="020B0503020204020204" pitchFamily="34" charset="-122"/>
                          <a:ea typeface="微软雅黑" panose="020B0503020204020204" pitchFamily="34" charset="-122"/>
                        </a:rPr>
                        <a:t>支持机架或网络箱安装，也支持</a:t>
                      </a:r>
                      <a:r>
                        <a:rPr lang="en-US" altLang="zh-CN" sz="1100" kern="1200" dirty="0" smtClean="0">
                          <a:latin typeface="微软雅黑" panose="020B0503020204020204" pitchFamily="34" charset="-122"/>
                          <a:ea typeface="微软雅黑" panose="020B0503020204020204" pitchFamily="34" charset="-122"/>
                        </a:rPr>
                        <a:t>DIN</a:t>
                      </a:r>
                      <a:r>
                        <a:rPr lang="zh-CN" altLang="en-US" sz="1100" kern="1200" dirty="0" smtClean="0">
                          <a:latin typeface="微软雅黑" panose="020B0503020204020204" pitchFamily="34" charset="-122"/>
                          <a:ea typeface="微软雅黑" panose="020B0503020204020204" pitchFamily="34" charset="-122"/>
                        </a:rPr>
                        <a:t>导轨或垂直竖挂安装</a:t>
                      </a:r>
                    </a:p>
                  </a:txBody>
                  <a:tcPr marL="71985" marR="35992" marT="35992" marB="35992" anchor="ctr"/>
                </a:tc>
              </a:tr>
              <a:tr h="0">
                <a:tc>
                  <a:txBody>
                    <a:bodyPr/>
                    <a:lstStyle/>
                    <a:p>
                      <a:pPr marL="0" algn="ctr" defTabSz="914400" rtl="0" eaLnBrk="1" latinLnBrk="0" hangingPunct="1">
                        <a:lnSpc>
                          <a:spcPct val="150000"/>
                        </a:lnSpc>
                      </a:pPr>
                      <a:r>
                        <a:rPr lang="zh-CN" altLang="en-US" sz="1100" kern="1200" dirty="0" smtClean="0">
                          <a:latin typeface="微软雅黑" panose="020B0503020204020204" pitchFamily="34" charset="-122"/>
                          <a:ea typeface="微软雅黑" panose="020B0503020204020204" pitchFamily="34" charset="-122"/>
                        </a:rPr>
                        <a:t>认证</a:t>
                      </a:r>
                    </a:p>
                  </a:txBody>
                  <a:tcPr marL="71985" marR="35992" marT="35992" marB="35992" anchor="ctr"/>
                </a:tc>
                <a:tc>
                  <a:txBody>
                    <a:bodyPr/>
                    <a:lstStyle/>
                    <a:p>
                      <a:pPr algn="ctr">
                        <a:lnSpc>
                          <a:spcPct val="150000"/>
                        </a:lnSpc>
                      </a:pPr>
                      <a:r>
                        <a:rPr lang="en-US" altLang="zh-CN" sz="1100" kern="1200" dirty="0" smtClean="0">
                          <a:latin typeface="微软雅黑" panose="020B0503020204020204" pitchFamily="34" charset="-122"/>
                          <a:ea typeface="微软雅黑" panose="020B0503020204020204" pitchFamily="34" charset="-122"/>
                        </a:rPr>
                        <a:t>CE/CCC/RCM/C-tick</a:t>
                      </a:r>
                    </a:p>
                  </a:txBody>
                  <a:tcPr marL="71985" marR="35992" marT="35992" marB="35992" anchor="ctr"/>
                </a:tc>
              </a:tr>
            </a:tbl>
          </a:graphicData>
        </a:graphic>
      </p:graphicFrame>
      <p:sp>
        <p:nvSpPr>
          <p:cNvPr id="38" name="等腰三角形 37"/>
          <p:cNvSpPr/>
          <p:nvPr/>
        </p:nvSpPr>
        <p:spPr>
          <a:xfrm rot="5400000">
            <a:off x="8556797" y="1248595"/>
            <a:ext cx="202375" cy="174461"/>
          </a:xfrm>
          <a:prstGeom prst="triangle">
            <a:avLst/>
          </a:prstGeom>
          <a:solidFill>
            <a:srgbClr val="F39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450" y="533399"/>
            <a:ext cx="731542" cy="144781"/>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9"/>
          <p:cNvSpPr txBox="1"/>
          <p:nvPr/>
        </p:nvSpPr>
        <p:spPr>
          <a:xfrm>
            <a:off x="657132" y="478896"/>
            <a:ext cx="358140" cy="253916"/>
          </a:xfrm>
          <a:prstGeom prst="rect">
            <a:avLst/>
          </a:prstGeom>
          <a:noFill/>
        </p:spPr>
        <p:txBody>
          <a:bodyPr wrap="square" rtlCol="0">
            <a:spAutoFit/>
          </a:bodyPr>
          <a:lstStyle/>
          <a:p>
            <a:r>
              <a:rPr lang="en-US" altLang="zh-CN" sz="1050" b="1" dirty="0" smtClean="0">
                <a:solidFill>
                  <a:srgbClr val="036EB8"/>
                </a:solidFill>
                <a:latin typeface="微软雅黑" panose="020B0503020204020204" pitchFamily="34" charset="-122"/>
                <a:ea typeface="微软雅黑" panose="020B0503020204020204" pitchFamily="34" charset="-122"/>
              </a:rPr>
              <a:t>47</a:t>
            </a:r>
            <a:endParaRPr lang="en-US" sz="1050" b="1" dirty="0">
              <a:solidFill>
                <a:srgbClr val="036EB8"/>
              </a:solidFill>
              <a:latin typeface="微软雅黑" panose="020B0503020204020204" pitchFamily="34" charset="-122"/>
              <a:ea typeface="微软雅黑" panose="020B0503020204020204" pitchFamily="34" charset="-122"/>
            </a:endParaRPr>
          </a:p>
        </p:txBody>
      </p:sp>
      <p:sp>
        <p:nvSpPr>
          <p:cNvPr id="4" name="文本框 10"/>
          <p:cNvSpPr txBox="1"/>
          <p:nvPr/>
        </p:nvSpPr>
        <p:spPr>
          <a:xfrm>
            <a:off x="866704" y="457125"/>
            <a:ext cx="1653540" cy="261610"/>
          </a:xfrm>
          <a:prstGeom prst="rect">
            <a:avLst/>
          </a:prstGeom>
          <a:noFill/>
        </p:spPr>
        <p:txBody>
          <a:bodyPr wrap="square" rtlCol="0">
            <a:spAutoFit/>
          </a:bodyPr>
          <a:lstStyle/>
          <a:p>
            <a:r>
              <a:rPr lang="zh-CN" altLang="en-US" sz="1100" b="1" dirty="0">
                <a:solidFill>
                  <a:schemeClr val="bg1">
                    <a:lumMod val="50000"/>
                  </a:schemeClr>
                </a:solidFill>
                <a:latin typeface="微软雅黑" panose="020B0503020204020204" pitchFamily="34" charset="-122"/>
                <a:ea typeface="微软雅黑" panose="020B0503020204020204" pitchFamily="34" charset="-122"/>
              </a:rPr>
              <a:t>华为智慧灯</a:t>
            </a:r>
            <a:r>
              <a:rPr lang="zh-CN" altLang="en-US" sz="1100" b="1" dirty="0" smtClean="0">
                <a:solidFill>
                  <a:schemeClr val="bg1">
                    <a:lumMod val="50000"/>
                  </a:schemeClr>
                </a:solidFill>
                <a:latin typeface="微软雅黑" panose="020B0503020204020204" pitchFamily="34" charset="-122"/>
                <a:ea typeface="微软雅黑" panose="020B0503020204020204" pitchFamily="34" charset="-122"/>
              </a:rPr>
              <a:t>杆解决方案</a:t>
            </a:r>
            <a:endParaRPr lang="en-US" sz="11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14400145" y="533399"/>
            <a:ext cx="731542" cy="144781"/>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12"/>
          <p:cNvSpPr txBox="1"/>
          <p:nvPr/>
        </p:nvSpPr>
        <p:spPr>
          <a:xfrm>
            <a:off x="12645005" y="476175"/>
            <a:ext cx="1653540" cy="261610"/>
          </a:xfrm>
          <a:prstGeom prst="rect">
            <a:avLst/>
          </a:prstGeom>
          <a:noFill/>
        </p:spPr>
        <p:txBody>
          <a:bodyPr wrap="square" rtlCol="0">
            <a:spAutoFit/>
          </a:bodyPr>
          <a:lstStyle/>
          <a:p>
            <a:r>
              <a:rPr lang="zh-CN" altLang="en-US" sz="1100" b="1" dirty="0">
                <a:solidFill>
                  <a:schemeClr val="bg1">
                    <a:lumMod val="50000"/>
                  </a:schemeClr>
                </a:solidFill>
                <a:latin typeface="微软雅黑" panose="020B0503020204020204" pitchFamily="34" charset="-122"/>
                <a:ea typeface="微软雅黑" panose="020B0503020204020204" pitchFamily="34" charset="-122"/>
              </a:rPr>
              <a:t>华为智慧灯</a:t>
            </a:r>
            <a:r>
              <a:rPr lang="zh-CN" altLang="en-US" sz="1100" b="1" dirty="0" smtClean="0">
                <a:solidFill>
                  <a:schemeClr val="bg1">
                    <a:lumMod val="50000"/>
                  </a:schemeClr>
                </a:solidFill>
                <a:latin typeface="微软雅黑" panose="020B0503020204020204" pitchFamily="34" charset="-122"/>
                <a:ea typeface="微软雅黑" panose="020B0503020204020204" pitchFamily="34" charset="-122"/>
              </a:rPr>
              <a:t>杆解决方案</a:t>
            </a:r>
            <a:endParaRPr lang="en-US" sz="11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 name="文本框 13"/>
          <p:cNvSpPr txBox="1"/>
          <p:nvPr/>
        </p:nvSpPr>
        <p:spPr>
          <a:xfrm>
            <a:off x="14088814" y="488421"/>
            <a:ext cx="358140" cy="253916"/>
          </a:xfrm>
          <a:prstGeom prst="rect">
            <a:avLst/>
          </a:prstGeom>
          <a:noFill/>
        </p:spPr>
        <p:txBody>
          <a:bodyPr wrap="square" rtlCol="0">
            <a:spAutoFit/>
          </a:bodyPr>
          <a:lstStyle/>
          <a:p>
            <a:r>
              <a:rPr lang="en-US" sz="1050" b="1" dirty="0" smtClean="0">
                <a:solidFill>
                  <a:srgbClr val="036EB8"/>
                </a:solidFill>
                <a:latin typeface="微软雅黑" panose="020B0503020204020204" pitchFamily="34" charset="-122"/>
                <a:ea typeface="微软雅黑" panose="020B0503020204020204" pitchFamily="34" charset="-122"/>
              </a:rPr>
              <a:t>48</a:t>
            </a:r>
            <a:endParaRPr lang="en-US" sz="1050" b="1" dirty="0">
              <a:solidFill>
                <a:srgbClr val="036EB8"/>
              </a:solidFill>
              <a:latin typeface="微软雅黑" panose="020B0503020204020204" pitchFamily="34" charset="-122"/>
              <a:ea typeface="微软雅黑" panose="020B0503020204020204" pitchFamily="34" charset="-122"/>
            </a:endParaRPr>
          </a:p>
        </p:txBody>
      </p:sp>
      <p:sp>
        <p:nvSpPr>
          <p:cNvPr id="9" name="矩形 8"/>
          <p:cNvSpPr/>
          <p:nvPr/>
        </p:nvSpPr>
        <p:spPr>
          <a:xfrm>
            <a:off x="646765" y="1181100"/>
            <a:ext cx="528320" cy="758825"/>
          </a:xfrm>
          <a:prstGeom prst="rect">
            <a:avLst/>
          </a:prstGeom>
          <a:noFill/>
          <a:ln w="34925">
            <a:solidFill>
              <a:srgbClr val="CED1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组合 9"/>
          <p:cNvGrpSpPr/>
          <p:nvPr/>
        </p:nvGrpSpPr>
        <p:grpSpPr>
          <a:xfrm>
            <a:off x="787757" y="1299684"/>
            <a:ext cx="5879463" cy="589441"/>
            <a:chOff x="876937" y="2070100"/>
            <a:chExt cx="5879463" cy="457200"/>
          </a:xfrm>
        </p:grpSpPr>
        <p:sp>
          <p:nvSpPr>
            <p:cNvPr id="11" name="任意多边形 10"/>
            <p:cNvSpPr/>
            <p:nvPr/>
          </p:nvSpPr>
          <p:spPr>
            <a:xfrm>
              <a:off x="966644" y="2070100"/>
              <a:ext cx="5789756" cy="457200"/>
            </a:xfrm>
            <a:custGeom>
              <a:avLst/>
              <a:gdLst>
                <a:gd name="connsiteX0" fmla="*/ 0 w 5789756"/>
                <a:gd name="connsiteY0" fmla="*/ 0 h 457200"/>
                <a:gd name="connsiteX1" fmla="*/ 5789756 w 5789756"/>
                <a:gd name="connsiteY1" fmla="*/ 0 h 457200"/>
                <a:gd name="connsiteX2" fmla="*/ 5789756 w 5789756"/>
                <a:gd name="connsiteY2" fmla="*/ 457200 h 457200"/>
                <a:gd name="connsiteX3" fmla="*/ 93428 w 578975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5789756" h="457200">
                  <a:moveTo>
                    <a:pt x="0" y="0"/>
                  </a:moveTo>
                  <a:lnTo>
                    <a:pt x="5789756" y="0"/>
                  </a:lnTo>
                  <a:lnTo>
                    <a:pt x="5789756" y="457200"/>
                  </a:lnTo>
                  <a:lnTo>
                    <a:pt x="93428" y="457200"/>
                  </a:lnTo>
                  <a:close/>
                </a:path>
              </a:pathLst>
            </a:cu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任意多边形 11"/>
            <p:cNvSpPr/>
            <p:nvPr/>
          </p:nvSpPr>
          <p:spPr>
            <a:xfrm>
              <a:off x="876937" y="2070100"/>
              <a:ext cx="145501" cy="457200"/>
            </a:xfrm>
            <a:custGeom>
              <a:avLst/>
              <a:gdLst>
                <a:gd name="connsiteX0" fmla="*/ 0 w 145501"/>
                <a:gd name="connsiteY0" fmla="*/ 0 h 457200"/>
                <a:gd name="connsiteX1" fmla="*/ 45763 w 145501"/>
                <a:gd name="connsiteY1" fmla="*/ 0 h 457200"/>
                <a:gd name="connsiteX2" fmla="*/ 145501 w 145501"/>
                <a:gd name="connsiteY2" fmla="*/ 457200 h 457200"/>
                <a:gd name="connsiteX3" fmla="*/ 0 w 145501"/>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145501" h="457200">
                  <a:moveTo>
                    <a:pt x="0" y="0"/>
                  </a:moveTo>
                  <a:lnTo>
                    <a:pt x="45763" y="0"/>
                  </a:lnTo>
                  <a:lnTo>
                    <a:pt x="145501" y="457200"/>
                  </a:lnTo>
                  <a:lnTo>
                    <a:pt x="0" y="457200"/>
                  </a:lnTo>
                  <a:close/>
                </a:path>
              </a:pathLst>
            </a:custGeom>
            <a:solidFill>
              <a:srgbClr val="F39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文本框 37"/>
          <p:cNvSpPr txBox="1"/>
          <p:nvPr/>
        </p:nvSpPr>
        <p:spPr>
          <a:xfrm>
            <a:off x="1316077" y="1394349"/>
            <a:ext cx="5351143" cy="400110"/>
          </a:xfrm>
          <a:prstGeom prst="rect">
            <a:avLst/>
          </a:prstGeom>
          <a:noFill/>
        </p:spPr>
        <p:txBody>
          <a:bodyPr wrap="square" rtlCol="0">
            <a:spAutoFit/>
          </a:bodyPr>
          <a:lstStyle/>
          <a:p>
            <a:r>
              <a:rPr lang="zh-CN" altLang="en-US" sz="2000" b="1" kern="5000" dirty="0" smtClean="0">
                <a:solidFill>
                  <a:schemeClr val="bg1"/>
                </a:solidFill>
                <a:latin typeface="微软雅黑" panose="020B0503020204020204" pitchFamily="34" charset="-122"/>
                <a:ea typeface="微软雅黑" panose="020B0503020204020204" pitchFamily="34" charset="-122"/>
                <a:sym typeface="+mn-ea"/>
              </a:rPr>
              <a:t>微波传</a:t>
            </a:r>
            <a:r>
              <a:rPr lang="zh-CN" altLang="en-US" sz="2000" b="1" kern="5000" dirty="0">
                <a:solidFill>
                  <a:schemeClr val="bg1"/>
                </a:solidFill>
                <a:latin typeface="微软雅黑" panose="020B0503020204020204" pitchFamily="34" charset="-122"/>
                <a:ea typeface="微软雅黑" panose="020B0503020204020204" pitchFamily="34" charset="-122"/>
                <a:sym typeface="+mn-ea"/>
              </a:rPr>
              <a:t>输 </a:t>
            </a:r>
            <a:endParaRPr lang="en-US" altLang="zh-CN" sz="2000" b="1" kern="5000" dirty="0">
              <a:solidFill>
                <a:schemeClr val="bg1"/>
              </a:solidFill>
              <a:latin typeface="微软雅黑" panose="020B0503020204020204" pitchFamily="34" charset="-122"/>
              <a:ea typeface="微软雅黑" panose="020B0503020204020204" pitchFamily="34" charset="-122"/>
              <a:sym typeface="+mn-ea"/>
            </a:endParaRPr>
          </a:p>
        </p:txBody>
      </p:sp>
      <p:sp>
        <p:nvSpPr>
          <p:cNvPr id="14" name="等腰三角形 13"/>
          <p:cNvSpPr/>
          <p:nvPr/>
        </p:nvSpPr>
        <p:spPr>
          <a:xfrm rot="5400000">
            <a:off x="993663" y="1507173"/>
            <a:ext cx="202375" cy="174461"/>
          </a:xfrm>
          <a:prstGeom prst="triangle">
            <a:avLst/>
          </a:prstGeom>
          <a:solidFill>
            <a:srgbClr val="F39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5"/>
          <p:cNvSpPr txBox="1"/>
          <p:nvPr/>
        </p:nvSpPr>
        <p:spPr>
          <a:xfrm>
            <a:off x="752171" y="2567490"/>
            <a:ext cx="3925980" cy="2354491"/>
          </a:xfrm>
          <a:prstGeom prst="rect">
            <a:avLst/>
          </a:prstGeom>
          <a:noFill/>
        </p:spPr>
        <p:txBody>
          <a:bodyPr wrap="square" rtlCol="0">
            <a:spAutoFit/>
          </a:bodyPr>
          <a:lstStyle>
            <a:defPPr>
              <a:defRPr lang="en-US"/>
            </a:defPPr>
            <a:lvl1pPr>
              <a:lnSpc>
                <a:spcPct val="120000"/>
              </a:lnSpc>
              <a:defRPr sz="1400">
                <a:solidFill>
                  <a:schemeClr val="bg1">
                    <a:lumMod val="50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dirty="0">
                <a:solidFill>
                  <a:srgbClr val="5F5F5F"/>
                </a:solidFill>
              </a:rPr>
              <a:t>以智慧城市行业为代表的末端站点急需部署快捷、低成本和大带宽的高效传输方案，华为公共频谱点对多点微波</a:t>
            </a:r>
            <a:r>
              <a:rPr lang="en-US" altLang="zh-CN" dirty="0">
                <a:solidFill>
                  <a:srgbClr val="5F5F5F"/>
                </a:solidFill>
              </a:rPr>
              <a:t>RTN510</a:t>
            </a:r>
            <a:r>
              <a:rPr lang="zh-CN" altLang="en-US" dirty="0">
                <a:solidFill>
                  <a:srgbClr val="5F5F5F"/>
                </a:solidFill>
              </a:rPr>
              <a:t>具有超大容量、超强抗扰、环境适应、简易运维和增强以太的特点，成为海量站点的最佳无线传输方式。此外，</a:t>
            </a:r>
            <a:r>
              <a:rPr lang="en-US" altLang="zh-CN" dirty="0">
                <a:solidFill>
                  <a:srgbClr val="5F5F5F"/>
                </a:solidFill>
              </a:rPr>
              <a:t>RTN510</a:t>
            </a:r>
            <a:r>
              <a:rPr lang="zh-CN" altLang="en-US" dirty="0">
                <a:solidFill>
                  <a:srgbClr val="5F5F5F"/>
                </a:solidFill>
              </a:rPr>
              <a:t>也提供点到点解决方案，实现业务汇聚后的长距传输。</a:t>
            </a:r>
          </a:p>
        </p:txBody>
      </p:sp>
      <p:sp>
        <p:nvSpPr>
          <p:cNvPr id="16" name="等腰三角形 15"/>
          <p:cNvSpPr/>
          <p:nvPr/>
        </p:nvSpPr>
        <p:spPr>
          <a:xfrm rot="5400000">
            <a:off x="715052" y="2172156"/>
            <a:ext cx="309372" cy="266700"/>
          </a:xfrm>
          <a:prstGeom prst="triangle">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文本框 41"/>
          <p:cNvSpPr txBox="1"/>
          <p:nvPr/>
        </p:nvSpPr>
        <p:spPr>
          <a:xfrm>
            <a:off x="1049350" y="2133457"/>
            <a:ext cx="1562100" cy="338554"/>
          </a:xfrm>
          <a:prstGeom prst="rect">
            <a:avLst/>
          </a:prstGeom>
          <a:noFill/>
        </p:spPr>
        <p:txBody>
          <a:bodyPr wrap="square" rtlCol="0">
            <a:spAutoFit/>
          </a:bodyPr>
          <a:lstStyle/>
          <a:p>
            <a:r>
              <a:rPr lang="zh-CN" altLang="en-US" sz="1600" b="1" dirty="0" smtClean="0">
                <a:solidFill>
                  <a:srgbClr val="036EB8"/>
                </a:solidFill>
                <a:latin typeface="微软雅黑" panose="020B0503020204020204" pitchFamily="34" charset="-122"/>
                <a:ea typeface="微软雅黑" panose="020B0503020204020204" pitchFamily="34" charset="-122"/>
              </a:rPr>
              <a:t>概述</a:t>
            </a:r>
            <a:endParaRPr lang="en-US" sz="1600" b="1" dirty="0">
              <a:solidFill>
                <a:srgbClr val="036EB8"/>
              </a:solidFill>
              <a:latin typeface="微软雅黑" panose="020B0503020204020204" pitchFamily="34" charset="-122"/>
              <a:ea typeface="微软雅黑" panose="020B0503020204020204" pitchFamily="34" charset="-122"/>
            </a:endParaRPr>
          </a:p>
        </p:txBody>
      </p:sp>
      <p:sp>
        <p:nvSpPr>
          <p:cNvPr id="18" name="等腰三角形 17"/>
          <p:cNvSpPr/>
          <p:nvPr/>
        </p:nvSpPr>
        <p:spPr>
          <a:xfrm rot="5400000">
            <a:off x="715052" y="5165766"/>
            <a:ext cx="309372" cy="266700"/>
          </a:xfrm>
          <a:prstGeom prst="triangle">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文本框 43"/>
          <p:cNvSpPr txBox="1"/>
          <p:nvPr/>
        </p:nvSpPr>
        <p:spPr>
          <a:xfrm>
            <a:off x="1049350" y="5127067"/>
            <a:ext cx="1562100" cy="338554"/>
          </a:xfrm>
          <a:prstGeom prst="rect">
            <a:avLst/>
          </a:prstGeom>
          <a:noFill/>
        </p:spPr>
        <p:txBody>
          <a:bodyPr wrap="square" rtlCol="0">
            <a:spAutoFit/>
          </a:bodyPr>
          <a:lstStyle/>
          <a:p>
            <a:r>
              <a:rPr lang="zh-CN" altLang="en-US" sz="1600" b="1" dirty="0" smtClean="0">
                <a:solidFill>
                  <a:srgbClr val="036EB8"/>
                </a:solidFill>
                <a:latin typeface="微软雅黑" panose="020B0503020204020204" pitchFamily="34" charset="-122"/>
                <a:ea typeface="微软雅黑" panose="020B0503020204020204" pitchFamily="34" charset="-122"/>
              </a:rPr>
              <a:t>产品特色</a:t>
            </a:r>
            <a:endParaRPr lang="en-US" sz="1600" b="1" dirty="0">
              <a:solidFill>
                <a:srgbClr val="036EB8"/>
              </a:solidFill>
              <a:latin typeface="微软雅黑" panose="020B0503020204020204" pitchFamily="34" charset="-122"/>
              <a:ea typeface="微软雅黑" panose="020B0503020204020204" pitchFamily="34" charset="-122"/>
            </a:endParaRPr>
          </a:p>
        </p:txBody>
      </p:sp>
      <p:pic>
        <p:nvPicPr>
          <p:cNvPr id="20"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094868" y="2594138"/>
            <a:ext cx="1391087" cy="1745558"/>
          </a:xfrm>
          <a:prstGeom prst="rect">
            <a:avLst/>
          </a:prstGeom>
          <a:noFill/>
          <a:ln w="9525">
            <a:noFill/>
            <a:miter lim="800000"/>
            <a:headEnd/>
            <a:tailEnd/>
          </a:ln>
        </p:spPr>
      </p:pic>
      <p:sp>
        <p:nvSpPr>
          <p:cNvPr id="21" name="矩形 20"/>
          <p:cNvSpPr/>
          <p:nvPr/>
        </p:nvSpPr>
        <p:spPr>
          <a:xfrm>
            <a:off x="709075" y="5508570"/>
            <a:ext cx="4320480" cy="307777"/>
          </a:xfrm>
          <a:prstGeom prst="rect">
            <a:avLst/>
          </a:prstGeom>
        </p:spPr>
        <p:txBody>
          <a:bodyPr wrap="square">
            <a:spAutoFit/>
          </a:bodyPr>
          <a:lstStyle/>
          <a:p>
            <a:r>
              <a:rPr lang="en-US" altLang="zh-CN" sz="1400" b="1" dirty="0" smtClean="0">
                <a:solidFill>
                  <a:srgbClr val="F39700"/>
                </a:solidFill>
                <a:latin typeface="微软雅黑" panose="020B0503020204020204" pitchFamily="34" charset="-122"/>
                <a:ea typeface="微软雅黑" panose="020B0503020204020204" pitchFamily="34" charset="-122"/>
              </a:rPr>
              <a:t>1.</a:t>
            </a:r>
            <a:r>
              <a:rPr lang="zh-CN" altLang="en-US" sz="1400" b="1" dirty="0" smtClean="0">
                <a:solidFill>
                  <a:srgbClr val="F39700"/>
                </a:solidFill>
                <a:latin typeface="微软雅黑" panose="020B0503020204020204" pitchFamily="34" charset="-122"/>
                <a:ea typeface="微软雅黑" panose="020B0503020204020204" pitchFamily="34" charset="-122"/>
              </a:rPr>
              <a:t>业界最大带宽满足多种业务场景</a:t>
            </a:r>
          </a:p>
        </p:txBody>
      </p:sp>
      <p:sp>
        <p:nvSpPr>
          <p:cNvPr id="22" name="矩形 21"/>
          <p:cNvSpPr/>
          <p:nvPr/>
        </p:nvSpPr>
        <p:spPr>
          <a:xfrm>
            <a:off x="736388" y="5735380"/>
            <a:ext cx="6240462" cy="609398"/>
          </a:xfrm>
          <a:prstGeom prst="rect">
            <a:avLst/>
          </a:prstGeom>
        </p:spPr>
        <p:txBody>
          <a:bodyPr wrap="square">
            <a:spAutoFit/>
          </a:bodyPr>
          <a:lstStyle/>
          <a:p>
            <a:pPr marL="285750" indent="-285750">
              <a:lnSpc>
                <a:spcPct val="120000"/>
              </a:lnSpc>
              <a:buFont typeface="Arial" panose="020B0604020202020204" pitchFamily="34" charset="0"/>
              <a:buChar char="•"/>
            </a:pPr>
            <a:r>
              <a:rPr lang="zh-CN" altLang="en-US" sz="1400" dirty="0" smtClean="0">
                <a:solidFill>
                  <a:srgbClr val="5F5F5F"/>
                </a:solidFill>
                <a:latin typeface="微软雅黑" panose="020B0503020204020204" pitchFamily="34" charset="-122"/>
                <a:ea typeface="微软雅黑" panose="020B0503020204020204" pitchFamily="34" charset="-122"/>
              </a:rPr>
              <a:t>业界最大带宽，</a:t>
            </a:r>
            <a:r>
              <a:rPr lang="en-US" altLang="zh-CN" sz="1400" dirty="0" smtClean="0">
                <a:solidFill>
                  <a:srgbClr val="5F5F5F"/>
                </a:solidFill>
                <a:latin typeface="微软雅黑" panose="020B0503020204020204" pitchFamily="34" charset="-122"/>
                <a:ea typeface="微软雅黑" panose="020B0503020204020204" pitchFamily="34" charset="-122"/>
              </a:rPr>
              <a:t>AP</a:t>
            </a:r>
            <a:r>
              <a:rPr lang="zh-CN" altLang="en-US" sz="1400" dirty="0" smtClean="0">
                <a:solidFill>
                  <a:srgbClr val="5F5F5F"/>
                </a:solidFill>
                <a:latin typeface="微软雅黑" panose="020B0503020204020204" pitchFamily="34" charset="-122"/>
                <a:ea typeface="微软雅黑" panose="020B0503020204020204" pitchFamily="34" charset="-122"/>
              </a:rPr>
              <a:t>最大吞吐量</a:t>
            </a:r>
            <a:r>
              <a:rPr lang="en-US" altLang="zh-CN" sz="1400" dirty="0" smtClean="0">
                <a:solidFill>
                  <a:srgbClr val="5F5F5F"/>
                </a:solidFill>
                <a:latin typeface="微软雅黑" panose="020B0503020204020204" pitchFamily="34" charset="-122"/>
                <a:ea typeface="微软雅黑" panose="020B0503020204020204" pitchFamily="34" charset="-122"/>
              </a:rPr>
              <a:t>750Mbps</a:t>
            </a:r>
            <a:r>
              <a:rPr lang="zh-CN" altLang="en-US" sz="1400" dirty="0" smtClean="0">
                <a:solidFill>
                  <a:srgbClr val="5F5F5F"/>
                </a:solidFill>
                <a:latin typeface="微软雅黑" panose="020B0503020204020204" pitchFamily="34" charset="-122"/>
                <a:ea typeface="微软雅黑" panose="020B0503020204020204" pitchFamily="34" charset="-122"/>
              </a:rPr>
              <a:t>，</a:t>
            </a:r>
            <a:r>
              <a:rPr lang="en-US" altLang="zh-CN" sz="1400" dirty="0" smtClean="0">
                <a:solidFill>
                  <a:srgbClr val="5F5F5F"/>
                </a:solidFill>
                <a:latin typeface="微软雅黑" panose="020B0503020204020204" pitchFamily="34" charset="-122"/>
                <a:ea typeface="微软雅黑" panose="020B0503020204020204" pitchFamily="34" charset="-122"/>
              </a:rPr>
              <a:t>RT</a:t>
            </a:r>
            <a:r>
              <a:rPr lang="zh-CN" altLang="en-US" sz="1400" dirty="0" smtClean="0">
                <a:solidFill>
                  <a:srgbClr val="5F5F5F"/>
                </a:solidFill>
                <a:latin typeface="微软雅黑" panose="020B0503020204020204" pitchFamily="34" charset="-122"/>
                <a:ea typeface="微软雅黑" panose="020B0503020204020204" pitchFamily="34" charset="-122"/>
              </a:rPr>
              <a:t>最大吞吐量</a:t>
            </a:r>
            <a:r>
              <a:rPr lang="en-US" altLang="zh-CN" sz="1400" dirty="0" smtClean="0">
                <a:solidFill>
                  <a:srgbClr val="5F5F5F"/>
                </a:solidFill>
                <a:latin typeface="微软雅黑" panose="020B0503020204020204" pitchFamily="34" charset="-122"/>
                <a:ea typeface="微软雅黑" panose="020B0503020204020204" pitchFamily="34" charset="-122"/>
              </a:rPr>
              <a:t>250Mbps</a:t>
            </a:r>
            <a:r>
              <a:rPr lang="zh-CN" altLang="en-US" sz="1400" dirty="0" smtClean="0">
                <a:solidFill>
                  <a:srgbClr val="5F5F5F"/>
                </a:solidFill>
                <a:latin typeface="微软雅黑" panose="020B0503020204020204" pitchFamily="34" charset="-122"/>
                <a:ea typeface="微软雅黑" panose="020B0503020204020204" pitchFamily="34" charset="-122"/>
              </a:rPr>
              <a:t>。</a:t>
            </a:r>
          </a:p>
          <a:p>
            <a:pPr marL="285750" indent="-285750">
              <a:lnSpc>
                <a:spcPct val="120000"/>
              </a:lnSpc>
              <a:buFont typeface="Arial" panose="020B0604020202020204" pitchFamily="34" charset="0"/>
              <a:buChar char="•"/>
            </a:pPr>
            <a:r>
              <a:rPr lang="zh-CN" altLang="en-US" sz="1400" dirty="0" smtClean="0">
                <a:solidFill>
                  <a:srgbClr val="5F5F5F"/>
                </a:solidFill>
                <a:latin typeface="微软雅黑" panose="020B0503020204020204" pitchFamily="34" charset="-122"/>
                <a:ea typeface="微软雅黑" panose="020B0503020204020204" pitchFamily="34" charset="-122"/>
              </a:rPr>
              <a:t>上下行带宽灵活可调，可匹配视频回传、宽带接入和企业专线等各种场景。</a:t>
            </a:r>
          </a:p>
        </p:txBody>
      </p:sp>
      <p:sp>
        <p:nvSpPr>
          <p:cNvPr id="23" name="矩形 22"/>
          <p:cNvSpPr/>
          <p:nvPr/>
        </p:nvSpPr>
        <p:spPr>
          <a:xfrm>
            <a:off x="709075" y="6327147"/>
            <a:ext cx="4320480" cy="307777"/>
          </a:xfrm>
          <a:prstGeom prst="rect">
            <a:avLst/>
          </a:prstGeom>
        </p:spPr>
        <p:txBody>
          <a:bodyPr wrap="square">
            <a:spAutoFit/>
          </a:bodyPr>
          <a:lstStyle/>
          <a:p>
            <a:r>
              <a:rPr lang="en-US" altLang="zh-CN" sz="1400" b="1" dirty="0">
                <a:solidFill>
                  <a:srgbClr val="F39700"/>
                </a:solidFill>
                <a:latin typeface="微软雅黑" panose="020B0503020204020204" pitchFamily="34" charset="-122"/>
                <a:ea typeface="微软雅黑" panose="020B0503020204020204" pitchFamily="34" charset="-122"/>
              </a:rPr>
              <a:t>2.</a:t>
            </a:r>
            <a:r>
              <a:rPr lang="zh-CN" altLang="en-US" sz="1400" b="1" dirty="0">
                <a:solidFill>
                  <a:srgbClr val="F39700"/>
                </a:solidFill>
                <a:latin typeface="微软雅黑" panose="020B0503020204020204" pitchFamily="34" charset="-122"/>
                <a:ea typeface="微软雅黑" panose="020B0503020204020204" pitchFamily="34" charset="-122"/>
              </a:rPr>
              <a:t>超强抗扰，复杂无线环境部署无忧</a:t>
            </a:r>
          </a:p>
        </p:txBody>
      </p:sp>
      <p:sp>
        <p:nvSpPr>
          <p:cNvPr id="24" name="矩形 23"/>
          <p:cNvSpPr/>
          <p:nvPr/>
        </p:nvSpPr>
        <p:spPr>
          <a:xfrm>
            <a:off x="698288" y="6559383"/>
            <a:ext cx="6278561" cy="609398"/>
          </a:xfrm>
          <a:prstGeom prst="rect">
            <a:avLst/>
          </a:prstGeom>
        </p:spPr>
        <p:txBody>
          <a:bodyPr wrap="square">
            <a:spAutoFit/>
          </a:bodyPr>
          <a:lstStyle/>
          <a:p>
            <a:pPr>
              <a:lnSpc>
                <a:spcPct val="120000"/>
              </a:lnSpc>
            </a:pPr>
            <a:r>
              <a:rPr lang="en-US" altLang="zh-CN" sz="1400" dirty="0" smtClean="0">
                <a:solidFill>
                  <a:srgbClr val="5F5F5F"/>
                </a:solidFill>
                <a:latin typeface="微软雅黑" panose="020B0503020204020204" pitchFamily="34" charset="-122"/>
                <a:ea typeface="微软雅黑" panose="020B0503020204020204" pitchFamily="34" charset="-122"/>
              </a:rPr>
              <a:t>TDMA</a:t>
            </a:r>
            <a:r>
              <a:rPr lang="zh-CN" altLang="en-US" sz="1400" dirty="0" smtClean="0">
                <a:solidFill>
                  <a:srgbClr val="5F5F5F"/>
                </a:solidFill>
                <a:latin typeface="微软雅黑" panose="020B0503020204020204" pitchFamily="34" charset="-122"/>
                <a:ea typeface="微软雅黑" panose="020B0503020204020204" pitchFamily="34" charset="-122"/>
              </a:rPr>
              <a:t>（时分多址）时隙精确控制，业务定发定收，解决多终端并发冲突，确保多个</a:t>
            </a:r>
            <a:r>
              <a:rPr lang="en-US" altLang="zh-CN" sz="1400" dirty="0" smtClean="0">
                <a:solidFill>
                  <a:srgbClr val="5F5F5F"/>
                </a:solidFill>
                <a:latin typeface="微软雅黑" panose="020B0503020204020204" pitchFamily="34" charset="-122"/>
                <a:ea typeface="微软雅黑" panose="020B0503020204020204" pitchFamily="34" charset="-122"/>
              </a:rPr>
              <a:t>RT</a:t>
            </a:r>
            <a:r>
              <a:rPr lang="zh-CN" altLang="en-US" sz="1400" dirty="0" smtClean="0">
                <a:solidFill>
                  <a:srgbClr val="5F5F5F"/>
                </a:solidFill>
                <a:latin typeface="微软雅黑" panose="020B0503020204020204" pitchFamily="34" charset="-122"/>
                <a:ea typeface="微软雅黑" panose="020B0503020204020204" pitchFamily="34" charset="-122"/>
              </a:rPr>
              <a:t>与</a:t>
            </a:r>
            <a:r>
              <a:rPr lang="en-US" altLang="zh-CN" sz="1400" dirty="0" smtClean="0">
                <a:solidFill>
                  <a:srgbClr val="5F5F5F"/>
                </a:solidFill>
                <a:latin typeface="微软雅黑" panose="020B0503020204020204" pitchFamily="34" charset="-122"/>
                <a:ea typeface="微软雅黑" panose="020B0503020204020204" pitchFamily="34" charset="-122"/>
              </a:rPr>
              <a:t>AP</a:t>
            </a:r>
            <a:r>
              <a:rPr lang="zh-CN" altLang="en-US" sz="1400" dirty="0" smtClean="0">
                <a:solidFill>
                  <a:srgbClr val="5F5F5F"/>
                </a:solidFill>
                <a:latin typeface="微软雅黑" panose="020B0503020204020204" pitchFamily="34" charset="-122"/>
                <a:ea typeface="微软雅黑" panose="020B0503020204020204" pitchFamily="34" charset="-122"/>
              </a:rPr>
              <a:t>建立持续可靠的连接。</a:t>
            </a:r>
          </a:p>
        </p:txBody>
      </p:sp>
      <p:sp>
        <p:nvSpPr>
          <p:cNvPr id="25" name="矩形 24"/>
          <p:cNvSpPr/>
          <p:nvPr/>
        </p:nvSpPr>
        <p:spPr>
          <a:xfrm>
            <a:off x="736388" y="7197183"/>
            <a:ext cx="4320480" cy="307777"/>
          </a:xfrm>
          <a:prstGeom prst="rect">
            <a:avLst/>
          </a:prstGeom>
        </p:spPr>
        <p:txBody>
          <a:bodyPr wrap="square">
            <a:spAutoFit/>
          </a:bodyPr>
          <a:lstStyle/>
          <a:p>
            <a:r>
              <a:rPr lang="en-US" altLang="zh-CN" sz="1400" b="1" dirty="0">
                <a:solidFill>
                  <a:srgbClr val="F39700"/>
                </a:solidFill>
                <a:latin typeface="微软雅黑" panose="020B0503020204020204" pitchFamily="34" charset="-122"/>
                <a:ea typeface="微软雅黑" panose="020B0503020204020204" pitchFamily="34" charset="-122"/>
              </a:rPr>
              <a:t>3.</a:t>
            </a:r>
            <a:r>
              <a:rPr lang="zh-CN" altLang="en-US" sz="1400" b="1" dirty="0">
                <a:solidFill>
                  <a:srgbClr val="F39700"/>
                </a:solidFill>
                <a:latin typeface="微软雅黑" panose="020B0503020204020204" pitchFamily="34" charset="-122"/>
                <a:ea typeface="微软雅黑" panose="020B0503020204020204" pitchFamily="34" charset="-122"/>
              </a:rPr>
              <a:t>超强环境适应，适配严苛环境</a:t>
            </a:r>
          </a:p>
        </p:txBody>
      </p:sp>
      <p:sp>
        <p:nvSpPr>
          <p:cNvPr id="26" name="矩形 25"/>
          <p:cNvSpPr/>
          <p:nvPr/>
        </p:nvSpPr>
        <p:spPr>
          <a:xfrm>
            <a:off x="725315" y="7428760"/>
            <a:ext cx="5760640" cy="867930"/>
          </a:xfrm>
          <a:prstGeom prst="rect">
            <a:avLst/>
          </a:prstGeom>
        </p:spPr>
        <p:txBody>
          <a:bodyPr wrap="square">
            <a:spAutoFit/>
          </a:bodyPr>
          <a:lstStyle/>
          <a:p>
            <a:pPr marL="285750" indent="-285750">
              <a:lnSpc>
                <a:spcPct val="120000"/>
              </a:lnSpc>
              <a:buFont typeface="Arial" panose="020B0604020202020204" pitchFamily="34" charset="0"/>
              <a:buChar char="•"/>
            </a:pPr>
            <a:r>
              <a:rPr lang="en-US" altLang="zh-CN" sz="1400" dirty="0" smtClean="0">
                <a:solidFill>
                  <a:srgbClr val="5F5F5F"/>
                </a:solidFill>
                <a:latin typeface="微软雅黑" panose="020B0503020204020204" pitchFamily="34" charset="-122"/>
                <a:ea typeface="微软雅黑" panose="020B0503020204020204" pitchFamily="34" charset="-122"/>
              </a:rPr>
              <a:t>IP67 </a:t>
            </a:r>
            <a:r>
              <a:rPr lang="zh-CN" altLang="en-US" sz="1400" dirty="0" smtClean="0">
                <a:solidFill>
                  <a:srgbClr val="5F5F5F"/>
                </a:solidFill>
                <a:latin typeface="微软雅黑" panose="020B0503020204020204" pitchFamily="34" charset="-122"/>
                <a:ea typeface="微软雅黑" panose="020B0503020204020204" pitchFamily="34" charset="-122"/>
              </a:rPr>
              <a:t>防尘防浸泡，防盐腐</a:t>
            </a:r>
          </a:p>
          <a:p>
            <a:pPr marL="285750" indent="-285750">
              <a:lnSpc>
                <a:spcPct val="120000"/>
              </a:lnSpc>
              <a:buFont typeface="Arial" panose="020B0604020202020204" pitchFamily="34" charset="0"/>
              <a:buChar char="•"/>
            </a:pPr>
            <a:r>
              <a:rPr lang="en-US" altLang="zh-CN" sz="1400" dirty="0" smtClean="0">
                <a:solidFill>
                  <a:srgbClr val="5F5F5F"/>
                </a:solidFill>
                <a:latin typeface="微软雅黑" panose="020B0503020204020204" pitchFamily="34" charset="-122"/>
                <a:ea typeface="微软雅黑" panose="020B0503020204020204" pitchFamily="34" charset="-122"/>
              </a:rPr>
              <a:t>10</a:t>
            </a:r>
            <a:r>
              <a:rPr lang="zh-CN" altLang="en-US" sz="1400" dirty="0" smtClean="0">
                <a:solidFill>
                  <a:srgbClr val="5F5F5F"/>
                </a:solidFill>
                <a:latin typeface="微软雅黑" panose="020B0503020204020204" pitchFamily="34" charset="-122"/>
                <a:ea typeface="微软雅黑" panose="020B0503020204020204" pitchFamily="34" charset="-122"/>
              </a:rPr>
              <a:t>千伏高防雷等级</a:t>
            </a:r>
          </a:p>
          <a:p>
            <a:pPr marL="285750" indent="-285750">
              <a:lnSpc>
                <a:spcPct val="120000"/>
              </a:lnSpc>
              <a:buFont typeface="Arial" panose="020B0604020202020204" pitchFamily="34" charset="0"/>
              <a:buChar char="•"/>
            </a:pPr>
            <a:r>
              <a:rPr lang="en-US" altLang="zh-CN" sz="1400" dirty="0" smtClean="0">
                <a:solidFill>
                  <a:srgbClr val="5F5F5F"/>
                </a:solidFill>
                <a:latin typeface="微软雅黑" panose="020B0503020204020204" pitchFamily="34" charset="-122"/>
                <a:ea typeface="微软雅黑" panose="020B0503020204020204" pitchFamily="34" charset="-122"/>
              </a:rPr>
              <a:t>-40ºC ~ +60ºC</a:t>
            </a:r>
            <a:r>
              <a:rPr lang="zh-CN" altLang="en-US" sz="1400" dirty="0" smtClean="0">
                <a:solidFill>
                  <a:srgbClr val="5F5F5F"/>
                </a:solidFill>
                <a:latin typeface="微软雅黑" panose="020B0503020204020204" pitchFamily="34" charset="-122"/>
                <a:ea typeface="微软雅黑" panose="020B0503020204020204" pitchFamily="34" charset="-122"/>
              </a:rPr>
              <a:t>宽温度适应</a:t>
            </a:r>
          </a:p>
        </p:txBody>
      </p:sp>
      <p:sp>
        <p:nvSpPr>
          <p:cNvPr id="27" name="矩形 26"/>
          <p:cNvSpPr/>
          <p:nvPr/>
        </p:nvSpPr>
        <p:spPr>
          <a:xfrm>
            <a:off x="736388" y="8268261"/>
            <a:ext cx="4320480" cy="307777"/>
          </a:xfrm>
          <a:prstGeom prst="rect">
            <a:avLst/>
          </a:prstGeom>
        </p:spPr>
        <p:txBody>
          <a:bodyPr wrap="square">
            <a:spAutoFit/>
          </a:bodyPr>
          <a:lstStyle/>
          <a:p>
            <a:r>
              <a:rPr lang="en-US" altLang="zh-CN" sz="1400" b="1" dirty="0">
                <a:solidFill>
                  <a:srgbClr val="F39700"/>
                </a:solidFill>
                <a:latin typeface="微软雅黑" panose="020B0503020204020204" pitchFamily="34" charset="-122"/>
                <a:ea typeface="微软雅黑" panose="020B0503020204020204" pitchFamily="34" charset="-122"/>
              </a:rPr>
              <a:t>4.</a:t>
            </a:r>
            <a:r>
              <a:rPr lang="zh-CN" altLang="en-US" sz="1400" b="1" dirty="0">
                <a:solidFill>
                  <a:srgbClr val="F39700"/>
                </a:solidFill>
                <a:latin typeface="微软雅黑" panose="020B0503020204020204" pitchFamily="34" charset="-122"/>
                <a:ea typeface="微软雅黑" panose="020B0503020204020204" pitchFamily="34" charset="-122"/>
              </a:rPr>
              <a:t>简易运维，站点部署效率大幅提升</a:t>
            </a:r>
          </a:p>
        </p:txBody>
      </p:sp>
      <p:sp>
        <p:nvSpPr>
          <p:cNvPr id="28" name="矩形 27"/>
          <p:cNvSpPr/>
          <p:nvPr/>
        </p:nvSpPr>
        <p:spPr>
          <a:xfrm>
            <a:off x="750824" y="8519227"/>
            <a:ext cx="5760640" cy="867930"/>
          </a:xfrm>
          <a:prstGeom prst="rect">
            <a:avLst/>
          </a:prstGeom>
        </p:spPr>
        <p:txBody>
          <a:bodyPr wrap="square">
            <a:spAutoFit/>
          </a:bodyPr>
          <a:lstStyle/>
          <a:p>
            <a:pPr marL="285750" indent="-285750">
              <a:lnSpc>
                <a:spcPct val="120000"/>
              </a:lnSpc>
              <a:buFont typeface="Arial" panose="020B0604020202020204" pitchFamily="34" charset="0"/>
              <a:buChar char="•"/>
            </a:pPr>
            <a:r>
              <a:rPr lang="en-US" altLang="zh-CN" sz="1400" dirty="0" smtClean="0">
                <a:solidFill>
                  <a:srgbClr val="5F5F5F"/>
                </a:solidFill>
                <a:latin typeface="微软雅黑" panose="020B0503020204020204" pitchFamily="34" charset="-122"/>
                <a:ea typeface="微软雅黑" panose="020B0503020204020204" pitchFamily="34" charset="-122"/>
              </a:rPr>
              <a:t>RT</a:t>
            </a:r>
            <a:r>
              <a:rPr lang="zh-CN" altLang="en-US" sz="1400" dirty="0" smtClean="0">
                <a:solidFill>
                  <a:srgbClr val="5F5F5F"/>
                </a:solidFill>
                <a:latin typeface="微软雅黑" panose="020B0503020204020204" pitchFamily="34" charset="-122"/>
                <a:ea typeface="微软雅黑" panose="020B0503020204020204" pitchFamily="34" charset="-122"/>
              </a:rPr>
              <a:t>免配，即插即用</a:t>
            </a:r>
          </a:p>
          <a:p>
            <a:pPr marL="285750" indent="-285750">
              <a:lnSpc>
                <a:spcPct val="120000"/>
              </a:lnSpc>
              <a:buFont typeface="Arial" panose="020B0604020202020204" pitchFamily="34" charset="0"/>
              <a:buChar char="•"/>
            </a:pPr>
            <a:r>
              <a:rPr lang="en-US" altLang="zh-CN" sz="1400" dirty="0" smtClean="0">
                <a:solidFill>
                  <a:srgbClr val="5F5F5F"/>
                </a:solidFill>
                <a:latin typeface="微软雅黑" panose="020B0503020204020204" pitchFamily="34" charset="-122"/>
                <a:ea typeface="微软雅黑" panose="020B0503020204020204" pitchFamily="34" charset="-122"/>
              </a:rPr>
              <a:t>AP</a:t>
            </a:r>
            <a:r>
              <a:rPr lang="zh-CN" altLang="en-US" sz="1400" dirty="0" smtClean="0">
                <a:solidFill>
                  <a:srgbClr val="5F5F5F"/>
                </a:solidFill>
                <a:latin typeface="微软雅黑" panose="020B0503020204020204" pitchFamily="34" charset="-122"/>
                <a:ea typeface="微软雅黑" panose="020B0503020204020204" pitchFamily="34" charset="-122"/>
              </a:rPr>
              <a:t>简配，快速部署</a:t>
            </a:r>
          </a:p>
          <a:p>
            <a:pPr marL="285750" indent="-285750">
              <a:lnSpc>
                <a:spcPct val="120000"/>
              </a:lnSpc>
              <a:buFont typeface="Arial" panose="020B0604020202020204" pitchFamily="34" charset="0"/>
              <a:buChar char="•"/>
            </a:pPr>
            <a:r>
              <a:rPr lang="zh-CN" altLang="en-US" sz="1400" dirty="0" smtClean="0">
                <a:solidFill>
                  <a:srgbClr val="5F5F5F"/>
                </a:solidFill>
                <a:latin typeface="微软雅黑" panose="020B0503020204020204" pitchFamily="34" charset="-122"/>
                <a:ea typeface="微软雅黑" panose="020B0503020204020204" pitchFamily="34" charset="-122"/>
              </a:rPr>
              <a:t>临终遗言，精确界定掉电故障</a:t>
            </a:r>
          </a:p>
        </p:txBody>
      </p:sp>
      <p:sp>
        <p:nvSpPr>
          <p:cNvPr id="29" name="等腰三角形 28"/>
          <p:cNvSpPr/>
          <p:nvPr/>
        </p:nvSpPr>
        <p:spPr>
          <a:xfrm rot="5400000">
            <a:off x="8066547" y="1376077"/>
            <a:ext cx="309372" cy="266700"/>
          </a:xfrm>
          <a:prstGeom prst="triangle">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文本框 18"/>
          <p:cNvSpPr txBox="1"/>
          <p:nvPr/>
        </p:nvSpPr>
        <p:spPr>
          <a:xfrm>
            <a:off x="8400845" y="1337378"/>
            <a:ext cx="1562100" cy="338554"/>
          </a:xfrm>
          <a:prstGeom prst="rect">
            <a:avLst/>
          </a:prstGeom>
          <a:noFill/>
        </p:spPr>
        <p:txBody>
          <a:bodyPr wrap="square" rtlCol="0">
            <a:spAutoFit/>
          </a:bodyPr>
          <a:lstStyle/>
          <a:p>
            <a:r>
              <a:rPr lang="zh-CN" altLang="en-US" sz="1600" b="1" dirty="0" smtClean="0">
                <a:solidFill>
                  <a:srgbClr val="036EB8"/>
                </a:solidFill>
                <a:latin typeface="微软雅黑" panose="020B0503020204020204" pitchFamily="34" charset="-122"/>
                <a:ea typeface="微软雅黑" panose="020B0503020204020204" pitchFamily="34" charset="-122"/>
              </a:rPr>
              <a:t>性能参数</a:t>
            </a:r>
            <a:endParaRPr lang="en-US" sz="1600" b="1" dirty="0">
              <a:solidFill>
                <a:srgbClr val="036EB8"/>
              </a:solidFill>
              <a:latin typeface="微软雅黑" panose="020B0503020204020204" pitchFamily="34" charset="-122"/>
              <a:ea typeface="微软雅黑" panose="020B0503020204020204" pitchFamily="34" charset="-122"/>
            </a:endParaRPr>
          </a:p>
        </p:txBody>
      </p:sp>
      <p:graphicFrame>
        <p:nvGraphicFramePr>
          <p:cNvPr id="31" name="表格 30"/>
          <p:cNvGraphicFramePr>
            <a:graphicFrameLocks noGrp="1"/>
          </p:cNvGraphicFramePr>
          <p:nvPr>
            <p:extLst>
              <p:ext uri="{D42A27DB-BD31-4B8C-83A1-F6EECF244321}">
                <p14:modId xmlns="" xmlns:p14="http://schemas.microsoft.com/office/powerpoint/2010/main" val="3669803230"/>
              </p:ext>
            </p:extLst>
          </p:nvPr>
        </p:nvGraphicFramePr>
        <p:xfrm>
          <a:off x="8205451" y="1803813"/>
          <a:ext cx="6379062" cy="7589520"/>
        </p:xfrm>
        <a:graphic>
          <a:graphicData uri="http://schemas.openxmlformats.org/drawingml/2006/table">
            <a:tbl>
              <a:tblPr firstRow="1" bandRow="1">
                <a:tableStyleId>{073A0DAA-6AF3-43AB-8588-CEC1D06C72B9}</a:tableStyleId>
              </a:tblPr>
              <a:tblGrid>
                <a:gridCol w="1662325"/>
                <a:gridCol w="2072597"/>
                <a:gridCol w="207886"/>
                <a:gridCol w="2436254"/>
              </a:tblGrid>
              <a:tr h="216024">
                <a:tc>
                  <a:txBody>
                    <a:bodyPr/>
                    <a:lstStyle/>
                    <a:p>
                      <a:pPr algn="ctr">
                        <a:lnSpc>
                          <a:spcPct val="150000"/>
                        </a:lnSpc>
                      </a:pPr>
                      <a:r>
                        <a:rPr lang="zh-CN" altLang="en-US" sz="1200" dirty="0" smtClean="0">
                          <a:latin typeface="微软雅黑" panose="020B0503020204020204" pitchFamily="34" charset="-122"/>
                          <a:ea typeface="微软雅黑" panose="020B0503020204020204" pitchFamily="34" charset="-122"/>
                        </a:rPr>
                        <a:t>参数</a:t>
                      </a:r>
                    </a:p>
                  </a:txBody>
                  <a:tcPr anchor="ctr">
                    <a:solidFill>
                      <a:srgbClr val="036EB8"/>
                    </a:solidFill>
                  </a:tcPr>
                </a:tc>
                <a:tc>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en-US" altLang="zh-CN" sz="1200" kern="1200" dirty="0" smtClean="0">
                          <a:latin typeface="微软雅黑" panose="020B0503020204020204" pitchFamily="34" charset="-122"/>
                          <a:ea typeface="微软雅黑" panose="020B0503020204020204" pitchFamily="34" charset="-122"/>
                        </a:rPr>
                        <a:t>AP</a:t>
                      </a:r>
                      <a:r>
                        <a:rPr lang="zh-CN" altLang="en-US" sz="1200" kern="1200" dirty="0" smtClean="0">
                          <a:latin typeface="微软雅黑" panose="020B0503020204020204" pitchFamily="34" charset="-122"/>
                          <a:ea typeface="微软雅黑" panose="020B0503020204020204" pitchFamily="34" charset="-122"/>
                        </a:rPr>
                        <a:t>（中心站）</a:t>
                      </a:r>
                    </a:p>
                  </a:txBody>
                  <a:tcPr anchor="ctr">
                    <a:solidFill>
                      <a:srgbClr val="036EB8"/>
                    </a:solidFill>
                  </a:tcPr>
                </a:tc>
                <a:tc gridSpan="2">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en-US" altLang="zh-CN" sz="1200" kern="1200" dirty="0" smtClean="0">
                          <a:latin typeface="微软雅黑" panose="020B0503020204020204" pitchFamily="34" charset="-122"/>
                          <a:ea typeface="微软雅黑" panose="020B0503020204020204" pitchFamily="34" charset="-122"/>
                        </a:rPr>
                        <a:t>RT</a:t>
                      </a:r>
                      <a:r>
                        <a:rPr lang="zh-CN" altLang="en-US" sz="1200" kern="1200" dirty="0" smtClean="0">
                          <a:latin typeface="微软雅黑" panose="020B0503020204020204" pitchFamily="34" charset="-122"/>
                          <a:ea typeface="微软雅黑" panose="020B0503020204020204" pitchFamily="34" charset="-122"/>
                        </a:rPr>
                        <a:t>（远端站）</a:t>
                      </a:r>
                    </a:p>
                  </a:txBody>
                  <a:tcPr anchor="ctr">
                    <a:solidFill>
                      <a:srgbClr val="036EB8"/>
                    </a:solidFill>
                  </a:tcPr>
                </a:tc>
                <a:tc hMerge="1">
                  <a:txBody>
                    <a:bodyPr/>
                    <a:lstStyle/>
                    <a:p>
                      <a:endParaRPr lang="en-US"/>
                    </a:p>
                  </a:txBody>
                  <a:tcPr/>
                </a:tc>
              </a:tr>
              <a:tr h="0">
                <a:tc>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zh-CN" altLang="en-US" sz="1200" kern="1200" baseline="0" dirty="0" smtClean="0">
                          <a:latin typeface="微软雅黑" panose="020B0503020204020204" pitchFamily="34" charset="-122"/>
                          <a:ea typeface="微软雅黑" panose="020B0503020204020204" pitchFamily="34" charset="-122"/>
                        </a:rPr>
                        <a:t>频率范围</a:t>
                      </a:r>
                    </a:p>
                  </a:txBody>
                  <a:tcPr anchor="ctr"/>
                </a:tc>
                <a:tc gridSpan="3">
                  <a:txBody>
                    <a:bodyPr/>
                    <a:lstStyle/>
                    <a:p>
                      <a:pPr algn="ctr">
                        <a:lnSpc>
                          <a:spcPct val="150000"/>
                        </a:lnSpc>
                      </a:pPr>
                      <a:r>
                        <a:rPr lang="en-US" altLang="zh-CN" sz="1200" kern="1200" baseline="0" dirty="0" smtClean="0">
                          <a:latin typeface="微软雅黑" panose="020B0503020204020204" pitchFamily="34" charset="-122"/>
                          <a:ea typeface="微软雅黑" panose="020B0503020204020204" pitchFamily="34" charset="-122"/>
                        </a:rPr>
                        <a:t>5 GHz: 4910-5970 MHz</a:t>
                      </a:r>
                    </a:p>
                  </a:txBody>
                  <a:tcPr anchor="ctr"/>
                </a:tc>
                <a:tc hMerge="1">
                  <a:txBody>
                    <a:bodyPr/>
                    <a:lstStyle/>
                    <a:p>
                      <a:endParaRPr lang="en-US"/>
                    </a:p>
                  </a:txBody>
                  <a:tcPr/>
                </a:tc>
                <a:tc hMerge="1">
                  <a:txBody>
                    <a:bodyPr/>
                    <a:lstStyle/>
                    <a:p>
                      <a:endParaRPr lang="en-US"/>
                    </a:p>
                  </a:txBody>
                  <a:tcPr/>
                </a:tc>
              </a:tr>
              <a:tr h="145152">
                <a:tc>
                  <a:txBody>
                    <a:bodyPr/>
                    <a:lstStyle/>
                    <a:p>
                      <a:pPr algn="ctr">
                        <a:lnSpc>
                          <a:spcPct val="150000"/>
                        </a:lnSpc>
                      </a:pPr>
                      <a:r>
                        <a:rPr lang="zh-CN" altLang="en-US" sz="1200" kern="1200" baseline="0" dirty="0" smtClean="0">
                          <a:latin typeface="微软雅黑" panose="020B0503020204020204" pitchFamily="34" charset="-122"/>
                          <a:ea typeface="微软雅黑" panose="020B0503020204020204" pitchFamily="34" charset="-122"/>
                        </a:rPr>
                        <a:t>波导间隔</a:t>
                      </a:r>
                    </a:p>
                  </a:txBody>
                  <a:tcPr anchor="ctr"/>
                </a:tc>
                <a:tc gridSpan="3">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en-US" altLang="zh-CN" sz="1200" kern="1200" baseline="0" dirty="0" smtClean="0">
                          <a:latin typeface="微软雅黑" panose="020B0503020204020204" pitchFamily="34" charset="-122"/>
                          <a:ea typeface="微软雅黑" panose="020B0503020204020204" pitchFamily="34" charset="-122"/>
                        </a:rPr>
                        <a:t>10 | 20 | 40 | 80 MHz</a:t>
                      </a:r>
                    </a:p>
                  </a:txBody>
                  <a:tcPr anchor="ctr"/>
                </a:tc>
                <a:tc hMerge="1">
                  <a:txBody>
                    <a:bodyPr/>
                    <a:lstStyle/>
                    <a:p>
                      <a:endParaRPr lang="en-US"/>
                    </a:p>
                  </a:txBody>
                  <a:tcPr/>
                </a:tc>
                <a:tc hMerge="1">
                  <a:txBody>
                    <a:bodyPr/>
                    <a:lstStyle/>
                    <a:p>
                      <a:endParaRPr lang="en-US"/>
                    </a:p>
                  </a:txBody>
                  <a:tcPr/>
                </a:tc>
              </a:tr>
              <a:tr h="181724">
                <a:tc>
                  <a:txBody>
                    <a:bodyPr/>
                    <a:lstStyle/>
                    <a:p>
                      <a:pPr algn="ctr">
                        <a:lnSpc>
                          <a:spcPct val="150000"/>
                        </a:lnSpc>
                      </a:pPr>
                      <a:r>
                        <a:rPr lang="zh-CN" altLang="en-US" sz="1200" kern="1200" baseline="0" dirty="0" smtClean="0">
                          <a:latin typeface="微软雅黑" panose="020B0503020204020204" pitchFamily="34" charset="-122"/>
                          <a:ea typeface="微软雅黑" panose="020B0503020204020204" pitchFamily="34" charset="-122"/>
                        </a:rPr>
                        <a:t>调制模式</a:t>
                      </a:r>
                    </a:p>
                  </a:txBody>
                  <a:tcPr anchor="ctr"/>
                </a:tc>
                <a:tc gridSpan="3">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en-US" altLang="zh-CN" sz="1200" kern="1200" baseline="0" dirty="0" smtClean="0">
                          <a:latin typeface="微软雅黑" panose="020B0503020204020204" pitchFamily="34" charset="-122"/>
                          <a:ea typeface="微软雅黑" panose="020B0503020204020204" pitchFamily="34" charset="-122"/>
                        </a:rPr>
                        <a:t>MCS0 (BPSK)-MCS9 (256QAM)</a:t>
                      </a:r>
                    </a:p>
                  </a:txBody>
                  <a:tcPr anchor="ctr"/>
                </a:tc>
                <a:tc hMerge="1">
                  <a:txBody>
                    <a:bodyPr/>
                    <a:lstStyle/>
                    <a:p>
                      <a:endParaRPr lang="en-US"/>
                    </a:p>
                  </a:txBody>
                  <a:tcPr/>
                </a:tc>
                <a:tc hMerge="1">
                  <a:txBody>
                    <a:bodyPr/>
                    <a:lstStyle/>
                    <a:p>
                      <a:endParaRPr lang="en-US"/>
                    </a:p>
                  </a:txBody>
                  <a:tcPr/>
                </a:tc>
              </a:tr>
              <a:tr h="146288">
                <a:tc>
                  <a:txBody>
                    <a:bodyPr/>
                    <a:lstStyle/>
                    <a:p>
                      <a:pPr algn="ctr">
                        <a:lnSpc>
                          <a:spcPct val="150000"/>
                        </a:lnSpc>
                      </a:pPr>
                      <a:r>
                        <a:rPr lang="en-US" altLang="zh-CN" sz="1200" kern="1200" baseline="0" dirty="0" smtClean="0">
                          <a:latin typeface="微软雅黑" panose="020B0503020204020204" pitchFamily="34" charset="-122"/>
                          <a:ea typeface="微软雅黑" panose="020B0503020204020204" pitchFamily="34" charset="-122"/>
                        </a:rPr>
                        <a:t>RF</a:t>
                      </a:r>
                      <a:r>
                        <a:rPr lang="zh-CN" altLang="en-US" sz="1200" kern="1200" baseline="0" dirty="0" smtClean="0">
                          <a:latin typeface="微软雅黑" panose="020B0503020204020204" pitchFamily="34" charset="-122"/>
                          <a:ea typeface="微软雅黑" panose="020B0503020204020204" pitchFamily="34" charset="-122"/>
                        </a:rPr>
                        <a:t>功能</a:t>
                      </a:r>
                    </a:p>
                  </a:txBody>
                  <a:tcPr anchor="ctr"/>
                </a:tc>
                <a:tc gridSpan="3">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en-US" altLang="zh-CN" sz="1200" kern="1200" baseline="0" dirty="0" smtClean="0">
                          <a:latin typeface="微软雅黑" panose="020B0503020204020204" pitchFamily="34" charset="-122"/>
                          <a:ea typeface="微软雅黑" panose="020B0503020204020204" pitchFamily="34" charset="-122"/>
                        </a:rPr>
                        <a:t>GPS </a:t>
                      </a:r>
                      <a:r>
                        <a:rPr lang="zh-CN" altLang="en-US" sz="1200" kern="1200" baseline="0" dirty="0" smtClean="0">
                          <a:latin typeface="微软雅黑" panose="020B0503020204020204" pitchFamily="34" charset="-122"/>
                          <a:ea typeface="微软雅黑" panose="020B0503020204020204" pitchFamily="34" charset="-122"/>
                        </a:rPr>
                        <a:t>同步 ；</a:t>
                      </a:r>
                      <a:r>
                        <a:rPr lang="en-US" altLang="zh-CN" sz="1200" kern="1200" baseline="0" dirty="0" smtClean="0">
                          <a:latin typeface="微软雅黑" panose="020B0503020204020204" pitchFamily="34" charset="-122"/>
                          <a:ea typeface="微软雅黑" panose="020B0503020204020204" pitchFamily="34" charset="-122"/>
                        </a:rPr>
                        <a:t>DFS ( </a:t>
                      </a:r>
                      <a:r>
                        <a:rPr lang="zh-CN" altLang="en-US" sz="1200" kern="1200" baseline="0" dirty="0" smtClean="0">
                          <a:latin typeface="微软雅黑" panose="020B0503020204020204" pitchFamily="34" charset="-122"/>
                          <a:ea typeface="微软雅黑" panose="020B0503020204020204" pitchFamily="34" charset="-122"/>
                        </a:rPr>
                        <a:t>动态频率选择）；</a:t>
                      </a:r>
                      <a:r>
                        <a:rPr lang="en-US" altLang="zh-CN" sz="1200" kern="1200" baseline="0" dirty="0" smtClean="0">
                          <a:latin typeface="微软雅黑" panose="020B0503020204020204" pitchFamily="34" charset="-122"/>
                          <a:ea typeface="微软雅黑" panose="020B0503020204020204" pitchFamily="34" charset="-122"/>
                        </a:rPr>
                        <a:t>AM ( </a:t>
                      </a:r>
                      <a:r>
                        <a:rPr lang="zh-CN" altLang="en-US" sz="1200" kern="1200" baseline="0" dirty="0" smtClean="0">
                          <a:latin typeface="微软雅黑" panose="020B0503020204020204" pitchFamily="34" charset="-122"/>
                          <a:ea typeface="微软雅黑" panose="020B0503020204020204" pitchFamily="34" charset="-122"/>
                        </a:rPr>
                        <a:t>自适应调制）</a:t>
                      </a:r>
                    </a:p>
                  </a:txBody>
                  <a:tcPr anchor="ctr"/>
                </a:tc>
                <a:tc hMerge="1">
                  <a:txBody>
                    <a:bodyPr/>
                    <a:lstStyle/>
                    <a:p>
                      <a:endParaRPr lang="en-US"/>
                    </a:p>
                  </a:txBody>
                  <a:tcPr/>
                </a:tc>
                <a:tc hMerge="1">
                  <a:txBody>
                    <a:bodyPr/>
                    <a:lstStyle/>
                    <a:p>
                      <a:endParaRPr lang="en-US"/>
                    </a:p>
                  </a:txBody>
                  <a:tcPr/>
                </a:tc>
              </a:tr>
              <a:tr h="0">
                <a:tc>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zh-CN" altLang="en-US" sz="1200" kern="1200" baseline="0" dirty="0" smtClean="0">
                          <a:latin typeface="微软雅黑" panose="020B0503020204020204" pitchFamily="34" charset="-122"/>
                          <a:ea typeface="微软雅黑" panose="020B0503020204020204" pitchFamily="34" charset="-122"/>
                        </a:rPr>
                        <a:t>天线增益</a:t>
                      </a:r>
                    </a:p>
                  </a:txBody>
                  <a:tcPr anchor="ctr"/>
                </a:tc>
                <a:tc gridSpan="2">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en-US" altLang="zh-CN" sz="1200" kern="1200" baseline="0" dirty="0" smtClean="0">
                          <a:latin typeface="微软雅黑" panose="020B0503020204020204" pitchFamily="34" charset="-122"/>
                          <a:ea typeface="微软雅黑" panose="020B0503020204020204" pitchFamily="34" charset="-122"/>
                        </a:rPr>
                        <a:t>17dBi (PMP), 23dBi (PTP)</a:t>
                      </a:r>
                    </a:p>
                  </a:txBody>
                  <a:tcPr anchor="ctr"/>
                </a:tc>
                <a:tc hMerge="1">
                  <a:txBody>
                    <a:bodyPr/>
                    <a:lstStyle/>
                    <a:p>
                      <a:pPr marL="0" marR="0" indent="0" algn="ctr" defTabSz="913765" rtl="0" eaLnBrk="1" fontAlgn="auto" latinLnBrk="0" hangingPunct="1">
                        <a:lnSpc>
                          <a:spcPct val="150000"/>
                        </a:lnSpc>
                        <a:spcBef>
                          <a:spcPts val="0"/>
                        </a:spcBef>
                        <a:spcAft>
                          <a:spcPts val="0"/>
                        </a:spcAft>
                        <a:buClrTx/>
                        <a:buSzTx/>
                        <a:buFontTx/>
                        <a:buNone/>
                        <a:defRPr/>
                      </a:pPr>
                      <a:endParaRPr lang="en-US" altLang="zh-CN" sz="1200" kern="1200" baseline="0" dirty="0" smtClean="0">
                        <a:latin typeface="微软雅黑" panose="020B0503020204020204" pitchFamily="34" charset="-122"/>
                        <a:ea typeface="微软雅黑" panose="020B0503020204020204" pitchFamily="34" charset="-122"/>
                      </a:endParaRPr>
                    </a:p>
                  </a:txBody>
                  <a:tcPr anchor="ctr"/>
                </a:tc>
                <a:tc>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en-US" altLang="zh-CN" sz="1200" kern="1200" baseline="0" dirty="0" smtClean="0">
                          <a:latin typeface="微软雅黑" panose="020B0503020204020204" pitchFamily="34" charset="-122"/>
                          <a:ea typeface="微软雅黑" panose="020B0503020204020204" pitchFamily="34" charset="-122"/>
                        </a:rPr>
                        <a:t>16dBi</a:t>
                      </a:r>
                    </a:p>
                  </a:txBody>
                  <a:tcPr anchor="ctr"/>
                </a:tc>
              </a:tr>
              <a:tr h="147424">
                <a:tc>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zh-CN" altLang="en-US" sz="1200" kern="1200" baseline="0" dirty="0" smtClean="0">
                          <a:latin typeface="微软雅黑" panose="020B0503020204020204" pitchFamily="34" charset="-122"/>
                          <a:ea typeface="微软雅黑" panose="020B0503020204020204" pitchFamily="34" charset="-122"/>
                        </a:rPr>
                        <a:t>吞吐量</a:t>
                      </a:r>
                    </a:p>
                  </a:txBody>
                  <a:tcPr anchor="ctr"/>
                </a:tc>
                <a:tc gridSpan="2">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zh-CN" altLang="en-US" sz="1200" kern="1200" baseline="0" dirty="0" smtClean="0">
                          <a:latin typeface="微软雅黑" panose="020B0503020204020204" pitchFamily="34" charset="-122"/>
                          <a:ea typeface="微软雅黑" panose="020B0503020204020204" pitchFamily="34" charset="-122"/>
                        </a:rPr>
                        <a:t>最大</a:t>
                      </a:r>
                      <a:r>
                        <a:rPr lang="en-US" altLang="zh-CN" sz="1200" kern="1200" baseline="0" dirty="0" smtClean="0">
                          <a:latin typeface="微软雅黑" panose="020B0503020204020204" pitchFamily="34" charset="-122"/>
                          <a:ea typeface="微软雅黑" panose="020B0503020204020204" pitchFamily="34" charset="-122"/>
                        </a:rPr>
                        <a:t>750 Mbps</a:t>
                      </a:r>
                    </a:p>
                  </a:txBody>
                  <a:tcPr anchor="ctr"/>
                </a:tc>
                <a:tc hMerge="1">
                  <a:txBody>
                    <a:bodyPr/>
                    <a:lstStyle/>
                    <a:p>
                      <a:pPr marL="0" marR="0" indent="0" algn="ctr" defTabSz="913765" rtl="0" eaLnBrk="1" fontAlgn="auto" latinLnBrk="0" hangingPunct="1">
                        <a:lnSpc>
                          <a:spcPct val="150000"/>
                        </a:lnSpc>
                        <a:spcBef>
                          <a:spcPts val="0"/>
                        </a:spcBef>
                        <a:spcAft>
                          <a:spcPts val="0"/>
                        </a:spcAft>
                        <a:buClrTx/>
                        <a:buSzTx/>
                        <a:buFontTx/>
                        <a:buNone/>
                        <a:defRPr/>
                      </a:pPr>
                      <a:endParaRPr lang="en-US" altLang="zh-CN" sz="1200" kern="1200" baseline="0" dirty="0" smtClean="0">
                        <a:latin typeface="微软雅黑" panose="020B0503020204020204" pitchFamily="34" charset="-122"/>
                        <a:ea typeface="微软雅黑" panose="020B0503020204020204" pitchFamily="34" charset="-122"/>
                      </a:endParaRPr>
                    </a:p>
                  </a:txBody>
                  <a:tcPr anchor="ctr"/>
                </a:tc>
                <a:tc>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zh-CN" altLang="en-US" sz="1200" kern="1200" baseline="0" dirty="0" smtClean="0">
                          <a:latin typeface="微软雅黑" panose="020B0503020204020204" pitchFamily="34" charset="-122"/>
                          <a:ea typeface="微软雅黑" panose="020B0503020204020204" pitchFamily="34" charset="-122"/>
                        </a:rPr>
                        <a:t>最大</a:t>
                      </a:r>
                      <a:r>
                        <a:rPr lang="en-US" altLang="zh-CN" sz="1200" kern="1200" baseline="0" dirty="0" smtClean="0">
                          <a:latin typeface="微软雅黑" panose="020B0503020204020204" pitchFamily="34" charset="-122"/>
                          <a:ea typeface="微软雅黑" panose="020B0503020204020204" pitchFamily="34" charset="-122"/>
                        </a:rPr>
                        <a:t>250 Mbps</a:t>
                      </a:r>
                    </a:p>
                  </a:txBody>
                  <a:tcPr anchor="ctr"/>
                </a:tc>
              </a:tr>
              <a:tr h="256004">
                <a:tc>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zh-CN" altLang="en-US" sz="1200" kern="1200" baseline="0" dirty="0" smtClean="0">
                          <a:latin typeface="微软雅黑" panose="020B0503020204020204" pitchFamily="34" charset="-122"/>
                          <a:ea typeface="微软雅黑" panose="020B0503020204020204" pitchFamily="34" charset="-122"/>
                        </a:rPr>
                        <a:t>以太网业务端口</a:t>
                      </a:r>
                    </a:p>
                  </a:txBody>
                  <a:tcPr anchor="ctr"/>
                </a:tc>
                <a:tc gridSpan="2">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sv-SE" altLang="zh-CN" sz="1200" kern="1200" baseline="0" dirty="0" smtClean="0">
                          <a:latin typeface="微软雅黑" panose="020B0503020204020204" pitchFamily="34" charset="-122"/>
                          <a:ea typeface="微软雅黑" panose="020B0503020204020204" pitchFamily="34" charset="-122"/>
                        </a:rPr>
                        <a:t>1 * GE (o), 1 * GE (e), 1 * GE (PoE)</a:t>
                      </a:r>
                    </a:p>
                  </a:txBody>
                  <a:tcPr anchor="ctr"/>
                </a:tc>
                <a:tc hMerge="1">
                  <a:txBody>
                    <a:bodyPr/>
                    <a:lstStyle/>
                    <a:p>
                      <a:pPr marL="0" marR="0" indent="0" algn="ctr" defTabSz="913765" rtl="0" eaLnBrk="1" fontAlgn="auto" latinLnBrk="0" hangingPunct="1">
                        <a:lnSpc>
                          <a:spcPct val="150000"/>
                        </a:lnSpc>
                        <a:spcBef>
                          <a:spcPts val="0"/>
                        </a:spcBef>
                        <a:spcAft>
                          <a:spcPts val="0"/>
                        </a:spcAft>
                        <a:buClrTx/>
                        <a:buSzTx/>
                        <a:buFontTx/>
                        <a:buNone/>
                        <a:defRPr/>
                      </a:pPr>
                      <a:endParaRPr lang="en-US" altLang="zh-CN" sz="1200" kern="1200" baseline="0" dirty="0" smtClean="0">
                        <a:latin typeface="微软雅黑" panose="020B0503020204020204" pitchFamily="34" charset="-122"/>
                        <a:ea typeface="微软雅黑" panose="020B0503020204020204" pitchFamily="34" charset="-122"/>
                      </a:endParaRPr>
                    </a:p>
                  </a:txBody>
                  <a:tcPr anchor="ctr"/>
                </a:tc>
                <a:tc>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en-US" altLang="zh-CN" sz="1200" kern="1200" baseline="0" dirty="0" smtClean="0">
                          <a:latin typeface="微软雅黑" panose="020B0503020204020204" pitchFamily="34" charset="-122"/>
                          <a:ea typeface="微软雅黑" panose="020B0503020204020204" pitchFamily="34" charset="-122"/>
                        </a:rPr>
                        <a:t>1* GE (</a:t>
                      </a:r>
                      <a:r>
                        <a:rPr lang="en-US" altLang="zh-CN" sz="1200" kern="1200" baseline="0" dirty="0" err="1" smtClean="0">
                          <a:latin typeface="微软雅黑" panose="020B0503020204020204" pitchFamily="34" charset="-122"/>
                          <a:ea typeface="微软雅黑" panose="020B0503020204020204" pitchFamily="34" charset="-122"/>
                        </a:rPr>
                        <a:t>PoE</a:t>
                      </a:r>
                      <a:r>
                        <a:rPr lang="en-US" altLang="zh-CN" sz="1200" kern="1200" baseline="0" dirty="0" smtClean="0">
                          <a:latin typeface="微软雅黑" panose="020B0503020204020204" pitchFamily="34" charset="-122"/>
                          <a:ea typeface="微软雅黑" panose="020B0503020204020204" pitchFamily="34" charset="-122"/>
                        </a:rPr>
                        <a:t>)</a:t>
                      </a:r>
                    </a:p>
                  </a:txBody>
                  <a:tcPr anchor="ctr"/>
                </a:tc>
              </a:tr>
              <a:tr h="256004">
                <a:tc>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zh-CN" altLang="en-US" sz="1200" kern="1200" baseline="0" dirty="0" smtClean="0">
                          <a:latin typeface="微软雅黑" panose="020B0503020204020204" pitchFamily="34" charset="-122"/>
                          <a:ea typeface="微软雅黑" panose="020B0503020204020204" pitchFamily="34" charset="-122"/>
                        </a:rPr>
                        <a:t>尺寸（高</a:t>
                      </a:r>
                      <a:r>
                        <a:rPr lang="en-US" altLang="zh-CN" sz="1200" kern="1200" baseline="0" dirty="0" smtClean="0">
                          <a:latin typeface="微软雅黑" panose="020B0503020204020204" pitchFamily="34" charset="-122"/>
                          <a:ea typeface="微软雅黑" panose="020B0503020204020204" pitchFamily="34" charset="-122"/>
                        </a:rPr>
                        <a:t>x </a:t>
                      </a:r>
                      <a:r>
                        <a:rPr lang="zh-CN" altLang="en-US" sz="1200" kern="1200" baseline="0" dirty="0" smtClean="0">
                          <a:latin typeface="微软雅黑" panose="020B0503020204020204" pitchFamily="34" charset="-122"/>
                          <a:ea typeface="微软雅黑" panose="020B0503020204020204" pitchFamily="34" charset="-122"/>
                        </a:rPr>
                        <a:t>宽 </a:t>
                      </a:r>
                      <a:r>
                        <a:rPr lang="en-US" altLang="zh-CN" sz="1200" kern="1200" baseline="0" dirty="0" smtClean="0">
                          <a:latin typeface="微软雅黑" panose="020B0503020204020204" pitchFamily="34" charset="-122"/>
                          <a:ea typeface="微软雅黑" panose="020B0503020204020204" pitchFamily="34" charset="-122"/>
                        </a:rPr>
                        <a:t>x </a:t>
                      </a:r>
                      <a:r>
                        <a:rPr lang="zh-CN" altLang="en-US" sz="1200" kern="1200" baseline="0" dirty="0" smtClean="0">
                          <a:latin typeface="微软雅黑" panose="020B0503020204020204" pitchFamily="34" charset="-122"/>
                          <a:ea typeface="微软雅黑" panose="020B0503020204020204" pitchFamily="34" charset="-122"/>
                        </a:rPr>
                        <a:t>深）</a:t>
                      </a:r>
                    </a:p>
                  </a:txBody>
                  <a:tcPr anchor="ctr"/>
                </a:tc>
                <a:tc gridSpan="2">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en-US" altLang="zh-CN" sz="1200" kern="1200" baseline="0" dirty="0" smtClean="0">
                          <a:latin typeface="微软雅黑" panose="020B0503020204020204" pitchFamily="34" charset="-122"/>
                          <a:ea typeface="微软雅黑" panose="020B0503020204020204" pitchFamily="34" charset="-122"/>
                        </a:rPr>
                        <a:t>204 mm x 204 mm x 65 mm</a:t>
                      </a:r>
                    </a:p>
                  </a:txBody>
                  <a:tcPr anchor="ctr"/>
                </a:tc>
                <a:tc hMerge="1">
                  <a:txBody>
                    <a:bodyPr/>
                    <a:lstStyle/>
                    <a:p>
                      <a:pPr marL="0" marR="0" indent="0" algn="ctr" defTabSz="913765" rtl="0" eaLnBrk="1" fontAlgn="auto" latinLnBrk="0" hangingPunct="1">
                        <a:lnSpc>
                          <a:spcPct val="150000"/>
                        </a:lnSpc>
                        <a:spcBef>
                          <a:spcPts val="0"/>
                        </a:spcBef>
                        <a:spcAft>
                          <a:spcPts val="0"/>
                        </a:spcAft>
                        <a:buClrTx/>
                        <a:buSzTx/>
                        <a:buFontTx/>
                        <a:buNone/>
                        <a:defRPr/>
                      </a:pPr>
                      <a:endParaRPr lang="en-US" altLang="zh-CN" sz="1200" kern="1200" baseline="0" dirty="0" smtClean="0">
                        <a:latin typeface="微软雅黑" panose="020B0503020204020204" pitchFamily="34" charset="-122"/>
                        <a:ea typeface="微软雅黑" panose="020B0503020204020204" pitchFamily="34" charset="-122"/>
                      </a:endParaRPr>
                    </a:p>
                  </a:txBody>
                  <a:tcPr anchor="ctr"/>
                </a:tc>
                <a:tc>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en-US" altLang="zh-CN" sz="1200" kern="1200" baseline="0" dirty="0" smtClean="0">
                          <a:latin typeface="微软雅黑" panose="020B0503020204020204" pitchFamily="34" charset="-122"/>
                          <a:ea typeface="微软雅黑" panose="020B0503020204020204" pitchFamily="34" charset="-122"/>
                        </a:rPr>
                        <a:t>241 mm x 168 mm x 52 mm</a:t>
                      </a:r>
                    </a:p>
                  </a:txBody>
                  <a:tcPr anchor="ctr"/>
                </a:tc>
              </a:tr>
              <a:tr h="0">
                <a:tc>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zh-CN" altLang="en-US" sz="1200" kern="1200" baseline="0" dirty="0" smtClean="0">
                          <a:latin typeface="微软雅黑" panose="020B0503020204020204" pitchFamily="34" charset="-122"/>
                          <a:ea typeface="微软雅黑" panose="020B0503020204020204" pitchFamily="34" charset="-122"/>
                        </a:rPr>
                        <a:t>重量</a:t>
                      </a:r>
                    </a:p>
                  </a:txBody>
                  <a:tcPr anchor="ctr"/>
                </a:tc>
                <a:tc gridSpan="2">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en-US" altLang="zh-CN" sz="1200" kern="1200" baseline="0" dirty="0" smtClean="0">
                          <a:latin typeface="微软雅黑" panose="020B0503020204020204" pitchFamily="34" charset="-122"/>
                          <a:ea typeface="微软雅黑" panose="020B0503020204020204" pitchFamily="34" charset="-122"/>
                        </a:rPr>
                        <a:t>2.7 kg</a:t>
                      </a:r>
                    </a:p>
                  </a:txBody>
                  <a:tcPr anchor="ctr"/>
                </a:tc>
                <a:tc hMerge="1">
                  <a:txBody>
                    <a:bodyPr/>
                    <a:lstStyle/>
                    <a:p>
                      <a:pPr marL="0" marR="0" indent="0" algn="ctr" defTabSz="913765" rtl="0" eaLnBrk="1" fontAlgn="auto" latinLnBrk="0" hangingPunct="1">
                        <a:lnSpc>
                          <a:spcPct val="150000"/>
                        </a:lnSpc>
                        <a:spcBef>
                          <a:spcPts val="0"/>
                        </a:spcBef>
                        <a:spcAft>
                          <a:spcPts val="0"/>
                        </a:spcAft>
                        <a:buClrTx/>
                        <a:buSzTx/>
                        <a:buFontTx/>
                        <a:buNone/>
                        <a:defRPr/>
                      </a:pPr>
                      <a:endParaRPr lang="en-US" altLang="zh-CN" sz="1200" kern="1200" baseline="0" dirty="0" smtClean="0">
                        <a:latin typeface="微软雅黑" panose="020B0503020204020204" pitchFamily="34" charset="-122"/>
                        <a:ea typeface="微软雅黑" panose="020B0503020204020204" pitchFamily="34" charset="-122"/>
                      </a:endParaRPr>
                    </a:p>
                  </a:txBody>
                  <a:tcPr anchor="ctr"/>
                </a:tc>
                <a:tc>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en-US" altLang="zh-CN" sz="1200" kern="1200" baseline="0" dirty="0" smtClean="0">
                          <a:latin typeface="微软雅黑" panose="020B0503020204020204" pitchFamily="34" charset="-122"/>
                          <a:ea typeface="微软雅黑" panose="020B0503020204020204" pitchFamily="34" charset="-122"/>
                        </a:rPr>
                        <a:t>1.8 kg</a:t>
                      </a:r>
                    </a:p>
                  </a:txBody>
                  <a:tcPr anchor="ctr"/>
                </a:tc>
              </a:tr>
              <a:tr h="256004">
                <a:tc>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zh-CN" altLang="en-US" sz="1200" kern="1200" baseline="0" dirty="0" smtClean="0">
                          <a:latin typeface="微软雅黑" panose="020B0503020204020204" pitchFamily="34" charset="-122"/>
                          <a:ea typeface="微软雅黑" panose="020B0503020204020204" pitchFamily="34" charset="-122"/>
                        </a:rPr>
                        <a:t>功耗</a:t>
                      </a:r>
                    </a:p>
                  </a:txBody>
                  <a:tcPr anchor="ctr"/>
                </a:tc>
                <a:tc gridSpan="2">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en-US" altLang="zh-CN" sz="1200" kern="1200" baseline="0" dirty="0" smtClean="0">
                          <a:latin typeface="微软雅黑" panose="020B0503020204020204" pitchFamily="34" charset="-122"/>
                          <a:ea typeface="微软雅黑" panose="020B0503020204020204" pitchFamily="34" charset="-122"/>
                        </a:rPr>
                        <a:t>25W ( </a:t>
                      </a:r>
                      <a:r>
                        <a:rPr lang="zh-CN" altLang="en-US" sz="1200" kern="1200" baseline="0" dirty="0" smtClean="0">
                          <a:latin typeface="微软雅黑" panose="020B0503020204020204" pitchFamily="34" charset="-122"/>
                          <a:ea typeface="微软雅黑" panose="020B0503020204020204" pitchFamily="34" charset="-122"/>
                        </a:rPr>
                        <a:t>典型）</a:t>
                      </a:r>
                    </a:p>
                  </a:txBody>
                  <a:tcPr anchor="ctr"/>
                </a:tc>
                <a:tc hMerge="1">
                  <a:txBody>
                    <a:bodyPr/>
                    <a:lstStyle/>
                    <a:p>
                      <a:pPr marL="0" marR="0" indent="0" algn="ctr" defTabSz="913765" rtl="0" eaLnBrk="1" fontAlgn="auto" latinLnBrk="0" hangingPunct="1">
                        <a:lnSpc>
                          <a:spcPct val="150000"/>
                        </a:lnSpc>
                        <a:spcBef>
                          <a:spcPts val="0"/>
                        </a:spcBef>
                        <a:spcAft>
                          <a:spcPts val="0"/>
                        </a:spcAft>
                        <a:buClrTx/>
                        <a:buSzTx/>
                        <a:buFontTx/>
                        <a:buNone/>
                        <a:defRPr/>
                      </a:pPr>
                      <a:endParaRPr lang="zh-CN" altLang="en-US" sz="1200" kern="1200" baseline="0" dirty="0" smtClean="0">
                        <a:latin typeface="微软雅黑" panose="020B0503020204020204" pitchFamily="34" charset="-122"/>
                        <a:ea typeface="微软雅黑" panose="020B0503020204020204" pitchFamily="34" charset="-122"/>
                      </a:endParaRPr>
                    </a:p>
                  </a:txBody>
                  <a:tcPr anchor="ctr"/>
                </a:tc>
                <a:tc>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en-US" altLang="zh-CN" sz="1200" kern="1200" baseline="0" dirty="0" smtClean="0">
                          <a:latin typeface="微软雅黑" panose="020B0503020204020204" pitchFamily="34" charset="-122"/>
                          <a:ea typeface="微软雅黑" panose="020B0503020204020204" pitchFamily="34" charset="-122"/>
                        </a:rPr>
                        <a:t>10W ( </a:t>
                      </a:r>
                      <a:r>
                        <a:rPr lang="zh-CN" altLang="en-US" sz="1200" kern="1200" baseline="0" dirty="0" smtClean="0">
                          <a:latin typeface="微软雅黑" panose="020B0503020204020204" pitchFamily="34" charset="-122"/>
                          <a:ea typeface="微软雅黑" panose="020B0503020204020204" pitchFamily="34" charset="-122"/>
                        </a:rPr>
                        <a:t>典型）</a:t>
                      </a:r>
                    </a:p>
                  </a:txBody>
                  <a:tcPr anchor="ctr"/>
                </a:tc>
              </a:tr>
              <a:tr h="256004">
                <a:tc>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zh-CN" altLang="en-US" sz="1200" kern="1200" baseline="0" dirty="0" smtClean="0">
                          <a:latin typeface="微软雅黑" panose="020B0503020204020204" pitchFamily="34" charset="-122"/>
                          <a:ea typeface="微软雅黑" panose="020B0503020204020204" pitchFamily="34" charset="-122"/>
                        </a:rPr>
                        <a:t>供电方式</a:t>
                      </a:r>
                    </a:p>
                  </a:txBody>
                  <a:tcPr anchor="ctr"/>
                </a:tc>
                <a:tc gridSpan="3">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en-US" altLang="zh-CN" sz="1200" kern="1200" baseline="0" dirty="0" smtClean="0">
                          <a:latin typeface="微软雅黑" panose="020B0503020204020204" pitchFamily="34" charset="-122"/>
                          <a:ea typeface="微软雅黑" panose="020B0503020204020204" pitchFamily="34" charset="-122"/>
                        </a:rPr>
                        <a:t>AC/DC/</a:t>
                      </a:r>
                      <a:r>
                        <a:rPr lang="en-US" altLang="zh-CN" sz="1200" kern="1200" baseline="0" dirty="0" err="1" smtClean="0">
                          <a:latin typeface="微软雅黑" panose="020B0503020204020204" pitchFamily="34" charset="-122"/>
                          <a:ea typeface="微软雅黑" panose="020B0503020204020204" pitchFamily="34" charset="-122"/>
                        </a:rPr>
                        <a:t>PoE</a:t>
                      </a:r>
                    </a:p>
                  </a:txBody>
                  <a:tcPr anchor="ctr"/>
                </a:tc>
                <a:tc hMerge="1">
                  <a:txBody>
                    <a:bodyPr/>
                    <a:lstStyle/>
                    <a:p>
                      <a:endParaRPr lang="en-US"/>
                    </a:p>
                  </a:txBody>
                  <a:tcPr/>
                </a:tc>
                <a:tc hMerge="1">
                  <a:txBody>
                    <a:bodyPr/>
                    <a:lstStyle/>
                    <a:p>
                      <a:endParaRPr lang="en-US"/>
                    </a:p>
                  </a:txBody>
                  <a:tcPr/>
                </a:tc>
              </a:tr>
              <a:tr h="256004">
                <a:tc>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zh-CN" altLang="en-US" sz="1200" kern="1200" baseline="0" dirty="0" smtClean="0">
                          <a:latin typeface="微软雅黑" panose="020B0503020204020204" pitchFamily="34" charset="-122"/>
                          <a:ea typeface="微软雅黑" panose="020B0503020204020204" pitchFamily="34" charset="-122"/>
                        </a:rPr>
                        <a:t>防雷</a:t>
                      </a:r>
                    </a:p>
                  </a:txBody>
                  <a:tcPr anchor="ctr"/>
                </a:tc>
                <a:tc gridSpan="3">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en-US" altLang="zh-CN" sz="1200" kern="1200" baseline="0" dirty="0" smtClean="0">
                          <a:latin typeface="微软雅黑" panose="020B0503020204020204" pitchFamily="34" charset="-122"/>
                          <a:ea typeface="微软雅黑" panose="020B0503020204020204" pitchFamily="34" charset="-122"/>
                        </a:rPr>
                        <a:t>10KV (EN 61000-4-5)</a:t>
                      </a:r>
                    </a:p>
                  </a:txBody>
                  <a:tcPr anchor="ctr"/>
                </a:tc>
                <a:tc hMerge="1">
                  <a:txBody>
                    <a:bodyPr/>
                    <a:lstStyle/>
                    <a:p>
                      <a:endParaRPr lang="en-US"/>
                    </a:p>
                  </a:txBody>
                  <a:tcPr/>
                </a:tc>
                <a:tc hMerge="1">
                  <a:txBody>
                    <a:bodyPr/>
                    <a:lstStyle/>
                    <a:p>
                      <a:endParaRPr lang="en-US"/>
                    </a:p>
                  </a:txBody>
                  <a:tcPr/>
                </a:tc>
              </a:tr>
              <a:tr h="256004">
                <a:tc>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zh-CN" altLang="en-US" sz="1200" kern="1200" baseline="0" dirty="0" smtClean="0">
                          <a:latin typeface="微软雅黑" panose="020B0503020204020204" pitchFamily="34" charset="-122"/>
                          <a:ea typeface="微软雅黑" panose="020B0503020204020204" pitchFamily="34" charset="-122"/>
                        </a:rPr>
                        <a:t>临终遗言</a:t>
                      </a:r>
                    </a:p>
                  </a:txBody>
                  <a:tcPr anchor="ctr"/>
                </a:tc>
                <a:tc gridSpan="3">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zh-CN" altLang="en-US" sz="1200" kern="1200" baseline="0" dirty="0" smtClean="0">
                          <a:latin typeface="微软雅黑" panose="020B0503020204020204" pitchFamily="34" charset="-122"/>
                          <a:ea typeface="微软雅黑" panose="020B0503020204020204" pitchFamily="34" charset="-122"/>
                        </a:rPr>
                        <a:t>支持</a:t>
                      </a:r>
                    </a:p>
                  </a:txBody>
                  <a:tcPr anchor="ctr"/>
                </a:tc>
                <a:tc hMerge="1">
                  <a:txBody>
                    <a:bodyPr/>
                    <a:lstStyle/>
                    <a:p>
                      <a:endParaRPr lang="en-US"/>
                    </a:p>
                  </a:txBody>
                  <a:tcPr/>
                </a:tc>
                <a:tc hMerge="1">
                  <a:txBody>
                    <a:bodyPr/>
                    <a:lstStyle/>
                    <a:p>
                      <a:endParaRPr lang="en-US"/>
                    </a:p>
                  </a:txBody>
                  <a:tcPr/>
                </a:tc>
              </a:tr>
              <a:tr h="264176">
                <a:tc>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zh-CN" altLang="en-US" sz="1200" kern="1200" baseline="0" dirty="0" smtClean="0">
                          <a:latin typeface="微软雅黑" panose="020B0503020204020204" pitchFamily="34" charset="-122"/>
                          <a:ea typeface="微软雅黑" panose="020B0503020204020204" pitchFamily="34" charset="-122"/>
                        </a:rPr>
                        <a:t>防护级别</a:t>
                      </a:r>
                    </a:p>
                  </a:txBody>
                  <a:tcPr anchor="ctr"/>
                </a:tc>
                <a:tc gridSpan="3">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en-US" altLang="zh-CN" sz="1200" kern="1200" baseline="0" dirty="0" smtClean="0">
                          <a:latin typeface="微软雅黑" panose="020B0503020204020204" pitchFamily="34" charset="-122"/>
                          <a:ea typeface="微软雅黑" panose="020B0503020204020204" pitchFamily="34" charset="-122"/>
                        </a:rPr>
                        <a:t>IP67</a:t>
                      </a:r>
                    </a:p>
                  </a:txBody>
                  <a:tcPr anchor="ctr"/>
                </a:tc>
                <a:tc hMerge="1">
                  <a:txBody>
                    <a:bodyPr/>
                    <a:lstStyle/>
                    <a:p>
                      <a:endParaRPr lang="en-US"/>
                    </a:p>
                  </a:txBody>
                  <a:tcPr/>
                </a:tc>
                <a:tc hMerge="1">
                  <a:txBody>
                    <a:bodyPr/>
                    <a:lstStyle/>
                    <a:p>
                      <a:endParaRPr lang="en-US"/>
                    </a:p>
                  </a:txBody>
                  <a:tcPr/>
                </a:tc>
              </a:tr>
              <a:tr h="256004">
                <a:tc>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zh-CN" altLang="en-US" sz="1200" kern="1200" baseline="0" dirty="0" smtClean="0">
                          <a:latin typeface="微软雅黑" panose="020B0503020204020204" pitchFamily="34" charset="-122"/>
                          <a:ea typeface="微软雅黑" panose="020B0503020204020204" pitchFamily="34" charset="-122"/>
                        </a:rPr>
                        <a:t>运行温度</a:t>
                      </a:r>
                    </a:p>
                  </a:txBody>
                  <a:tcPr anchor="ctr"/>
                </a:tc>
                <a:tc gridSpan="3">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en-US" altLang="zh-CN" sz="1200" kern="1200" baseline="0" dirty="0" smtClean="0">
                          <a:latin typeface="微软雅黑" panose="020B0503020204020204" pitchFamily="34" charset="-122"/>
                          <a:ea typeface="微软雅黑" panose="020B0503020204020204" pitchFamily="34" charset="-122"/>
                        </a:rPr>
                        <a:t>-40ºC ~ +60ºC</a:t>
                      </a:r>
                    </a:p>
                  </a:txBody>
                  <a:tcPr anchor="ctr"/>
                </a:tc>
                <a:tc hMerge="1">
                  <a:txBody>
                    <a:bodyPr/>
                    <a:lstStyle/>
                    <a:p>
                      <a:endParaRPr lang="en-US"/>
                    </a:p>
                  </a:txBody>
                  <a:tcPr/>
                </a:tc>
                <a:tc hMerge="1">
                  <a:txBody>
                    <a:bodyPr/>
                    <a:lstStyle/>
                    <a:p>
                      <a:endParaRPr lang="en-US"/>
                    </a:p>
                  </a:txBody>
                  <a:tcPr/>
                </a:tc>
              </a:tr>
              <a:tr h="256004">
                <a:tc>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zh-CN" altLang="en-US" sz="1200" kern="1200" baseline="0" dirty="0" smtClean="0">
                          <a:latin typeface="微软雅黑" panose="020B0503020204020204" pitchFamily="34" charset="-122"/>
                          <a:ea typeface="微软雅黑" panose="020B0503020204020204" pitchFamily="34" charset="-122"/>
                        </a:rPr>
                        <a:t>抗盐雾腐蚀</a:t>
                      </a:r>
                    </a:p>
                  </a:txBody>
                  <a:tcPr anchor="ctr"/>
                </a:tc>
                <a:tc gridSpan="3">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zh-CN" altLang="en-US" sz="1200" kern="1200" baseline="0" dirty="0" smtClean="0">
                          <a:latin typeface="微软雅黑" panose="020B0503020204020204" pitchFamily="34" charset="-122"/>
                          <a:ea typeface="微软雅黑" panose="020B0503020204020204" pitchFamily="34" charset="-122"/>
                        </a:rPr>
                        <a:t>满足</a:t>
                      </a:r>
                      <a:r>
                        <a:rPr lang="en-US" altLang="zh-CN" sz="1200" kern="1200" baseline="0" dirty="0" smtClean="0">
                          <a:latin typeface="微软雅黑" panose="020B0503020204020204" pitchFamily="34" charset="-122"/>
                          <a:ea typeface="微软雅黑" panose="020B0503020204020204" pitchFamily="34" charset="-122"/>
                        </a:rPr>
                        <a:t>IEC 60068-2-11</a:t>
                      </a:r>
                      <a:r>
                        <a:rPr lang="zh-CN" altLang="en-US" sz="1200" kern="1200" baseline="0" dirty="0" smtClean="0">
                          <a:latin typeface="微软雅黑" panose="020B0503020204020204" pitchFamily="34" charset="-122"/>
                          <a:ea typeface="微软雅黑" panose="020B0503020204020204" pitchFamily="34" charset="-122"/>
                        </a:rPr>
                        <a:t>，</a:t>
                      </a:r>
                      <a:r>
                        <a:rPr lang="en-US" altLang="zh-CN" sz="1200" kern="1200" baseline="0" dirty="0" smtClean="0">
                          <a:latin typeface="微软雅黑" panose="020B0503020204020204" pitchFamily="34" charset="-122"/>
                          <a:ea typeface="微软雅黑" panose="020B0503020204020204" pitchFamily="34" charset="-122"/>
                        </a:rPr>
                        <a:t>4 </a:t>
                      </a:r>
                      <a:r>
                        <a:rPr lang="zh-CN" altLang="en-US" sz="1200" kern="1200" baseline="0" dirty="0" smtClean="0">
                          <a:latin typeface="微软雅黑" panose="020B0503020204020204" pitchFamily="34" charset="-122"/>
                          <a:ea typeface="微软雅黑" panose="020B0503020204020204" pitchFamily="34" charset="-122"/>
                        </a:rPr>
                        <a:t>周盐雾腐蚀测试最高标准，适用近海场景</a:t>
                      </a:r>
                    </a:p>
                  </a:txBody>
                  <a:tcPr anchor="ctr"/>
                </a:tc>
                <a:tc hMerge="1">
                  <a:txBody>
                    <a:bodyPr/>
                    <a:lstStyle/>
                    <a:p>
                      <a:endParaRPr lang="en-US"/>
                    </a:p>
                  </a:txBody>
                  <a:tcPr/>
                </a:tc>
                <a:tc hMerge="1">
                  <a:txBody>
                    <a:bodyPr/>
                    <a:lstStyle/>
                    <a:p>
                      <a:endParaRPr lang="en-US"/>
                    </a:p>
                  </a:txBody>
                  <a:tcPr/>
                </a:tc>
              </a:tr>
              <a:tr h="256004">
                <a:tc>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zh-CN" altLang="en-US" sz="1200" kern="1200" baseline="0" dirty="0" smtClean="0">
                          <a:latin typeface="微软雅黑" panose="020B0503020204020204" pitchFamily="34" charset="-122"/>
                          <a:ea typeface="微软雅黑" panose="020B0503020204020204" pitchFamily="34" charset="-122"/>
                        </a:rPr>
                        <a:t>加密</a:t>
                      </a:r>
                    </a:p>
                  </a:txBody>
                  <a:tcPr anchor="ctr"/>
                </a:tc>
                <a:tc gridSpan="3">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en-US" altLang="zh-CN" sz="1200" kern="1200" baseline="0" dirty="0" smtClean="0">
                          <a:latin typeface="微软雅黑" panose="020B0503020204020204" pitchFamily="34" charset="-122"/>
                          <a:ea typeface="微软雅黑" panose="020B0503020204020204" pitchFamily="34" charset="-122"/>
                        </a:rPr>
                        <a:t>AES 256bit</a:t>
                      </a:r>
                    </a:p>
                  </a:txBody>
                  <a:tcPr anchor="ctr"/>
                </a:tc>
                <a:tc hMerge="1">
                  <a:txBody>
                    <a:bodyPr/>
                    <a:lstStyle/>
                    <a:p>
                      <a:endParaRPr lang="en-US"/>
                    </a:p>
                  </a:txBody>
                  <a:tcPr/>
                </a:tc>
                <a:tc hMerge="1">
                  <a:txBody>
                    <a:bodyPr/>
                    <a:lstStyle/>
                    <a:p>
                      <a:endParaRPr lang="en-US"/>
                    </a:p>
                  </a:txBody>
                  <a:tcPr/>
                </a:tc>
              </a:tr>
              <a:tr h="256004">
                <a:tc>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en-US" altLang="zh-CN" sz="1200" kern="1200" baseline="0" dirty="0" smtClean="0">
                          <a:latin typeface="微软雅黑" panose="020B0503020204020204" pitchFamily="34" charset="-122"/>
                          <a:ea typeface="微软雅黑" panose="020B0503020204020204" pitchFamily="34" charset="-122"/>
                        </a:rPr>
                        <a:t>RT</a:t>
                      </a:r>
                      <a:r>
                        <a:rPr lang="zh-CN" altLang="en-US" sz="1200" kern="1200" baseline="0" dirty="0" smtClean="0">
                          <a:latin typeface="微软雅黑" panose="020B0503020204020204" pitchFamily="34" charset="-122"/>
                          <a:ea typeface="微软雅黑" panose="020B0503020204020204" pitchFamily="34" charset="-122"/>
                        </a:rPr>
                        <a:t>接入控制</a:t>
                      </a:r>
                    </a:p>
                  </a:txBody>
                  <a:tcPr anchor="ctr"/>
                </a:tc>
                <a:tc gridSpan="3">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zh-CN" altLang="en-US" sz="1200" kern="1200" baseline="0" dirty="0" smtClean="0">
                          <a:latin typeface="微软雅黑" panose="020B0503020204020204" pitchFamily="34" charset="-122"/>
                          <a:ea typeface="微软雅黑" panose="020B0503020204020204" pitchFamily="34" charset="-122"/>
                        </a:rPr>
                        <a:t>基于</a:t>
                      </a:r>
                      <a:r>
                        <a:rPr lang="en-US" altLang="zh-CN" sz="1200" kern="1200" baseline="0" dirty="0" smtClean="0">
                          <a:latin typeface="微软雅黑" panose="020B0503020204020204" pitchFamily="34" charset="-122"/>
                          <a:ea typeface="微软雅黑" panose="020B0503020204020204" pitchFamily="34" charset="-122"/>
                        </a:rPr>
                        <a:t>MAC </a:t>
                      </a:r>
                      <a:r>
                        <a:rPr lang="zh-CN" altLang="en-US" sz="1200" kern="1200" baseline="0" dirty="0" smtClean="0">
                          <a:latin typeface="微软雅黑" panose="020B0503020204020204" pitchFamily="34" charset="-122"/>
                          <a:ea typeface="微软雅黑" panose="020B0503020204020204" pitchFamily="34" charset="-122"/>
                        </a:rPr>
                        <a:t>地址的访问白名单（</a:t>
                      </a:r>
                      <a:r>
                        <a:rPr lang="en-US" altLang="zh-CN" sz="1200" kern="1200" baseline="0" dirty="0" smtClean="0">
                          <a:latin typeface="微软雅黑" panose="020B0503020204020204" pitchFamily="34" charset="-122"/>
                          <a:ea typeface="微软雅黑" panose="020B0503020204020204" pitchFamily="34" charset="-122"/>
                        </a:rPr>
                        <a:t>RT MAC </a:t>
                      </a:r>
                      <a:r>
                        <a:rPr lang="zh-CN" altLang="en-US" sz="1200" kern="1200" baseline="0" dirty="0" smtClean="0">
                          <a:latin typeface="微软雅黑" panose="020B0503020204020204" pitchFamily="34" charset="-122"/>
                          <a:ea typeface="微软雅黑" panose="020B0503020204020204" pitchFamily="34" charset="-122"/>
                        </a:rPr>
                        <a:t>地址）</a:t>
                      </a:r>
                    </a:p>
                  </a:txBody>
                  <a:tcPr anchor="ctr"/>
                </a:tc>
                <a:tc hMerge="1">
                  <a:txBody>
                    <a:bodyPr/>
                    <a:lstStyle/>
                    <a:p>
                      <a:endParaRPr lang="en-US"/>
                    </a:p>
                  </a:txBody>
                  <a:tcPr/>
                </a:tc>
                <a:tc hMerge="1">
                  <a:txBody>
                    <a:bodyPr/>
                    <a:lstStyle/>
                    <a:p>
                      <a:endParaRPr lang="en-US"/>
                    </a:p>
                  </a:txBody>
                  <a:tcPr/>
                </a:tc>
              </a:tr>
              <a:tr h="256004">
                <a:tc>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zh-CN" altLang="en-US" sz="1200" kern="1200" baseline="0" dirty="0" smtClean="0">
                          <a:latin typeface="微软雅黑" panose="020B0503020204020204" pitchFamily="34" charset="-122"/>
                          <a:ea typeface="微软雅黑" panose="020B0503020204020204" pitchFamily="34" charset="-122"/>
                        </a:rPr>
                        <a:t>认证</a:t>
                      </a:r>
                    </a:p>
                  </a:txBody>
                  <a:tcPr anchor="ctr"/>
                </a:tc>
                <a:tc gridSpan="3">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en-US" altLang="zh-CN" sz="1200" kern="1200" baseline="0" dirty="0" smtClean="0">
                          <a:latin typeface="微软雅黑" panose="020B0503020204020204" pitchFamily="34" charset="-122"/>
                          <a:ea typeface="微软雅黑" panose="020B0503020204020204" pitchFamily="34" charset="-122"/>
                        </a:rPr>
                        <a:t>RADIUS</a:t>
                      </a:r>
                    </a:p>
                  </a:txBody>
                  <a:tcPr anchor="ctr"/>
                </a:tc>
                <a:tc hMerge="1">
                  <a:txBody>
                    <a:bodyPr/>
                    <a:lstStyle/>
                    <a:p>
                      <a:endParaRPr lang="en-US"/>
                    </a:p>
                  </a:txBody>
                  <a:tcPr/>
                </a:tc>
                <a:tc hMerge="1">
                  <a:txBody>
                    <a:bodyPr/>
                    <a:lstStyle/>
                    <a:p>
                      <a:endParaRPr lang="en-US"/>
                    </a:p>
                  </a:txBody>
                  <a:tcPr/>
                </a:tc>
              </a:tr>
            </a:tbl>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等腰三角形 6"/>
          <p:cNvSpPr/>
          <p:nvPr/>
        </p:nvSpPr>
        <p:spPr>
          <a:xfrm rot="5400000">
            <a:off x="693674" y="1084243"/>
            <a:ext cx="309372" cy="266700"/>
          </a:xfrm>
          <a:prstGeom prst="triangle">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文本框 31"/>
          <p:cNvSpPr txBox="1"/>
          <p:nvPr/>
        </p:nvSpPr>
        <p:spPr>
          <a:xfrm>
            <a:off x="1027972" y="1045544"/>
            <a:ext cx="1562100" cy="338554"/>
          </a:xfrm>
          <a:prstGeom prst="rect">
            <a:avLst/>
          </a:prstGeom>
          <a:noFill/>
        </p:spPr>
        <p:txBody>
          <a:bodyPr wrap="square" rtlCol="0">
            <a:spAutoFit/>
          </a:bodyPr>
          <a:lstStyle/>
          <a:p>
            <a:r>
              <a:rPr lang="zh-CN" altLang="en-US" sz="1600" b="1" dirty="0" smtClean="0">
                <a:solidFill>
                  <a:srgbClr val="036EB8"/>
                </a:solidFill>
                <a:latin typeface="微软雅黑" panose="020B0503020204020204" pitchFamily="34" charset="-122"/>
                <a:ea typeface="微软雅黑" panose="020B0503020204020204" pitchFamily="34" charset="-122"/>
              </a:rPr>
              <a:t>功能特性</a:t>
            </a:r>
            <a:endParaRPr lang="en-US" sz="1600" b="1" dirty="0">
              <a:solidFill>
                <a:srgbClr val="036EB8"/>
              </a:solidFill>
              <a:latin typeface="微软雅黑" panose="020B0503020204020204" pitchFamily="34" charset="-122"/>
              <a:ea typeface="微软雅黑" panose="020B0503020204020204" pitchFamily="34" charset="-122"/>
            </a:endParaRPr>
          </a:p>
        </p:txBody>
      </p:sp>
      <p:sp>
        <p:nvSpPr>
          <p:cNvPr id="9" name="TextBox 8"/>
          <p:cNvSpPr txBox="1"/>
          <p:nvPr/>
        </p:nvSpPr>
        <p:spPr>
          <a:xfrm>
            <a:off x="685800" y="1435100"/>
            <a:ext cx="6400800" cy="6918432"/>
          </a:xfrm>
          <a:prstGeom prst="rect">
            <a:avLst/>
          </a:prstGeom>
          <a:noFill/>
        </p:spPr>
        <p:txBody>
          <a:bodyPr wrap="square" rtlCol="0">
            <a:spAutoFit/>
          </a:bodyPr>
          <a:lstStyle/>
          <a:p>
            <a:pPr lvl="0">
              <a:lnSpc>
                <a:spcPct val="120000"/>
              </a:lnSpc>
              <a:spcAft>
                <a:spcPts val="600"/>
              </a:spcAft>
            </a:pPr>
            <a:r>
              <a:rPr lang="en-US" altLang="zh-CN" sz="1400" dirty="0" smtClean="0">
                <a:solidFill>
                  <a:schemeClr val="bg1">
                    <a:lumMod val="50000"/>
                  </a:schemeClr>
                </a:solidFill>
                <a:latin typeface="微软雅黑" pitchFamily="34" charset="-122"/>
                <a:ea typeface="微软雅黑" pitchFamily="34" charset="-122"/>
              </a:rPr>
              <a:t>1. </a:t>
            </a:r>
            <a:r>
              <a:rPr lang="zh-CN" altLang="zh-CN" sz="1400" dirty="0" smtClean="0">
                <a:solidFill>
                  <a:schemeClr val="bg1">
                    <a:lumMod val="50000"/>
                  </a:schemeClr>
                </a:solidFill>
                <a:latin typeface="微软雅黑" pitchFamily="34" charset="-122"/>
                <a:ea typeface="微软雅黑" pitchFamily="34" charset="-122"/>
              </a:rPr>
              <a:t>资产管理</a:t>
            </a:r>
          </a:p>
          <a:p>
            <a:pPr lvl="0">
              <a:lnSpc>
                <a:spcPct val="120000"/>
              </a:lnSpc>
              <a:buFont typeface="Arial" pitchFamily="34" charset="0"/>
              <a:buChar char="•"/>
            </a:pPr>
            <a:r>
              <a:rPr lang="zh-CN" altLang="zh-CN" sz="1400" dirty="0" smtClean="0">
                <a:solidFill>
                  <a:schemeClr val="bg1">
                    <a:lumMod val="50000"/>
                  </a:schemeClr>
                </a:solidFill>
                <a:latin typeface="微软雅黑" pitchFamily="34" charset="-122"/>
                <a:ea typeface="微软雅黑" pitchFamily="34" charset="-122"/>
              </a:rPr>
              <a:t>设备类型：添加、删除和编辑网关、单灯控制器等各种设备类型及其属性。</a:t>
            </a:r>
          </a:p>
          <a:p>
            <a:pPr lvl="0">
              <a:lnSpc>
                <a:spcPct val="120000"/>
              </a:lnSpc>
              <a:buFont typeface="Arial" pitchFamily="34" charset="0"/>
              <a:buChar char="•"/>
            </a:pPr>
            <a:r>
              <a:rPr lang="zh-CN" altLang="zh-CN" sz="1400" dirty="0" smtClean="0">
                <a:solidFill>
                  <a:schemeClr val="bg1">
                    <a:lumMod val="50000"/>
                  </a:schemeClr>
                </a:solidFill>
                <a:latin typeface="微软雅黑" pitchFamily="34" charset="-122"/>
                <a:ea typeface="微软雅黑" pitchFamily="34" charset="-122"/>
              </a:rPr>
              <a:t>统计：不同域下各种设备的数量。</a:t>
            </a:r>
          </a:p>
          <a:p>
            <a:pPr lvl="0">
              <a:lnSpc>
                <a:spcPct val="120000"/>
              </a:lnSpc>
              <a:spcAft>
                <a:spcPts val="600"/>
              </a:spcAft>
            </a:pPr>
            <a:r>
              <a:rPr lang="en-US" altLang="zh-CN" sz="1400" dirty="0" smtClean="0">
                <a:solidFill>
                  <a:schemeClr val="bg1">
                    <a:lumMod val="50000"/>
                  </a:schemeClr>
                </a:solidFill>
                <a:latin typeface="微软雅黑" pitchFamily="34" charset="-122"/>
                <a:ea typeface="微软雅黑" pitchFamily="34" charset="-122"/>
              </a:rPr>
              <a:t>2. </a:t>
            </a:r>
            <a:r>
              <a:rPr lang="zh-CN" altLang="zh-CN" sz="1400" dirty="0" smtClean="0">
                <a:solidFill>
                  <a:schemeClr val="bg1">
                    <a:lumMod val="50000"/>
                  </a:schemeClr>
                </a:solidFill>
                <a:latin typeface="微软雅黑" pitchFamily="34" charset="-122"/>
                <a:ea typeface="微软雅黑" pitchFamily="34" charset="-122"/>
              </a:rPr>
              <a:t>权限管理</a:t>
            </a:r>
          </a:p>
          <a:p>
            <a:pPr>
              <a:lnSpc>
                <a:spcPct val="120000"/>
              </a:lnSpc>
            </a:pPr>
            <a:r>
              <a:rPr lang="zh-CN" altLang="zh-CN" sz="1400" dirty="0" smtClean="0">
                <a:solidFill>
                  <a:schemeClr val="bg1">
                    <a:lumMod val="50000"/>
                  </a:schemeClr>
                </a:solidFill>
                <a:latin typeface="微软雅黑" pitchFamily="34" charset="-122"/>
                <a:ea typeface="微软雅黑" pitchFamily="34" charset="-122"/>
              </a:rPr>
              <a:t>用户权限一共有五种，分别为系统管理员、设备管理员、设备操作员、游客和远程安装，不同的用户有不同的权限。</a:t>
            </a:r>
          </a:p>
          <a:p>
            <a:pPr>
              <a:lnSpc>
                <a:spcPct val="120000"/>
              </a:lnSpc>
            </a:pPr>
            <a:r>
              <a:rPr lang="zh-CN" altLang="zh-CN" sz="1400" dirty="0" smtClean="0">
                <a:solidFill>
                  <a:schemeClr val="bg1">
                    <a:lumMod val="50000"/>
                  </a:schemeClr>
                </a:solidFill>
                <a:latin typeface="微软雅黑" pitchFamily="34" charset="-122"/>
                <a:ea typeface="微软雅黑" pitchFamily="34" charset="-122"/>
              </a:rPr>
              <a:t>系统管理员用户可以进行用户的新增、删除和修改权限。</a:t>
            </a:r>
          </a:p>
          <a:p>
            <a:pPr lvl="0">
              <a:lnSpc>
                <a:spcPct val="120000"/>
              </a:lnSpc>
              <a:spcAft>
                <a:spcPts val="600"/>
              </a:spcAft>
            </a:pPr>
            <a:r>
              <a:rPr lang="en-US" altLang="zh-CN" sz="1400" dirty="0" smtClean="0">
                <a:solidFill>
                  <a:schemeClr val="bg1">
                    <a:lumMod val="50000"/>
                  </a:schemeClr>
                </a:solidFill>
                <a:latin typeface="微软雅黑" pitchFamily="34" charset="-122"/>
                <a:ea typeface="微软雅黑" pitchFamily="34" charset="-122"/>
              </a:rPr>
              <a:t>3. </a:t>
            </a:r>
            <a:r>
              <a:rPr lang="zh-CN" altLang="zh-CN" sz="1400" dirty="0" smtClean="0">
                <a:solidFill>
                  <a:schemeClr val="bg1">
                    <a:lumMod val="50000"/>
                  </a:schemeClr>
                </a:solidFill>
                <a:latin typeface="微软雅黑" pitchFamily="34" charset="-122"/>
                <a:ea typeface="微软雅黑" pitchFamily="34" charset="-122"/>
              </a:rPr>
              <a:t>系统运维</a:t>
            </a:r>
          </a:p>
          <a:p>
            <a:pPr lvl="0">
              <a:lnSpc>
                <a:spcPct val="120000"/>
              </a:lnSpc>
              <a:buFont typeface="Arial" pitchFamily="34" charset="0"/>
              <a:buChar char="•"/>
            </a:pPr>
            <a:r>
              <a:rPr lang="zh-CN" altLang="zh-CN" sz="1400" dirty="0" smtClean="0">
                <a:solidFill>
                  <a:schemeClr val="bg1">
                    <a:lumMod val="50000"/>
                  </a:schemeClr>
                </a:solidFill>
                <a:latin typeface="微软雅黑" pitchFamily="34" charset="-122"/>
                <a:ea typeface="微软雅黑" pitchFamily="34" charset="-122"/>
              </a:rPr>
              <a:t>设备：用于管理设备资产，系统内部集成的设备主要有网关、单灯控制器、广告屏、灯杆、摄像头、数据采集仪以及未知设备。</a:t>
            </a:r>
          </a:p>
          <a:p>
            <a:pPr lvl="0">
              <a:lnSpc>
                <a:spcPct val="120000"/>
              </a:lnSpc>
              <a:buFont typeface="Arial" pitchFamily="34" charset="0"/>
              <a:buChar char="•"/>
            </a:pPr>
            <a:r>
              <a:rPr lang="zh-CN" altLang="zh-CN" sz="1400" dirty="0" smtClean="0">
                <a:solidFill>
                  <a:schemeClr val="bg1">
                    <a:lumMod val="50000"/>
                  </a:schemeClr>
                </a:solidFill>
                <a:latin typeface="微软雅黑" pitchFamily="34" charset="-122"/>
                <a:ea typeface="微软雅黑" pitchFamily="34" charset="-122"/>
              </a:rPr>
              <a:t>策略：系统内定义了时间表、经纬度以及灯具策略。</a:t>
            </a:r>
          </a:p>
          <a:p>
            <a:pPr lvl="0">
              <a:lnSpc>
                <a:spcPct val="120000"/>
              </a:lnSpc>
              <a:buFont typeface="Arial" pitchFamily="34" charset="0"/>
              <a:buChar char="•"/>
            </a:pPr>
            <a:r>
              <a:rPr lang="zh-CN" altLang="zh-CN" sz="1400" dirty="0" smtClean="0">
                <a:solidFill>
                  <a:schemeClr val="bg1">
                    <a:lumMod val="50000"/>
                  </a:schemeClr>
                </a:solidFill>
                <a:latin typeface="微软雅黑" pitchFamily="34" charset="-122"/>
                <a:ea typeface="微软雅黑" pitchFamily="34" charset="-122"/>
              </a:rPr>
              <a:t>配置：主要用于系统的统一配置项，包括常规和计划两项。</a:t>
            </a:r>
          </a:p>
          <a:p>
            <a:pPr lvl="0">
              <a:lnSpc>
                <a:spcPct val="120000"/>
              </a:lnSpc>
              <a:buFont typeface="Arial" pitchFamily="34" charset="0"/>
              <a:buChar char="•"/>
            </a:pPr>
            <a:r>
              <a:rPr lang="zh-CN" altLang="zh-CN" sz="1400" dirty="0" smtClean="0">
                <a:solidFill>
                  <a:schemeClr val="bg1">
                    <a:lumMod val="50000"/>
                  </a:schemeClr>
                </a:solidFill>
                <a:latin typeface="微软雅黑" pitchFamily="34" charset="-122"/>
                <a:ea typeface="微软雅黑" pitchFamily="34" charset="-122"/>
              </a:rPr>
              <a:t>日志：用来记录设备</a:t>
            </a:r>
            <a:r>
              <a:rPr lang="en-US" altLang="zh-CN" sz="1400" dirty="0" smtClean="0">
                <a:solidFill>
                  <a:schemeClr val="bg1">
                    <a:lumMod val="50000"/>
                  </a:schemeClr>
                </a:solidFill>
                <a:latin typeface="微软雅黑" pitchFamily="34" charset="-122"/>
                <a:ea typeface="微软雅黑" pitchFamily="34" charset="-122"/>
              </a:rPr>
              <a:t>/</a:t>
            </a:r>
            <a:r>
              <a:rPr lang="zh-CN" altLang="zh-CN" sz="1400" dirty="0" smtClean="0">
                <a:solidFill>
                  <a:schemeClr val="bg1">
                    <a:lumMod val="50000"/>
                  </a:schemeClr>
                </a:solidFill>
                <a:latin typeface="微软雅黑" pitchFamily="34" charset="-122"/>
                <a:ea typeface="微软雅黑" pitchFamily="34" charset="-122"/>
              </a:rPr>
              <a:t>用户执行过程中的历史记录，分别为设备日志和用户日志。</a:t>
            </a:r>
          </a:p>
          <a:p>
            <a:pPr lvl="0">
              <a:lnSpc>
                <a:spcPct val="120000"/>
              </a:lnSpc>
              <a:buFont typeface="Arial" pitchFamily="34" charset="0"/>
              <a:buChar char="•"/>
            </a:pPr>
            <a:r>
              <a:rPr lang="zh-CN" altLang="zh-CN" sz="1400" dirty="0" smtClean="0">
                <a:solidFill>
                  <a:schemeClr val="bg1">
                    <a:lumMod val="50000"/>
                  </a:schemeClr>
                </a:solidFill>
                <a:latin typeface="微软雅黑" pitchFamily="34" charset="-122"/>
                <a:ea typeface="微软雅黑" pitchFamily="34" charset="-122"/>
              </a:rPr>
              <a:t>故障</a:t>
            </a:r>
            <a:r>
              <a:rPr lang="en-US" altLang="zh-CN" sz="1400" dirty="0" smtClean="0">
                <a:solidFill>
                  <a:schemeClr val="bg1">
                    <a:lumMod val="50000"/>
                  </a:schemeClr>
                </a:solidFill>
                <a:latin typeface="微软雅黑" pitchFamily="34" charset="-122"/>
                <a:ea typeface="微软雅黑" pitchFamily="34" charset="-122"/>
              </a:rPr>
              <a:t>:</a:t>
            </a:r>
            <a:r>
              <a:rPr lang="zh-CN" altLang="zh-CN" sz="1400" dirty="0" smtClean="0">
                <a:solidFill>
                  <a:schemeClr val="bg1">
                    <a:lumMod val="50000"/>
                  </a:schemeClr>
                </a:solidFill>
                <a:latin typeface="微软雅黑" pitchFamily="34" charset="-122"/>
                <a:ea typeface="微软雅黑" pitchFamily="34" charset="-122"/>
              </a:rPr>
              <a:t>系统中所设定的故障查询包括实时告警和历史告警。</a:t>
            </a:r>
          </a:p>
          <a:p>
            <a:pPr lvl="0">
              <a:lnSpc>
                <a:spcPct val="120000"/>
              </a:lnSpc>
              <a:buFont typeface="Arial" pitchFamily="34" charset="0"/>
              <a:buChar char="•"/>
            </a:pPr>
            <a:r>
              <a:rPr lang="zh-CN" altLang="zh-CN" sz="1400" dirty="0" smtClean="0">
                <a:solidFill>
                  <a:schemeClr val="bg1">
                    <a:lumMod val="50000"/>
                  </a:schemeClr>
                </a:solidFill>
                <a:latin typeface="微软雅黑" pitchFamily="34" charset="-122"/>
                <a:ea typeface="微软雅黑" pitchFamily="34" charset="-122"/>
              </a:rPr>
              <a:t>分组：对系统中所具备的所有设备进行分组，方便用户管理。</a:t>
            </a:r>
          </a:p>
          <a:p>
            <a:pPr lvl="0">
              <a:lnSpc>
                <a:spcPct val="120000"/>
              </a:lnSpc>
              <a:spcAft>
                <a:spcPts val="600"/>
              </a:spcAft>
            </a:pPr>
            <a:r>
              <a:rPr lang="en-US" altLang="zh-CN" sz="1400" dirty="0" smtClean="0">
                <a:solidFill>
                  <a:schemeClr val="bg1">
                    <a:lumMod val="50000"/>
                  </a:schemeClr>
                </a:solidFill>
                <a:latin typeface="微软雅黑" pitchFamily="34" charset="-122"/>
                <a:ea typeface="微软雅黑" pitchFamily="34" charset="-122"/>
              </a:rPr>
              <a:t>4. </a:t>
            </a:r>
            <a:r>
              <a:rPr lang="zh-CN" altLang="en-US" sz="1400" dirty="0" smtClean="0">
                <a:solidFill>
                  <a:schemeClr val="bg1">
                    <a:lumMod val="50000"/>
                  </a:schemeClr>
                </a:solidFill>
                <a:latin typeface="微软雅黑" pitchFamily="34" charset="-122"/>
                <a:ea typeface="微软雅黑" pitchFamily="34" charset="-122"/>
              </a:rPr>
              <a:t>路灯管理</a:t>
            </a:r>
            <a:endParaRPr lang="zh-CN" altLang="zh-CN" sz="1400" dirty="0" smtClean="0">
              <a:solidFill>
                <a:schemeClr val="bg1">
                  <a:lumMod val="50000"/>
                </a:schemeClr>
              </a:solidFill>
              <a:latin typeface="微软雅黑" pitchFamily="34" charset="-122"/>
              <a:ea typeface="微软雅黑" pitchFamily="34" charset="-122"/>
            </a:endParaRPr>
          </a:p>
          <a:p>
            <a:pPr lvl="0">
              <a:lnSpc>
                <a:spcPct val="120000"/>
              </a:lnSpc>
              <a:buFont typeface="Arial" pitchFamily="34" charset="0"/>
              <a:buChar char="•"/>
            </a:pPr>
            <a:r>
              <a:rPr lang="zh-CN" altLang="zh-CN" sz="1400" dirty="0" smtClean="0">
                <a:solidFill>
                  <a:schemeClr val="bg1">
                    <a:lumMod val="50000"/>
                  </a:schemeClr>
                </a:solidFill>
                <a:latin typeface="微软雅黑" pitchFamily="34" charset="-122"/>
                <a:ea typeface="微软雅黑" pitchFamily="34" charset="-122"/>
              </a:rPr>
              <a:t>统计：通过柱状图、饼图以及折线图</a:t>
            </a:r>
            <a:r>
              <a:rPr lang="zh-CN" altLang="en-US" sz="1400" dirty="0" smtClean="0">
                <a:solidFill>
                  <a:schemeClr val="bg1">
                    <a:lumMod val="50000"/>
                  </a:schemeClr>
                </a:solidFill>
                <a:latin typeface="微软雅黑" pitchFamily="34" charset="-122"/>
                <a:ea typeface="微软雅黑" pitchFamily="34" charset="-122"/>
              </a:rPr>
              <a:t>直观</a:t>
            </a:r>
            <a:r>
              <a:rPr lang="zh-CN" altLang="zh-CN" sz="1400" dirty="0" smtClean="0">
                <a:solidFill>
                  <a:schemeClr val="bg1">
                    <a:lumMod val="50000"/>
                  </a:schemeClr>
                </a:solidFill>
                <a:latin typeface="微软雅黑" pitchFamily="34" charset="-122"/>
                <a:ea typeface="微软雅黑" pitchFamily="34" charset="-122"/>
              </a:rPr>
              <a:t>且快速的来反映当前设备的运行状态。</a:t>
            </a:r>
          </a:p>
          <a:p>
            <a:pPr lvl="0">
              <a:lnSpc>
                <a:spcPct val="120000"/>
              </a:lnSpc>
              <a:buFont typeface="Arial" pitchFamily="34" charset="0"/>
              <a:buChar char="•"/>
            </a:pPr>
            <a:r>
              <a:rPr lang="zh-CN" altLang="zh-CN" sz="1400" dirty="0" smtClean="0">
                <a:solidFill>
                  <a:schemeClr val="bg1">
                    <a:lumMod val="50000"/>
                  </a:schemeClr>
                </a:solidFill>
                <a:latin typeface="微软雅黑" pitchFamily="34" charset="-122"/>
                <a:ea typeface="微软雅黑" pitchFamily="34" charset="-122"/>
              </a:rPr>
              <a:t>地图：根据域的调整，可以查询设备在地图中的位置，当前系统中可查询的设备包括灯杆、广告屏、摄像头以及单灯控制器。</a:t>
            </a:r>
          </a:p>
          <a:p>
            <a:pPr lvl="0">
              <a:lnSpc>
                <a:spcPct val="120000"/>
              </a:lnSpc>
              <a:buFont typeface="Arial" pitchFamily="34" charset="0"/>
              <a:buChar char="•"/>
            </a:pPr>
            <a:r>
              <a:rPr lang="zh-CN" altLang="zh-CN" sz="1400" dirty="0" smtClean="0">
                <a:solidFill>
                  <a:schemeClr val="bg1">
                    <a:lumMod val="50000"/>
                  </a:schemeClr>
                </a:solidFill>
                <a:latin typeface="微软雅黑" pitchFamily="34" charset="-122"/>
                <a:ea typeface="微软雅黑" pitchFamily="34" charset="-122"/>
              </a:rPr>
              <a:t>设备：查询网关、单灯控制器、广告屏、摄像头以及数据采集仪在地图中的位置。</a:t>
            </a:r>
          </a:p>
          <a:p>
            <a:pPr lvl="0">
              <a:lnSpc>
                <a:spcPct val="120000"/>
              </a:lnSpc>
              <a:buFont typeface="Arial" pitchFamily="34" charset="0"/>
              <a:buChar char="•"/>
            </a:pPr>
            <a:r>
              <a:rPr lang="zh-CN" altLang="zh-CN" sz="1400" dirty="0" smtClean="0">
                <a:solidFill>
                  <a:schemeClr val="bg1">
                    <a:lumMod val="50000"/>
                  </a:schemeClr>
                </a:solidFill>
                <a:latin typeface="微软雅黑" pitchFamily="34" charset="-122"/>
                <a:ea typeface="微软雅黑" pitchFamily="34" charset="-122"/>
              </a:rPr>
              <a:t>控制：通过时间表、经纬度、灯具策略以及分组来控制设备的启用</a:t>
            </a:r>
            <a:r>
              <a:rPr lang="en-US" altLang="zh-CN" sz="1400" dirty="0" smtClean="0">
                <a:solidFill>
                  <a:schemeClr val="bg1">
                    <a:lumMod val="50000"/>
                  </a:schemeClr>
                </a:solidFill>
                <a:latin typeface="微软雅黑" pitchFamily="34" charset="-122"/>
                <a:ea typeface="微软雅黑" pitchFamily="34" charset="-122"/>
              </a:rPr>
              <a:t>/</a:t>
            </a:r>
            <a:r>
              <a:rPr lang="zh-CN" altLang="zh-CN" sz="1400" dirty="0" smtClean="0">
                <a:solidFill>
                  <a:schemeClr val="bg1">
                    <a:lumMod val="50000"/>
                  </a:schemeClr>
                </a:solidFill>
                <a:latin typeface="微软雅黑" pitchFamily="34" charset="-122"/>
                <a:ea typeface="微软雅黑" pitchFamily="34" charset="-122"/>
              </a:rPr>
              <a:t>停用状态。</a:t>
            </a:r>
          </a:p>
          <a:p>
            <a:pPr lvl="0">
              <a:lnSpc>
                <a:spcPct val="120000"/>
              </a:lnSpc>
              <a:spcAft>
                <a:spcPts val="600"/>
              </a:spcAft>
            </a:pPr>
            <a:r>
              <a:rPr lang="en-US" altLang="zh-CN" sz="1400" dirty="0" smtClean="0">
                <a:solidFill>
                  <a:schemeClr val="bg1">
                    <a:lumMod val="50000"/>
                  </a:schemeClr>
                </a:solidFill>
                <a:latin typeface="微软雅黑" pitchFamily="34" charset="-122"/>
                <a:ea typeface="微软雅黑" pitchFamily="34" charset="-122"/>
              </a:rPr>
              <a:t>5. </a:t>
            </a:r>
            <a:r>
              <a:rPr lang="zh-CN" altLang="zh-CN" sz="1400" dirty="0" smtClean="0">
                <a:solidFill>
                  <a:schemeClr val="bg1">
                    <a:lumMod val="50000"/>
                  </a:schemeClr>
                </a:solidFill>
                <a:latin typeface="微软雅黑" pitchFamily="34" charset="-122"/>
                <a:ea typeface="微软雅黑" pitchFamily="34" charset="-122"/>
              </a:rPr>
              <a:t>播放方案</a:t>
            </a:r>
          </a:p>
          <a:p>
            <a:pPr lvl="0">
              <a:lnSpc>
                <a:spcPct val="120000"/>
              </a:lnSpc>
              <a:spcAft>
                <a:spcPts val="600"/>
              </a:spcAft>
            </a:pPr>
            <a:r>
              <a:rPr lang="zh-CN" altLang="zh-CN" sz="1400" dirty="0" smtClean="0">
                <a:solidFill>
                  <a:schemeClr val="bg1">
                    <a:lumMod val="50000"/>
                  </a:schemeClr>
                </a:solidFill>
                <a:latin typeface="微软雅黑" pitchFamily="34" charset="-122"/>
                <a:ea typeface="微软雅黑" pitchFamily="34" charset="-122"/>
              </a:rPr>
              <a:t>在该模块中可以对已有方案进行编辑、删除、重命名以及发布，也可以添加新的播放方案。</a:t>
            </a:r>
          </a:p>
        </p:txBody>
      </p:sp>
      <p:sp>
        <p:nvSpPr>
          <p:cNvPr id="10" name="矩形 9"/>
          <p:cNvSpPr/>
          <p:nvPr/>
        </p:nvSpPr>
        <p:spPr>
          <a:xfrm>
            <a:off x="8220075" y="931288"/>
            <a:ext cx="6461125" cy="4718215"/>
          </a:xfrm>
          <a:prstGeom prst="rect">
            <a:avLst/>
          </a:prstGeom>
        </p:spPr>
        <p:txBody>
          <a:bodyPr wrap="square">
            <a:spAutoFit/>
          </a:bodyPr>
          <a:lstStyle/>
          <a:p>
            <a:pPr lvl="0">
              <a:lnSpc>
                <a:spcPct val="120000"/>
              </a:lnSpc>
              <a:spcAft>
                <a:spcPts val="600"/>
              </a:spcAft>
            </a:pPr>
            <a:r>
              <a:rPr lang="en-US" altLang="zh-CN" sz="1400" dirty="0" smtClean="0">
                <a:solidFill>
                  <a:schemeClr val="bg1">
                    <a:lumMod val="50000"/>
                  </a:schemeClr>
                </a:solidFill>
                <a:latin typeface="微软雅黑" pitchFamily="34" charset="-122"/>
                <a:ea typeface="微软雅黑" pitchFamily="34" charset="-122"/>
              </a:rPr>
              <a:t>6. </a:t>
            </a:r>
            <a:r>
              <a:rPr lang="zh-CN" altLang="zh-CN" sz="1400" dirty="0" smtClean="0">
                <a:solidFill>
                  <a:schemeClr val="bg1">
                    <a:lumMod val="50000"/>
                  </a:schemeClr>
                </a:solidFill>
                <a:latin typeface="微软雅黑" pitchFamily="34" charset="-122"/>
                <a:ea typeface="微软雅黑" pitchFamily="34" charset="-122"/>
              </a:rPr>
              <a:t>媒体发布</a:t>
            </a:r>
          </a:p>
          <a:p>
            <a:pPr>
              <a:lnSpc>
                <a:spcPct val="120000"/>
              </a:lnSpc>
            </a:pPr>
            <a:r>
              <a:rPr lang="zh-CN" altLang="zh-CN" sz="1400" dirty="0" smtClean="0">
                <a:solidFill>
                  <a:schemeClr val="bg1">
                    <a:lumMod val="50000"/>
                  </a:schemeClr>
                </a:solidFill>
                <a:latin typeface="微软雅黑" pitchFamily="34" charset="-122"/>
                <a:ea typeface="微软雅黑" pitchFamily="34" charset="-122"/>
              </a:rPr>
              <a:t>主要分为统计、地图、设备以及控制四大部分：</a:t>
            </a:r>
          </a:p>
          <a:p>
            <a:pPr lvl="0">
              <a:lnSpc>
                <a:spcPct val="120000"/>
              </a:lnSpc>
              <a:buFont typeface="Arial" pitchFamily="34" charset="0"/>
              <a:buChar char="•"/>
            </a:pPr>
            <a:r>
              <a:rPr lang="zh-CN" altLang="zh-CN" sz="1400" dirty="0" smtClean="0">
                <a:solidFill>
                  <a:schemeClr val="bg1">
                    <a:lumMod val="50000"/>
                  </a:schemeClr>
                </a:solidFill>
                <a:latin typeface="微软雅黑" pitchFamily="34" charset="-122"/>
                <a:ea typeface="微软雅黑" pitchFamily="34" charset="-122"/>
              </a:rPr>
              <a:t>统计：根据选择的地域，通过饼图来显示该区域设备的告警状态、亮灯状态以及在线状态。</a:t>
            </a:r>
          </a:p>
          <a:p>
            <a:pPr lvl="0">
              <a:lnSpc>
                <a:spcPct val="120000"/>
              </a:lnSpc>
              <a:buFont typeface="Arial" pitchFamily="34" charset="0"/>
              <a:buChar char="•"/>
            </a:pPr>
            <a:r>
              <a:rPr lang="zh-CN" altLang="zh-CN" sz="1400" dirty="0" smtClean="0">
                <a:solidFill>
                  <a:schemeClr val="bg1">
                    <a:lumMod val="50000"/>
                  </a:schemeClr>
                </a:solidFill>
                <a:latin typeface="微软雅黑" pitchFamily="34" charset="-122"/>
                <a:ea typeface="微软雅黑" pitchFamily="34" charset="-122"/>
              </a:rPr>
              <a:t>地图：根据选择的区域，查询某一设备在该区域中的具体位置。</a:t>
            </a:r>
          </a:p>
          <a:p>
            <a:pPr lvl="0">
              <a:lnSpc>
                <a:spcPct val="120000"/>
              </a:lnSpc>
              <a:buFont typeface="Arial" pitchFamily="34" charset="0"/>
              <a:buChar char="•"/>
            </a:pPr>
            <a:r>
              <a:rPr lang="zh-CN" altLang="zh-CN" sz="1400" dirty="0" smtClean="0">
                <a:solidFill>
                  <a:schemeClr val="bg1">
                    <a:lumMod val="50000"/>
                  </a:schemeClr>
                </a:solidFill>
                <a:latin typeface="微软雅黑" pitchFamily="34" charset="-122"/>
                <a:ea typeface="微软雅黑" pitchFamily="34" charset="-122"/>
              </a:rPr>
              <a:t>设备：根据选择的区域，查询所需设备后，可选中该设备进行操作，包括开关、亮度调节、位置显示等。</a:t>
            </a:r>
          </a:p>
          <a:p>
            <a:pPr lvl="0">
              <a:lnSpc>
                <a:spcPct val="120000"/>
              </a:lnSpc>
              <a:buFont typeface="Arial" pitchFamily="34" charset="0"/>
              <a:buChar char="•"/>
            </a:pPr>
            <a:r>
              <a:rPr lang="zh-CN" altLang="zh-CN" sz="1400" dirty="0" smtClean="0">
                <a:solidFill>
                  <a:schemeClr val="bg1">
                    <a:lumMod val="50000"/>
                  </a:schemeClr>
                </a:solidFill>
                <a:latin typeface="微软雅黑" pitchFamily="34" charset="-122"/>
                <a:ea typeface="微软雅黑" pitchFamily="34" charset="-122"/>
              </a:rPr>
              <a:t>控制：该部分主要是通过时间表、经纬度以及分组来对设备进行启用</a:t>
            </a:r>
            <a:r>
              <a:rPr lang="en-US" altLang="zh-CN" sz="1400" dirty="0" smtClean="0">
                <a:solidFill>
                  <a:schemeClr val="bg1">
                    <a:lumMod val="50000"/>
                  </a:schemeClr>
                </a:solidFill>
                <a:latin typeface="微软雅黑" pitchFamily="34" charset="-122"/>
                <a:ea typeface="微软雅黑" pitchFamily="34" charset="-122"/>
              </a:rPr>
              <a:t>/</a:t>
            </a:r>
            <a:r>
              <a:rPr lang="zh-CN" altLang="zh-CN" sz="1400" dirty="0" smtClean="0">
                <a:solidFill>
                  <a:schemeClr val="bg1">
                    <a:lumMod val="50000"/>
                  </a:schemeClr>
                </a:solidFill>
                <a:latin typeface="微软雅黑" pitchFamily="34" charset="-122"/>
                <a:ea typeface="微软雅黑" pitchFamily="34" charset="-122"/>
              </a:rPr>
              <a:t>停用。</a:t>
            </a:r>
          </a:p>
          <a:p>
            <a:pPr lvl="0">
              <a:lnSpc>
                <a:spcPct val="120000"/>
              </a:lnSpc>
              <a:spcAft>
                <a:spcPts val="600"/>
              </a:spcAft>
            </a:pPr>
            <a:r>
              <a:rPr lang="en-US" altLang="zh-CN" sz="1400" dirty="0" smtClean="0">
                <a:solidFill>
                  <a:schemeClr val="bg1">
                    <a:lumMod val="50000"/>
                  </a:schemeClr>
                </a:solidFill>
                <a:latin typeface="微软雅黑" pitchFamily="34" charset="-122"/>
                <a:ea typeface="微软雅黑" pitchFamily="34" charset="-122"/>
              </a:rPr>
              <a:t>7. </a:t>
            </a:r>
            <a:r>
              <a:rPr lang="zh-CN" altLang="zh-CN" sz="1400" dirty="0" smtClean="0">
                <a:solidFill>
                  <a:schemeClr val="bg1">
                    <a:lumMod val="50000"/>
                  </a:schemeClr>
                </a:solidFill>
                <a:latin typeface="微软雅黑" pitchFamily="34" charset="-122"/>
                <a:ea typeface="微软雅黑" pitchFamily="34" charset="-122"/>
              </a:rPr>
              <a:t>报表管理</a:t>
            </a:r>
          </a:p>
          <a:p>
            <a:pPr>
              <a:lnSpc>
                <a:spcPct val="120000"/>
              </a:lnSpc>
              <a:buFont typeface="Arial" pitchFamily="34" charset="0"/>
              <a:buChar char="•"/>
            </a:pPr>
            <a:r>
              <a:rPr lang="zh-CN" altLang="zh-CN" sz="1400" dirty="0" smtClean="0">
                <a:solidFill>
                  <a:schemeClr val="bg1">
                    <a:lumMod val="50000"/>
                  </a:schemeClr>
                </a:solidFill>
                <a:latin typeface="微软雅黑" pitchFamily="34" charset="-122"/>
                <a:ea typeface="微软雅黑" pitchFamily="34" charset="-122"/>
              </a:rPr>
              <a:t>统</a:t>
            </a:r>
            <a:r>
              <a:rPr lang="zh-CN" altLang="en-US" sz="1400" dirty="0" smtClean="0">
                <a:solidFill>
                  <a:schemeClr val="bg1">
                    <a:lumMod val="50000"/>
                  </a:schemeClr>
                </a:solidFill>
                <a:latin typeface="微软雅黑" pitchFamily="34" charset="-122"/>
                <a:ea typeface="微软雅黑" pitchFamily="34" charset="-122"/>
              </a:rPr>
              <a:t>计所有设备在指定时间内的能耗（用电量、亮灯率）、环境（温度、湿度、大气压、风速、</a:t>
            </a:r>
            <a:r>
              <a:rPr lang="en-US" altLang="zh-CN" sz="1400" dirty="0" smtClean="0">
                <a:solidFill>
                  <a:schemeClr val="bg1">
                    <a:lumMod val="50000"/>
                  </a:schemeClr>
                </a:solidFill>
                <a:latin typeface="微软雅黑" pitchFamily="34" charset="-122"/>
                <a:ea typeface="微软雅黑" pitchFamily="34" charset="-122"/>
              </a:rPr>
              <a:t>PM2.5</a:t>
            </a:r>
            <a:r>
              <a:rPr lang="zh-CN" altLang="en-US" sz="1400" dirty="0" smtClean="0">
                <a:solidFill>
                  <a:schemeClr val="bg1">
                    <a:lumMod val="50000"/>
                  </a:schemeClr>
                </a:solidFill>
                <a:latin typeface="微软雅黑" pitchFamily="34" charset="-122"/>
                <a:ea typeface="微软雅黑" pitchFamily="34" charset="-122"/>
              </a:rPr>
              <a:t>以及噪音）等所需要统计的数据。可以对具体的某一设备进行数据的统计。</a:t>
            </a:r>
            <a:endParaRPr lang="zh-CN" altLang="zh-CN" sz="1400" dirty="0" smtClean="0">
              <a:solidFill>
                <a:schemeClr val="bg1">
                  <a:lumMod val="50000"/>
                </a:schemeClr>
              </a:solidFill>
              <a:latin typeface="微软雅黑" pitchFamily="34" charset="-122"/>
              <a:ea typeface="微软雅黑" pitchFamily="34" charset="-122"/>
            </a:endParaRPr>
          </a:p>
          <a:p>
            <a:pPr lvl="0">
              <a:lnSpc>
                <a:spcPct val="120000"/>
              </a:lnSpc>
              <a:spcAft>
                <a:spcPts val="600"/>
              </a:spcAft>
            </a:pPr>
            <a:r>
              <a:rPr lang="en-US" altLang="zh-CN" sz="1400" dirty="0" smtClean="0">
                <a:solidFill>
                  <a:schemeClr val="bg1">
                    <a:lumMod val="50000"/>
                  </a:schemeClr>
                </a:solidFill>
                <a:latin typeface="微软雅黑" pitchFamily="34" charset="-122"/>
                <a:ea typeface="微软雅黑" pitchFamily="34" charset="-122"/>
              </a:rPr>
              <a:t>8. </a:t>
            </a:r>
            <a:r>
              <a:rPr lang="zh-CN" altLang="zh-CN" sz="1400" dirty="0" smtClean="0">
                <a:solidFill>
                  <a:schemeClr val="bg1">
                    <a:lumMod val="50000"/>
                  </a:schemeClr>
                </a:solidFill>
                <a:latin typeface="微软雅黑" pitchFamily="34" charset="-122"/>
                <a:ea typeface="微软雅黑" pitchFamily="34" charset="-122"/>
              </a:rPr>
              <a:t>域管理</a:t>
            </a:r>
          </a:p>
          <a:p>
            <a:pPr>
              <a:lnSpc>
                <a:spcPct val="120000"/>
              </a:lnSpc>
            </a:pPr>
            <a:r>
              <a:rPr lang="zh-CN" altLang="zh-CN" sz="1400" dirty="0" smtClean="0">
                <a:solidFill>
                  <a:schemeClr val="bg1">
                    <a:lumMod val="50000"/>
                  </a:schemeClr>
                </a:solidFill>
                <a:latin typeface="微软雅黑" pitchFamily="34" charset="-122"/>
                <a:ea typeface="微软雅黑" pitchFamily="34" charset="-122"/>
              </a:rPr>
              <a:t>主要是对设备所在的地域进行查询，查询方式包括列表、拓扑图以及地图。</a:t>
            </a:r>
          </a:p>
          <a:p>
            <a:pPr lvl="0">
              <a:lnSpc>
                <a:spcPct val="120000"/>
              </a:lnSpc>
              <a:buFont typeface="Arial" pitchFamily="34" charset="0"/>
              <a:buChar char="•"/>
            </a:pPr>
            <a:r>
              <a:rPr lang="zh-CN" altLang="zh-CN" sz="1400" dirty="0" smtClean="0">
                <a:solidFill>
                  <a:schemeClr val="bg1">
                    <a:lumMod val="50000"/>
                  </a:schemeClr>
                </a:solidFill>
                <a:latin typeface="微软雅黑" pitchFamily="34" charset="-122"/>
                <a:ea typeface="微软雅黑" pitchFamily="34" charset="-122"/>
              </a:rPr>
              <a:t>列表：在该模块中，可以通过列表的方式进行设备的查询。</a:t>
            </a:r>
          </a:p>
          <a:p>
            <a:pPr lvl="0">
              <a:lnSpc>
                <a:spcPct val="120000"/>
              </a:lnSpc>
              <a:buFont typeface="Arial" pitchFamily="34" charset="0"/>
              <a:buChar char="•"/>
            </a:pPr>
            <a:r>
              <a:rPr lang="zh-CN" altLang="zh-CN" sz="1400" dirty="0" smtClean="0">
                <a:solidFill>
                  <a:schemeClr val="bg1">
                    <a:lumMod val="50000"/>
                  </a:schemeClr>
                </a:solidFill>
                <a:latin typeface="微软雅黑" pitchFamily="34" charset="-122"/>
                <a:ea typeface="微软雅黑" pitchFamily="34" charset="-122"/>
              </a:rPr>
              <a:t>拓扑图：在该模块中区域是通过拓扑图形式加以展示。</a:t>
            </a:r>
          </a:p>
          <a:p>
            <a:pPr lvl="0">
              <a:lnSpc>
                <a:spcPct val="120000"/>
              </a:lnSpc>
              <a:buFont typeface="Arial" pitchFamily="34" charset="0"/>
              <a:buChar char="•"/>
            </a:pPr>
            <a:r>
              <a:rPr lang="zh-CN" altLang="zh-CN" sz="1400" dirty="0" smtClean="0">
                <a:solidFill>
                  <a:schemeClr val="bg1">
                    <a:lumMod val="50000"/>
                  </a:schemeClr>
                </a:solidFill>
                <a:latin typeface="微软雅黑" pitchFamily="34" charset="-122"/>
                <a:ea typeface="微软雅黑" pitchFamily="34" charset="-122"/>
              </a:rPr>
              <a:t>地图：可在输入框中输入所要查找的设备名称</a:t>
            </a:r>
            <a:r>
              <a:rPr lang="zh-CN" altLang="en-US" sz="1400" dirty="0" smtClean="0">
                <a:solidFill>
                  <a:schemeClr val="bg1">
                    <a:lumMod val="50000"/>
                  </a:schemeClr>
                </a:solidFill>
                <a:latin typeface="微软雅黑" pitchFamily="34" charset="-122"/>
                <a:ea typeface="微软雅黑" pitchFamily="34" charset="-122"/>
              </a:rPr>
              <a:t>即可</a:t>
            </a:r>
            <a:r>
              <a:rPr lang="zh-CN" altLang="zh-CN" sz="1400" dirty="0" smtClean="0">
                <a:solidFill>
                  <a:schemeClr val="bg1">
                    <a:lumMod val="50000"/>
                  </a:schemeClr>
                </a:solidFill>
                <a:latin typeface="微软雅黑" pitchFamily="34" charset="-122"/>
                <a:ea typeface="微软雅黑" pitchFamily="34" charset="-122"/>
              </a:rPr>
              <a:t>在地图上查询到具体的方位。</a:t>
            </a:r>
            <a:endParaRPr lang="zh-CN" altLang="zh-CN" sz="1400" dirty="0">
              <a:solidFill>
                <a:schemeClr val="bg1">
                  <a:lumMod val="50000"/>
                </a:schemeClr>
              </a:solidFill>
              <a:latin typeface="微软雅黑" pitchFamily="34" charset="-122"/>
              <a:ea typeface="微软雅黑" pitchFamily="34" charset="-122"/>
            </a:endParaRPr>
          </a:p>
        </p:txBody>
      </p:sp>
      <p:sp>
        <p:nvSpPr>
          <p:cNvPr id="13" name="矩形 12"/>
          <p:cNvSpPr/>
          <p:nvPr/>
        </p:nvSpPr>
        <p:spPr>
          <a:xfrm>
            <a:off x="-13450" y="533399"/>
            <a:ext cx="731542" cy="144781"/>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文本框 9"/>
          <p:cNvSpPr txBox="1"/>
          <p:nvPr/>
        </p:nvSpPr>
        <p:spPr>
          <a:xfrm>
            <a:off x="657132" y="478896"/>
            <a:ext cx="358140" cy="253916"/>
          </a:xfrm>
          <a:prstGeom prst="rect">
            <a:avLst/>
          </a:prstGeom>
          <a:noFill/>
        </p:spPr>
        <p:txBody>
          <a:bodyPr wrap="square" rtlCol="0">
            <a:spAutoFit/>
          </a:bodyPr>
          <a:lstStyle/>
          <a:p>
            <a:r>
              <a:rPr lang="en-US" sz="1050" b="1" dirty="0" smtClean="0">
                <a:solidFill>
                  <a:srgbClr val="036EB8"/>
                </a:solidFill>
                <a:latin typeface="微软雅黑" panose="020B0503020204020204" pitchFamily="34" charset="-122"/>
                <a:ea typeface="微软雅黑" panose="020B0503020204020204" pitchFamily="34" charset="-122"/>
              </a:rPr>
              <a:t>03</a:t>
            </a:r>
            <a:endParaRPr lang="en-US" sz="1050" b="1" dirty="0">
              <a:solidFill>
                <a:srgbClr val="036EB8"/>
              </a:solidFill>
              <a:latin typeface="微软雅黑" panose="020B0503020204020204" pitchFamily="34" charset="-122"/>
              <a:ea typeface="微软雅黑" panose="020B0503020204020204" pitchFamily="34" charset="-122"/>
            </a:endParaRPr>
          </a:p>
        </p:txBody>
      </p:sp>
      <p:sp>
        <p:nvSpPr>
          <p:cNvPr id="15" name="文本框 10"/>
          <p:cNvSpPr txBox="1"/>
          <p:nvPr/>
        </p:nvSpPr>
        <p:spPr>
          <a:xfrm>
            <a:off x="866704" y="457125"/>
            <a:ext cx="1653540" cy="261610"/>
          </a:xfrm>
          <a:prstGeom prst="rect">
            <a:avLst/>
          </a:prstGeom>
          <a:noFill/>
        </p:spPr>
        <p:txBody>
          <a:bodyPr wrap="square" rtlCol="0">
            <a:spAutoFit/>
          </a:bodyPr>
          <a:lstStyle/>
          <a:p>
            <a:r>
              <a:rPr lang="zh-CN" altLang="en-US" sz="1100" b="1" dirty="0">
                <a:solidFill>
                  <a:schemeClr val="bg1">
                    <a:lumMod val="50000"/>
                  </a:schemeClr>
                </a:solidFill>
                <a:latin typeface="微软雅黑" panose="020B0503020204020204" pitchFamily="34" charset="-122"/>
                <a:ea typeface="微软雅黑" panose="020B0503020204020204" pitchFamily="34" charset="-122"/>
              </a:rPr>
              <a:t>华为智慧灯</a:t>
            </a:r>
            <a:r>
              <a:rPr lang="zh-CN" altLang="en-US" sz="1100" b="1" dirty="0" smtClean="0">
                <a:solidFill>
                  <a:schemeClr val="bg1">
                    <a:lumMod val="50000"/>
                  </a:schemeClr>
                </a:solidFill>
                <a:latin typeface="微软雅黑" panose="020B0503020204020204" pitchFamily="34" charset="-122"/>
                <a:ea typeface="微软雅黑" panose="020B0503020204020204" pitchFamily="34" charset="-122"/>
              </a:rPr>
              <a:t>杆解决方案</a:t>
            </a:r>
            <a:endParaRPr lang="en-US" sz="11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6" name="矩形 15"/>
          <p:cNvSpPr/>
          <p:nvPr/>
        </p:nvSpPr>
        <p:spPr>
          <a:xfrm>
            <a:off x="14400145" y="533399"/>
            <a:ext cx="731542" cy="144781"/>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文本框 12"/>
          <p:cNvSpPr txBox="1"/>
          <p:nvPr/>
        </p:nvSpPr>
        <p:spPr>
          <a:xfrm>
            <a:off x="12645005" y="476175"/>
            <a:ext cx="1653540" cy="261610"/>
          </a:xfrm>
          <a:prstGeom prst="rect">
            <a:avLst/>
          </a:prstGeom>
          <a:noFill/>
        </p:spPr>
        <p:txBody>
          <a:bodyPr wrap="square" rtlCol="0">
            <a:spAutoFit/>
          </a:bodyPr>
          <a:lstStyle/>
          <a:p>
            <a:r>
              <a:rPr lang="zh-CN" altLang="en-US" sz="1100" b="1" dirty="0">
                <a:solidFill>
                  <a:schemeClr val="bg1">
                    <a:lumMod val="50000"/>
                  </a:schemeClr>
                </a:solidFill>
                <a:latin typeface="微软雅黑" panose="020B0503020204020204" pitchFamily="34" charset="-122"/>
                <a:ea typeface="微软雅黑" panose="020B0503020204020204" pitchFamily="34" charset="-122"/>
              </a:rPr>
              <a:t>华为智慧灯</a:t>
            </a:r>
            <a:r>
              <a:rPr lang="zh-CN" altLang="en-US" sz="1100" b="1" dirty="0" smtClean="0">
                <a:solidFill>
                  <a:schemeClr val="bg1">
                    <a:lumMod val="50000"/>
                  </a:schemeClr>
                </a:solidFill>
                <a:latin typeface="微软雅黑" panose="020B0503020204020204" pitchFamily="34" charset="-122"/>
                <a:ea typeface="微软雅黑" panose="020B0503020204020204" pitchFamily="34" charset="-122"/>
              </a:rPr>
              <a:t>杆解决方案</a:t>
            </a:r>
            <a:endParaRPr lang="en-US" sz="11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8" name="文本框 13"/>
          <p:cNvSpPr txBox="1"/>
          <p:nvPr/>
        </p:nvSpPr>
        <p:spPr>
          <a:xfrm>
            <a:off x="14088814" y="488421"/>
            <a:ext cx="358140" cy="253916"/>
          </a:xfrm>
          <a:prstGeom prst="rect">
            <a:avLst/>
          </a:prstGeom>
          <a:noFill/>
        </p:spPr>
        <p:txBody>
          <a:bodyPr wrap="square" rtlCol="0">
            <a:spAutoFit/>
          </a:bodyPr>
          <a:lstStyle/>
          <a:p>
            <a:r>
              <a:rPr lang="en-US" sz="1050" b="1" dirty="0" smtClean="0">
                <a:solidFill>
                  <a:srgbClr val="036EB8"/>
                </a:solidFill>
                <a:latin typeface="微软雅黑" panose="020B0503020204020204" pitchFamily="34" charset="-122"/>
                <a:ea typeface="微软雅黑" panose="020B0503020204020204" pitchFamily="34" charset="-122"/>
              </a:rPr>
              <a:t>04</a:t>
            </a:r>
            <a:endParaRPr lang="en-US" sz="1050" b="1" dirty="0">
              <a:solidFill>
                <a:srgbClr val="036EB8"/>
              </a:solidFill>
              <a:latin typeface="微软雅黑" panose="020B0503020204020204" pitchFamily="34" charset="-122"/>
              <a:ea typeface="微软雅黑" panose="020B0503020204020204" pitchFamily="34" charset="-122"/>
            </a:endParaRPr>
          </a:p>
        </p:txBody>
      </p:sp>
      <p:pic>
        <p:nvPicPr>
          <p:cNvPr id="19" name="图片 18"/>
          <p:cNvPicPr/>
          <p:nvPr/>
        </p:nvPicPr>
        <p:blipFill>
          <a:blip r:embed="rId2" cstate="print"/>
          <a:stretch>
            <a:fillRect/>
          </a:stretch>
        </p:blipFill>
        <p:spPr>
          <a:xfrm>
            <a:off x="8798484" y="6094485"/>
            <a:ext cx="5274310" cy="221996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9600" y="1181100"/>
            <a:ext cx="528320" cy="758825"/>
          </a:xfrm>
          <a:prstGeom prst="rect">
            <a:avLst/>
          </a:prstGeom>
          <a:noFill/>
          <a:ln w="34925">
            <a:solidFill>
              <a:srgbClr val="CED1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组合 2"/>
          <p:cNvGrpSpPr/>
          <p:nvPr/>
        </p:nvGrpSpPr>
        <p:grpSpPr>
          <a:xfrm>
            <a:off x="750592" y="1299684"/>
            <a:ext cx="5879463" cy="589441"/>
            <a:chOff x="876937" y="2070100"/>
            <a:chExt cx="5879463" cy="457200"/>
          </a:xfrm>
        </p:grpSpPr>
        <p:sp>
          <p:nvSpPr>
            <p:cNvPr id="4" name="任意多边形 3"/>
            <p:cNvSpPr/>
            <p:nvPr/>
          </p:nvSpPr>
          <p:spPr>
            <a:xfrm>
              <a:off x="966644" y="2070100"/>
              <a:ext cx="5789756" cy="457200"/>
            </a:xfrm>
            <a:custGeom>
              <a:avLst/>
              <a:gdLst>
                <a:gd name="connsiteX0" fmla="*/ 0 w 5789756"/>
                <a:gd name="connsiteY0" fmla="*/ 0 h 457200"/>
                <a:gd name="connsiteX1" fmla="*/ 5789756 w 5789756"/>
                <a:gd name="connsiteY1" fmla="*/ 0 h 457200"/>
                <a:gd name="connsiteX2" fmla="*/ 5789756 w 5789756"/>
                <a:gd name="connsiteY2" fmla="*/ 457200 h 457200"/>
                <a:gd name="connsiteX3" fmla="*/ 93428 w 578975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5789756" h="457200">
                  <a:moveTo>
                    <a:pt x="0" y="0"/>
                  </a:moveTo>
                  <a:lnTo>
                    <a:pt x="5789756" y="0"/>
                  </a:lnTo>
                  <a:lnTo>
                    <a:pt x="5789756" y="457200"/>
                  </a:lnTo>
                  <a:lnTo>
                    <a:pt x="93428" y="457200"/>
                  </a:lnTo>
                  <a:close/>
                </a:path>
              </a:pathLst>
            </a:cu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任意多边形 4"/>
            <p:cNvSpPr/>
            <p:nvPr/>
          </p:nvSpPr>
          <p:spPr>
            <a:xfrm>
              <a:off x="876937" y="2070100"/>
              <a:ext cx="145501" cy="457200"/>
            </a:xfrm>
            <a:custGeom>
              <a:avLst/>
              <a:gdLst>
                <a:gd name="connsiteX0" fmla="*/ 0 w 145501"/>
                <a:gd name="connsiteY0" fmla="*/ 0 h 457200"/>
                <a:gd name="connsiteX1" fmla="*/ 45763 w 145501"/>
                <a:gd name="connsiteY1" fmla="*/ 0 h 457200"/>
                <a:gd name="connsiteX2" fmla="*/ 145501 w 145501"/>
                <a:gd name="connsiteY2" fmla="*/ 457200 h 457200"/>
                <a:gd name="connsiteX3" fmla="*/ 0 w 145501"/>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145501" h="457200">
                  <a:moveTo>
                    <a:pt x="0" y="0"/>
                  </a:moveTo>
                  <a:lnTo>
                    <a:pt x="45763" y="0"/>
                  </a:lnTo>
                  <a:lnTo>
                    <a:pt x="145501" y="457200"/>
                  </a:lnTo>
                  <a:lnTo>
                    <a:pt x="0" y="457200"/>
                  </a:lnTo>
                  <a:close/>
                </a:path>
              </a:pathLst>
            </a:custGeom>
            <a:solidFill>
              <a:srgbClr val="F39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文本框 2"/>
          <p:cNvSpPr txBox="1"/>
          <p:nvPr/>
        </p:nvSpPr>
        <p:spPr>
          <a:xfrm>
            <a:off x="1325174" y="1365939"/>
            <a:ext cx="4637315" cy="400110"/>
          </a:xfrm>
          <a:prstGeom prst="rect">
            <a:avLst/>
          </a:prstGeom>
          <a:noFill/>
        </p:spPr>
        <p:txBody>
          <a:bodyPr wrap="square" rtlCol="0">
            <a:spAutoFit/>
          </a:bodyPr>
          <a:lstStyle/>
          <a:p>
            <a:pPr algn="ctr"/>
            <a:r>
              <a:rPr lang="zh-CN" altLang="en-US" sz="2000" b="1" kern="5000" dirty="0" smtClean="0">
                <a:solidFill>
                  <a:schemeClr val="bg1"/>
                </a:solidFill>
                <a:latin typeface="微软雅黑" panose="020B0503020204020204" pitchFamily="34" charset="-122"/>
                <a:ea typeface="微软雅黑" panose="020B0503020204020204" pitchFamily="34" charset="-122"/>
                <a:sym typeface="+mn-ea"/>
              </a:rPr>
              <a:t>智慧照明</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13450" y="533399"/>
            <a:ext cx="731542" cy="144781"/>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文本框 9"/>
          <p:cNvSpPr txBox="1"/>
          <p:nvPr/>
        </p:nvSpPr>
        <p:spPr>
          <a:xfrm>
            <a:off x="657132" y="478896"/>
            <a:ext cx="358140" cy="253916"/>
          </a:xfrm>
          <a:prstGeom prst="rect">
            <a:avLst/>
          </a:prstGeom>
          <a:noFill/>
        </p:spPr>
        <p:txBody>
          <a:bodyPr wrap="square" rtlCol="0">
            <a:spAutoFit/>
          </a:bodyPr>
          <a:lstStyle/>
          <a:p>
            <a:r>
              <a:rPr lang="en-US" sz="1050" b="1" dirty="0" smtClean="0">
                <a:solidFill>
                  <a:srgbClr val="036EB8"/>
                </a:solidFill>
                <a:latin typeface="微软雅黑" panose="020B0503020204020204" pitchFamily="34" charset="-122"/>
                <a:ea typeface="微软雅黑" panose="020B0503020204020204" pitchFamily="34" charset="-122"/>
              </a:rPr>
              <a:t>05</a:t>
            </a:r>
            <a:endParaRPr lang="en-US" sz="1050" b="1" dirty="0">
              <a:solidFill>
                <a:srgbClr val="036EB8"/>
              </a:solidFill>
              <a:latin typeface="微软雅黑" panose="020B0503020204020204" pitchFamily="34" charset="-122"/>
              <a:ea typeface="微软雅黑" panose="020B0503020204020204" pitchFamily="34" charset="-122"/>
            </a:endParaRPr>
          </a:p>
        </p:txBody>
      </p:sp>
      <p:sp>
        <p:nvSpPr>
          <p:cNvPr id="9" name="文本框 10"/>
          <p:cNvSpPr txBox="1"/>
          <p:nvPr/>
        </p:nvSpPr>
        <p:spPr>
          <a:xfrm>
            <a:off x="866704" y="457125"/>
            <a:ext cx="1653540" cy="261610"/>
          </a:xfrm>
          <a:prstGeom prst="rect">
            <a:avLst/>
          </a:prstGeom>
          <a:noFill/>
        </p:spPr>
        <p:txBody>
          <a:bodyPr wrap="square" rtlCol="0">
            <a:spAutoFit/>
          </a:bodyPr>
          <a:lstStyle/>
          <a:p>
            <a:r>
              <a:rPr lang="zh-CN" altLang="en-US" sz="1100" b="1" dirty="0" smtClean="0">
                <a:solidFill>
                  <a:schemeClr val="bg1">
                    <a:lumMod val="50000"/>
                  </a:schemeClr>
                </a:solidFill>
                <a:latin typeface="微软雅黑" panose="020B0503020204020204" pitchFamily="34" charset="-122"/>
                <a:ea typeface="微软雅黑" panose="020B0503020204020204" pitchFamily="34" charset="-122"/>
              </a:rPr>
              <a:t>华</a:t>
            </a:r>
            <a:r>
              <a:rPr lang="zh-CN" altLang="en-US" sz="1100" b="1" dirty="0">
                <a:solidFill>
                  <a:schemeClr val="bg1">
                    <a:lumMod val="50000"/>
                  </a:schemeClr>
                </a:solidFill>
                <a:latin typeface="微软雅黑" panose="020B0503020204020204" pitchFamily="34" charset="-122"/>
                <a:ea typeface="微软雅黑" panose="020B0503020204020204" pitchFamily="34" charset="-122"/>
              </a:rPr>
              <a:t>为智慧灯</a:t>
            </a:r>
            <a:r>
              <a:rPr lang="zh-CN" altLang="en-US" sz="1100" b="1" dirty="0" smtClean="0">
                <a:solidFill>
                  <a:schemeClr val="bg1">
                    <a:lumMod val="50000"/>
                  </a:schemeClr>
                </a:solidFill>
                <a:latin typeface="微软雅黑" panose="020B0503020204020204" pitchFamily="34" charset="-122"/>
                <a:ea typeface="微软雅黑" panose="020B0503020204020204" pitchFamily="34" charset="-122"/>
              </a:rPr>
              <a:t>杆解决方案</a:t>
            </a:r>
            <a:endParaRPr lang="en-US" sz="11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0" name="矩形 9"/>
          <p:cNvSpPr/>
          <p:nvPr/>
        </p:nvSpPr>
        <p:spPr>
          <a:xfrm>
            <a:off x="14400145" y="533399"/>
            <a:ext cx="731542" cy="144781"/>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文本框 12"/>
          <p:cNvSpPr txBox="1"/>
          <p:nvPr/>
        </p:nvSpPr>
        <p:spPr>
          <a:xfrm>
            <a:off x="12645005" y="476175"/>
            <a:ext cx="1653540" cy="261610"/>
          </a:xfrm>
          <a:prstGeom prst="rect">
            <a:avLst/>
          </a:prstGeom>
          <a:noFill/>
        </p:spPr>
        <p:txBody>
          <a:bodyPr wrap="square" rtlCol="0">
            <a:spAutoFit/>
          </a:bodyPr>
          <a:lstStyle/>
          <a:p>
            <a:r>
              <a:rPr lang="zh-CN" altLang="en-US" sz="1100" b="1" dirty="0">
                <a:solidFill>
                  <a:schemeClr val="bg1">
                    <a:lumMod val="50000"/>
                  </a:schemeClr>
                </a:solidFill>
                <a:latin typeface="微软雅黑" panose="020B0503020204020204" pitchFamily="34" charset="-122"/>
                <a:ea typeface="微软雅黑" panose="020B0503020204020204" pitchFamily="34" charset="-122"/>
              </a:rPr>
              <a:t>华为智慧灯</a:t>
            </a:r>
            <a:r>
              <a:rPr lang="zh-CN" altLang="en-US" sz="1100" b="1" dirty="0" smtClean="0">
                <a:solidFill>
                  <a:schemeClr val="bg1">
                    <a:lumMod val="50000"/>
                  </a:schemeClr>
                </a:solidFill>
                <a:latin typeface="微软雅黑" panose="020B0503020204020204" pitchFamily="34" charset="-122"/>
                <a:ea typeface="微软雅黑" panose="020B0503020204020204" pitchFamily="34" charset="-122"/>
              </a:rPr>
              <a:t>杆解决方案</a:t>
            </a:r>
            <a:endParaRPr lang="en-US" sz="11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2" name="文本框 13"/>
          <p:cNvSpPr txBox="1"/>
          <p:nvPr/>
        </p:nvSpPr>
        <p:spPr>
          <a:xfrm>
            <a:off x="14088814" y="488421"/>
            <a:ext cx="358140" cy="253916"/>
          </a:xfrm>
          <a:prstGeom prst="rect">
            <a:avLst/>
          </a:prstGeom>
          <a:noFill/>
        </p:spPr>
        <p:txBody>
          <a:bodyPr wrap="square" rtlCol="0">
            <a:spAutoFit/>
          </a:bodyPr>
          <a:lstStyle/>
          <a:p>
            <a:r>
              <a:rPr lang="en-US" sz="1050" b="1" dirty="0" smtClean="0">
                <a:solidFill>
                  <a:srgbClr val="036EB8"/>
                </a:solidFill>
                <a:latin typeface="微软雅黑" panose="020B0503020204020204" pitchFamily="34" charset="-122"/>
                <a:ea typeface="微软雅黑" panose="020B0503020204020204" pitchFamily="34" charset="-122"/>
              </a:rPr>
              <a:t>06</a:t>
            </a:r>
            <a:endParaRPr lang="en-US" sz="1050" b="1" dirty="0">
              <a:solidFill>
                <a:srgbClr val="036EB8"/>
              </a:solidFill>
              <a:latin typeface="微软雅黑" panose="020B0503020204020204" pitchFamily="34" charset="-122"/>
              <a:ea typeface="微软雅黑" panose="020B0503020204020204" pitchFamily="34" charset="-122"/>
            </a:endParaRPr>
          </a:p>
        </p:txBody>
      </p:sp>
      <p:sp>
        <p:nvSpPr>
          <p:cNvPr id="13" name="TextBox 12"/>
          <p:cNvSpPr txBox="1"/>
          <p:nvPr/>
        </p:nvSpPr>
        <p:spPr>
          <a:xfrm>
            <a:off x="355600" y="2095500"/>
            <a:ext cx="6591300" cy="1384995"/>
          </a:xfrm>
          <a:prstGeom prst="rect">
            <a:avLst/>
          </a:prstGeom>
          <a:noFill/>
        </p:spPr>
        <p:txBody>
          <a:bodyPr wrap="square" rtlCol="0">
            <a:spAutoFit/>
          </a:bodyPr>
          <a:lstStyle/>
          <a:p>
            <a:pPr>
              <a:lnSpc>
                <a:spcPct val="150000"/>
              </a:lnSpc>
              <a:spcAft>
                <a:spcPts val="600"/>
              </a:spcAft>
            </a:pPr>
            <a:r>
              <a:rPr lang="zh-CN" altLang="zh-CN" sz="1400" dirty="0" smtClean="0">
                <a:solidFill>
                  <a:srgbClr val="5F5F5F"/>
                </a:solidFill>
                <a:latin typeface="微软雅黑" panose="020B0503020204020204" pitchFamily="34" charset="-122"/>
                <a:ea typeface="微软雅黑" panose="020B0503020204020204" pitchFamily="34" charset="-122"/>
              </a:rPr>
              <a:t>华为智慧照明解决方案通过引入电力线载波技术构建基于既有电力线的智能传感网，以支持</a:t>
            </a:r>
            <a:r>
              <a:rPr lang="en-US" altLang="zh-CN" sz="1400" dirty="0" smtClean="0">
                <a:solidFill>
                  <a:srgbClr val="5F5F5F"/>
                </a:solidFill>
                <a:latin typeface="微软雅黑" panose="020B0503020204020204" pitchFamily="34" charset="-122"/>
                <a:ea typeface="微软雅黑" panose="020B0503020204020204" pitchFamily="34" charset="-122"/>
              </a:rPr>
              <a:t>LTE/3G/GRPS/</a:t>
            </a:r>
            <a:r>
              <a:rPr lang="zh-CN" altLang="zh-CN" sz="1400" dirty="0" smtClean="0">
                <a:solidFill>
                  <a:srgbClr val="5F5F5F"/>
                </a:solidFill>
                <a:latin typeface="微软雅黑" panose="020B0503020204020204" pitchFamily="34" charset="-122"/>
                <a:ea typeface="微软雅黑" panose="020B0503020204020204" pitchFamily="34" charset="-122"/>
              </a:rPr>
              <a:t>以太网等回传敏捷物联网关作为通信桥梁，以开放、智能的</a:t>
            </a:r>
            <a:r>
              <a:rPr lang="en-US" altLang="zh-CN" sz="1400" dirty="0" smtClean="0">
                <a:solidFill>
                  <a:srgbClr val="5F5F5F"/>
                </a:solidFill>
                <a:latin typeface="微软雅黑" panose="020B0503020204020204" pitchFamily="34" charset="-122"/>
                <a:ea typeface="微软雅黑" panose="020B0503020204020204" pitchFamily="34" charset="-122"/>
              </a:rPr>
              <a:t>PLC</a:t>
            </a:r>
            <a:r>
              <a:rPr lang="zh-CN" altLang="zh-CN" sz="1400" dirty="0" smtClean="0">
                <a:solidFill>
                  <a:srgbClr val="5F5F5F"/>
                </a:solidFill>
                <a:latin typeface="微软雅黑" panose="020B0503020204020204" pitchFamily="34" charset="-122"/>
                <a:ea typeface="微软雅黑" panose="020B0503020204020204" pitchFamily="34" charset="-122"/>
              </a:rPr>
              <a:t>路灯控制器作为核心控制组件，可自由对接差异化的照明控制应用系统，旨在构建多级智能控制，可视化管理，安全可靠和全层次开放的照明物联网。</a:t>
            </a:r>
          </a:p>
        </p:txBody>
      </p:sp>
      <p:sp>
        <p:nvSpPr>
          <p:cNvPr id="14" name="矩形 13"/>
          <p:cNvSpPr/>
          <p:nvPr/>
        </p:nvSpPr>
        <p:spPr>
          <a:xfrm>
            <a:off x="609600" y="3594100"/>
            <a:ext cx="528320" cy="758825"/>
          </a:xfrm>
          <a:prstGeom prst="rect">
            <a:avLst/>
          </a:prstGeom>
          <a:noFill/>
          <a:ln w="34925">
            <a:solidFill>
              <a:srgbClr val="CED1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组合 14"/>
          <p:cNvGrpSpPr/>
          <p:nvPr/>
        </p:nvGrpSpPr>
        <p:grpSpPr>
          <a:xfrm>
            <a:off x="750592" y="3712684"/>
            <a:ext cx="5879463" cy="589441"/>
            <a:chOff x="876937" y="2070100"/>
            <a:chExt cx="5879463" cy="457200"/>
          </a:xfrm>
        </p:grpSpPr>
        <p:sp>
          <p:nvSpPr>
            <p:cNvPr id="16" name="任意多边形 15"/>
            <p:cNvSpPr/>
            <p:nvPr/>
          </p:nvSpPr>
          <p:spPr>
            <a:xfrm>
              <a:off x="966644" y="2070100"/>
              <a:ext cx="5789756" cy="457200"/>
            </a:xfrm>
            <a:custGeom>
              <a:avLst/>
              <a:gdLst>
                <a:gd name="connsiteX0" fmla="*/ 0 w 5789756"/>
                <a:gd name="connsiteY0" fmla="*/ 0 h 457200"/>
                <a:gd name="connsiteX1" fmla="*/ 5789756 w 5789756"/>
                <a:gd name="connsiteY1" fmla="*/ 0 h 457200"/>
                <a:gd name="connsiteX2" fmla="*/ 5789756 w 5789756"/>
                <a:gd name="connsiteY2" fmla="*/ 457200 h 457200"/>
                <a:gd name="connsiteX3" fmla="*/ 93428 w 578975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5789756" h="457200">
                  <a:moveTo>
                    <a:pt x="0" y="0"/>
                  </a:moveTo>
                  <a:lnTo>
                    <a:pt x="5789756" y="0"/>
                  </a:lnTo>
                  <a:lnTo>
                    <a:pt x="5789756" y="457200"/>
                  </a:lnTo>
                  <a:lnTo>
                    <a:pt x="93428" y="457200"/>
                  </a:lnTo>
                  <a:close/>
                </a:path>
              </a:pathLst>
            </a:cu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任意多边形 16"/>
            <p:cNvSpPr/>
            <p:nvPr/>
          </p:nvSpPr>
          <p:spPr>
            <a:xfrm>
              <a:off x="876937" y="2070100"/>
              <a:ext cx="145501" cy="457200"/>
            </a:xfrm>
            <a:custGeom>
              <a:avLst/>
              <a:gdLst>
                <a:gd name="connsiteX0" fmla="*/ 0 w 145501"/>
                <a:gd name="connsiteY0" fmla="*/ 0 h 457200"/>
                <a:gd name="connsiteX1" fmla="*/ 45763 w 145501"/>
                <a:gd name="connsiteY1" fmla="*/ 0 h 457200"/>
                <a:gd name="connsiteX2" fmla="*/ 145501 w 145501"/>
                <a:gd name="connsiteY2" fmla="*/ 457200 h 457200"/>
                <a:gd name="connsiteX3" fmla="*/ 0 w 145501"/>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145501" h="457200">
                  <a:moveTo>
                    <a:pt x="0" y="0"/>
                  </a:moveTo>
                  <a:lnTo>
                    <a:pt x="45763" y="0"/>
                  </a:lnTo>
                  <a:lnTo>
                    <a:pt x="145501" y="457200"/>
                  </a:lnTo>
                  <a:lnTo>
                    <a:pt x="0" y="457200"/>
                  </a:lnTo>
                  <a:close/>
                </a:path>
              </a:pathLst>
            </a:custGeom>
            <a:solidFill>
              <a:srgbClr val="F39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文本框 17"/>
          <p:cNvSpPr txBox="1"/>
          <p:nvPr/>
        </p:nvSpPr>
        <p:spPr>
          <a:xfrm>
            <a:off x="1693475" y="3778939"/>
            <a:ext cx="2609450" cy="400110"/>
          </a:xfrm>
          <a:prstGeom prst="rect">
            <a:avLst/>
          </a:prstGeom>
          <a:noFill/>
        </p:spPr>
        <p:txBody>
          <a:bodyPr wrap="square" rtlCol="0">
            <a:spAutoFit/>
          </a:bodyPr>
          <a:lstStyle/>
          <a:p>
            <a:r>
              <a:rPr lang="zh-CN" altLang="en-US" sz="2000" b="1" kern="5000" dirty="0">
                <a:solidFill>
                  <a:schemeClr val="bg1"/>
                </a:solidFill>
                <a:latin typeface="微软雅黑" panose="020B0503020204020204" pitchFamily="34" charset="-122"/>
                <a:ea typeface="微软雅黑" panose="020B0503020204020204" pitchFamily="34" charset="-122"/>
                <a:sym typeface="+mn-ea"/>
              </a:rPr>
              <a:t>灯头 </a:t>
            </a:r>
            <a:r>
              <a:rPr lang="en-US" altLang="zh-CN" sz="2000" b="1" kern="5000" dirty="0">
                <a:solidFill>
                  <a:schemeClr val="bg1"/>
                </a:solidFill>
                <a:latin typeface="微软雅黑" panose="020B0503020204020204" pitchFamily="34" charset="-122"/>
                <a:ea typeface="微软雅黑" panose="020B0503020204020204" pitchFamily="34" charset="-122"/>
                <a:sym typeface="+mn-ea"/>
              </a:rPr>
              <a:t>– </a:t>
            </a:r>
            <a:r>
              <a:rPr lang="en-US" altLang="zh-CN" sz="2000" b="1" kern="5000" dirty="0" smtClean="0">
                <a:solidFill>
                  <a:schemeClr val="bg1"/>
                </a:solidFill>
                <a:latin typeface="微软雅黑" panose="020B0503020204020204" pitchFamily="34" charset="-122"/>
                <a:ea typeface="微软雅黑" panose="020B0503020204020204" pitchFamily="34" charset="-122"/>
                <a:sym typeface="+mn-ea"/>
              </a:rPr>
              <a:t>C0820-QR</a:t>
            </a:r>
            <a:endParaRPr lang="en-US" sz="2000" dirty="0">
              <a:solidFill>
                <a:schemeClr val="bg1"/>
              </a:solidFill>
              <a:latin typeface="微软雅黑" panose="020B0503020204020204" pitchFamily="34" charset="-122"/>
              <a:ea typeface="微软雅黑" panose="020B0503020204020204" pitchFamily="34" charset="-122"/>
            </a:endParaRPr>
          </a:p>
        </p:txBody>
      </p:sp>
      <p:pic>
        <p:nvPicPr>
          <p:cNvPr id="19" name="Picture 2"/>
          <p:cNvPicPr>
            <a:picLocks noChangeAspect="1" noChangeArrowheads="1"/>
          </p:cNvPicPr>
          <p:nvPr/>
        </p:nvPicPr>
        <p:blipFill>
          <a:blip r:embed="rId2" cstate="print">
            <a:clrChange>
              <a:clrFrom>
                <a:srgbClr val="000000"/>
              </a:clrFrom>
              <a:clrTo>
                <a:srgbClr val="000000">
                  <a:alpha val="0"/>
                </a:srgbClr>
              </a:clrTo>
            </a:clrChange>
          </a:blip>
          <a:srcRect/>
          <a:stretch>
            <a:fillRect/>
          </a:stretch>
        </p:blipFill>
        <p:spPr bwMode="auto">
          <a:xfrm>
            <a:off x="3974031" y="4741502"/>
            <a:ext cx="2900680" cy="2023745"/>
          </a:xfrm>
          <a:prstGeom prst="rect">
            <a:avLst/>
          </a:prstGeom>
          <a:noFill/>
          <a:ln w="9525">
            <a:noFill/>
            <a:miter lim="800000"/>
            <a:headEnd/>
            <a:tailEnd/>
          </a:ln>
        </p:spPr>
      </p:pic>
      <p:sp>
        <p:nvSpPr>
          <p:cNvPr id="20" name="TextBox 5"/>
          <p:cNvSpPr txBox="1"/>
          <p:nvPr/>
        </p:nvSpPr>
        <p:spPr>
          <a:xfrm>
            <a:off x="571500" y="5022774"/>
            <a:ext cx="3693324" cy="1643527"/>
          </a:xfrm>
          <a:prstGeom prst="rect">
            <a:avLst/>
          </a:prstGeom>
          <a:noFill/>
        </p:spPr>
        <p:txBody>
          <a:bodyPr wrap="square" rtlCol="0">
            <a:spAutoFit/>
          </a:bodyPr>
          <a:lstStyle/>
          <a:p>
            <a:pPr>
              <a:lnSpc>
                <a:spcPct val="120000"/>
              </a:lnSpc>
            </a:pPr>
            <a:r>
              <a:rPr lang="en-US" altLang="zh-CN" sz="1400" dirty="0" smtClean="0">
                <a:solidFill>
                  <a:srgbClr val="5F5F5F"/>
                </a:solidFill>
                <a:latin typeface="微软雅黑" panose="020B0503020204020204" pitchFamily="34" charset="-122"/>
                <a:ea typeface="微软雅黑" panose="020B0503020204020204" pitchFamily="34" charset="-122"/>
              </a:rPr>
              <a:t>C0820-QR </a:t>
            </a:r>
            <a:r>
              <a:rPr lang="zh-CN" altLang="en-US" sz="1400" dirty="0" smtClean="0">
                <a:solidFill>
                  <a:srgbClr val="5F5F5F"/>
                </a:solidFill>
                <a:latin typeface="微软雅黑" panose="020B0503020204020204" pitchFamily="34" charset="-122"/>
                <a:ea typeface="微软雅黑" panose="020B0503020204020204" pitchFamily="34" charset="-122"/>
              </a:rPr>
              <a:t>模块化路灯凭借高光效、低光衰等优越性能被广泛应用于道路照明领域，其能耗较传统光源可以减少</a:t>
            </a:r>
            <a:r>
              <a:rPr lang="en-US" altLang="zh-CN" sz="1400" dirty="0" smtClean="0">
                <a:solidFill>
                  <a:srgbClr val="5F5F5F"/>
                </a:solidFill>
                <a:latin typeface="微软雅黑" panose="020B0503020204020204" pitchFamily="34" charset="-122"/>
                <a:ea typeface="微软雅黑" panose="020B0503020204020204" pitchFamily="34" charset="-122"/>
              </a:rPr>
              <a:t>50% </a:t>
            </a:r>
            <a:r>
              <a:rPr lang="zh-CN" altLang="en-US" sz="1400" dirty="0" smtClean="0">
                <a:solidFill>
                  <a:srgbClr val="5F5F5F"/>
                </a:solidFill>
                <a:latin typeface="微软雅黑" panose="020B0503020204020204" pitchFamily="34" charset="-122"/>
                <a:ea typeface="微软雅黑" panose="020B0503020204020204" pitchFamily="34" charset="-122"/>
              </a:rPr>
              <a:t>以上。</a:t>
            </a:r>
          </a:p>
          <a:p>
            <a:pPr>
              <a:lnSpc>
                <a:spcPct val="120000"/>
              </a:lnSpc>
            </a:pPr>
            <a:r>
              <a:rPr lang="zh-CN" altLang="en-US" sz="1400" dirty="0" smtClean="0">
                <a:solidFill>
                  <a:srgbClr val="5F5F5F"/>
                </a:solidFill>
                <a:latin typeface="微软雅黑" panose="020B0503020204020204" pitchFamily="34" charset="-122"/>
                <a:ea typeface="微软雅黑" panose="020B0503020204020204" pitchFamily="34" charset="-122"/>
              </a:rPr>
              <a:t>产品采用三思公司自主专利的大功率</a:t>
            </a:r>
            <a:r>
              <a:rPr lang="en-US" altLang="zh-CN" sz="1400" dirty="0" smtClean="0">
                <a:solidFill>
                  <a:srgbClr val="5F5F5F"/>
                </a:solidFill>
                <a:latin typeface="微软雅黑" panose="020B0503020204020204" pitchFamily="34" charset="-122"/>
                <a:ea typeface="微软雅黑" panose="020B0503020204020204" pitchFamily="34" charset="-122"/>
              </a:rPr>
              <a:t>LED </a:t>
            </a:r>
            <a:r>
              <a:rPr lang="zh-CN" altLang="en-US" sz="1400" dirty="0" smtClean="0">
                <a:solidFill>
                  <a:srgbClr val="5F5F5F"/>
                </a:solidFill>
                <a:latin typeface="微软雅黑" panose="020B0503020204020204" pitchFamily="34" charset="-122"/>
                <a:ea typeface="微软雅黑" panose="020B0503020204020204" pitchFamily="34" charset="-122"/>
              </a:rPr>
              <a:t>照明单元，标准模块搭配独特透镜设计，广泛应用于各种类型主、次干道和快速路。</a:t>
            </a:r>
          </a:p>
        </p:txBody>
      </p:sp>
      <p:sp>
        <p:nvSpPr>
          <p:cNvPr id="21" name="等腰三角形 20"/>
          <p:cNvSpPr/>
          <p:nvPr/>
        </p:nvSpPr>
        <p:spPr>
          <a:xfrm rot="5400000">
            <a:off x="642874" y="4693633"/>
            <a:ext cx="309372" cy="266700"/>
          </a:xfrm>
          <a:prstGeom prst="triangle">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文本框 3"/>
          <p:cNvSpPr txBox="1"/>
          <p:nvPr/>
        </p:nvSpPr>
        <p:spPr>
          <a:xfrm>
            <a:off x="977172" y="4654934"/>
            <a:ext cx="1562100" cy="338554"/>
          </a:xfrm>
          <a:prstGeom prst="rect">
            <a:avLst/>
          </a:prstGeom>
          <a:noFill/>
        </p:spPr>
        <p:txBody>
          <a:bodyPr wrap="square" rtlCol="0">
            <a:spAutoFit/>
          </a:bodyPr>
          <a:lstStyle/>
          <a:p>
            <a:r>
              <a:rPr lang="zh-CN" altLang="en-US" sz="1600" b="1" dirty="0" smtClean="0">
                <a:solidFill>
                  <a:srgbClr val="036EB8"/>
                </a:solidFill>
                <a:latin typeface="微软雅黑" panose="020B0503020204020204" pitchFamily="34" charset="-122"/>
                <a:ea typeface="微软雅黑" panose="020B0503020204020204" pitchFamily="34" charset="-122"/>
              </a:rPr>
              <a:t>概述</a:t>
            </a:r>
            <a:endParaRPr lang="en-US" sz="1600" b="1" dirty="0">
              <a:solidFill>
                <a:srgbClr val="036EB8"/>
              </a:solidFill>
              <a:latin typeface="微软雅黑" panose="020B0503020204020204" pitchFamily="34" charset="-122"/>
              <a:ea typeface="微软雅黑" panose="020B0503020204020204" pitchFamily="34" charset="-122"/>
            </a:endParaRPr>
          </a:p>
        </p:txBody>
      </p:sp>
      <p:sp>
        <p:nvSpPr>
          <p:cNvPr id="23" name="等腰三角形 22"/>
          <p:cNvSpPr/>
          <p:nvPr/>
        </p:nvSpPr>
        <p:spPr>
          <a:xfrm rot="5400000">
            <a:off x="642874" y="6964343"/>
            <a:ext cx="309372" cy="266700"/>
          </a:xfrm>
          <a:prstGeom prst="triangle">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文本框 31"/>
          <p:cNvSpPr txBox="1"/>
          <p:nvPr/>
        </p:nvSpPr>
        <p:spPr>
          <a:xfrm>
            <a:off x="977172" y="6925644"/>
            <a:ext cx="1562100" cy="338554"/>
          </a:xfrm>
          <a:prstGeom prst="rect">
            <a:avLst/>
          </a:prstGeom>
          <a:noFill/>
        </p:spPr>
        <p:txBody>
          <a:bodyPr wrap="square" rtlCol="0">
            <a:spAutoFit/>
          </a:bodyPr>
          <a:lstStyle/>
          <a:p>
            <a:r>
              <a:rPr lang="zh-CN" altLang="en-US" sz="1600" b="1" dirty="0" smtClean="0">
                <a:solidFill>
                  <a:srgbClr val="036EB8"/>
                </a:solidFill>
                <a:latin typeface="微软雅黑" panose="020B0503020204020204" pitchFamily="34" charset="-122"/>
                <a:ea typeface="微软雅黑" panose="020B0503020204020204" pitchFamily="34" charset="-122"/>
              </a:rPr>
              <a:t>产品特色</a:t>
            </a:r>
            <a:endParaRPr lang="en-US" sz="1600" b="1" dirty="0">
              <a:solidFill>
                <a:srgbClr val="036EB8"/>
              </a:solidFill>
              <a:latin typeface="微软雅黑" panose="020B0503020204020204" pitchFamily="34" charset="-122"/>
              <a:ea typeface="微软雅黑" panose="020B0503020204020204" pitchFamily="34" charset="-122"/>
            </a:endParaRPr>
          </a:p>
        </p:txBody>
      </p:sp>
      <p:graphicFrame>
        <p:nvGraphicFramePr>
          <p:cNvPr id="25" name="表格 24"/>
          <p:cNvGraphicFramePr>
            <a:graphicFrameLocks noGrp="1"/>
          </p:cNvGraphicFramePr>
          <p:nvPr>
            <p:extLst>
              <p:ext uri="{D42A27DB-BD31-4B8C-83A1-F6EECF244321}">
                <p14:modId xmlns="" xmlns:p14="http://schemas.microsoft.com/office/powerpoint/2010/main" val="2127203509"/>
              </p:ext>
            </p:extLst>
          </p:nvPr>
        </p:nvGraphicFramePr>
        <p:xfrm>
          <a:off x="638810" y="7501255"/>
          <a:ext cx="5927745" cy="1341120"/>
        </p:xfrm>
        <a:graphic>
          <a:graphicData uri="http://schemas.openxmlformats.org/drawingml/2006/table">
            <a:tbl>
              <a:tblPr firstRow="1" bandRow="1">
                <a:tableStyleId>{5202B0CA-FC54-4496-8BCA-5EF66A818D29}</a:tableStyleId>
              </a:tblPr>
              <a:tblGrid>
                <a:gridCol w="1452552"/>
                <a:gridCol w="4475193"/>
              </a:tblGrid>
              <a:tr h="273050">
                <a:tc>
                  <a:txBody>
                    <a:bodyPr/>
                    <a:lstStyle/>
                    <a:p>
                      <a:pPr algn="ctr"/>
                      <a:r>
                        <a:rPr lang="zh-CN" altLang="en-US" sz="1400" dirty="0" smtClean="0">
                          <a:solidFill>
                            <a:schemeClr val="bg1"/>
                          </a:solidFill>
                          <a:latin typeface="微软雅黑" panose="020B0503020204020204" pitchFamily="34" charset="-122"/>
                          <a:ea typeface="微软雅黑" panose="020B0503020204020204" pitchFamily="34" charset="-122"/>
                        </a:rPr>
                        <a:t>陶瓷散热主体</a:t>
                      </a:r>
                    </a:p>
                  </a:txBody>
                  <a:tcPr anchor="ctr">
                    <a:lnL w="6350">
                      <a:solidFill>
                        <a:schemeClr val="bg1"/>
                      </a:solidFill>
                      <a:prstDash val="solid"/>
                    </a:lnL>
                    <a:lnR w="6350">
                      <a:solidFill>
                        <a:schemeClr val="bg1"/>
                      </a:solidFill>
                      <a:prstDash val="solid"/>
                    </a:lnR>
                    <a:lnT w="6350">
                      <a:solidFill>
                        <a:schemeClr val="bg1"/>
                      </a:solidFill>
                      <a:prstDash val="solid"/>
                    </a:lnT>
                    <a:lnB w="6350">
                      <a:solidFill>
                        <a:schemeClr val="bg1"/>
                      </a:solidFill>
                      <a:prstDash val="solid"/>
                    </a:lnB>
                    <a:solidFill>
                      <a:srgbClr val="036EB8"/>
                    </a:solidFill>
                  </a:tcPr>
                </a:tc>
                <a:tc>
                  <a:txBody>
                    <a:bodyPr/>
                    <a:lstStyle/>
                    <a:p>
                      <a:r>
                        <a:rPr lang="zh-CN" altLang="en-US" sz="1400" b="0" dirty="0" smtClean="0">
                          <a:solidFill>
                            <a:schemeClr val="tx1">
                              <a:lumMod val="65000"/>
                              <a:lumOff val="35000"/>
                            </a:schemeClr>
                          </a:solidFill>
                          <a:latin typeface="微软雅黑" panose="020B0503020204020204" pitchFamily="34" charset="-122"/>
                          <a:ea typeface="微软雅黑" panose="020B0503020204020204" pitchFamily="34" charset="-122"/>
                        </a:rPr>
                        <a:t>芯片可直接贴于陶瓷表面，无</a:t>
                      </a:r>
                      <a:r>
                        <a:rPr lang="en-US" altLang="zh-CN" sz="1400" b="0" dirty="0" smtClean="0">
                          <a:solidFill>
                            <a:schemeClr val="tx1">
                              <a:lumMod val="65000"/>
                              <a:lumOff val="35000"/>
                            </a:schemeClr>
                          </a:solidFill>
                          <a:latin typeface="微软雅黑" panose="020B0503020204020204" pitchFamily="34" charset="-122"/>
                          <a:ea typeface="微软雅黑" panose="020B0503020204020204" pitchFamily="34" charset="-122"/>
                        </a:rPr>
                        <a:t>PCB</a:t>
                      </a:r>
                      <a:r>
                        <a:rPr lang="zh-CN" altLang="en-US" sz="1400" b="0" dirty="0" smtClean="0">
                          <a:solidFill>
                            <a:schemeClr val="tx1">
                              <a:lumMod val="65000"/>
                              <a:lumOff val="35000"/>
                            </a:schemeClr>
                          </a:solidFill>
                          <a:latin typeface="微软雅黑" panose="020B0503020204020204" pitchFamily="34" charset="-122"/>
                          <a:ea typeface="微软雅黑" panose="020B0503020204020204" pitchFamily="34" charset="-122"/>
                        </a:rPr>
                        <a:t>，传热快，散热更理想</a:t>
                      </a:r>
                    </a:p>
                  </a:txBody>
                  <a:tcPr anchor="ctr">
                    <a:lnL w="6350">
                      <a:solidFill>
                        <a:schemeClr val="bg1"/>
                      </a:solidFill>
                      <a:prstDash val="solid"/>
                    </a:lnL>
                    <a:lnR w="6350">
                      <a:solidFill>
                        <a:schemeClr val="bg1"/>
                      </a:solidFill>
                      <a:prstDash val="solid"/>
                    </a:lnR>
                    <a:lnT w="6350">
                      <a:solidFill>
                        <a:schemeClr val="bg1"/>
                      </a:solidFill>
                      <a:prstDash val="solid"/>
                    </a:lnT>
                    <a:lnB w="6350">
                      <a:solidFill>
                        <a:schemeClr val="bg1"/>
                      </a:solidFill>
                      <a:prstDash val="solid"/>
                    </a:lnB>
                    <a:solidFill>
                      <a:schemeClr val="bg1">
                        <a:lumMod val="85000"/>
                      </a:schemeClr>
                    </a:solidFill>
                  </a:tcPr>
                </a:tc>
              </a:tr>
              <a:tr h="436245">
                <a:tc>
                  <a:txBody>
                    <a:bodyPr/>
                    <a:lstStyle/>
                    <a:p>
                      <a:pPr algn="ctr"/>
                      <a:r>
                        <a:rPr lang="zh-CN" altLang="en-US" sz="1400" b="1" kern="1200" dirty="0" smtClean="0">
                          <a:solidFill>
                            <a:schemeClr val="bg1"/>
                          </a:solidFill>
                          <a:latin typeface="微软雅黑" panose="020B0503020204020204" pitchFamily="34" charset="-122"/>
                          <a:ea typeface="微软雅黑" panose="020B0503020204020204" pitchFamily="34" charset="-122"/>
                        </a:rPr>
                        <a:t>散热结构 </a:t>
                      </a:r>
                    </a:p>
                  </a:txBody>
                  <a:tcPr anchor="ctr">
                    <a:lnL w="6350">
                      <a:solidFill>
                        <a:schemeClr val="bg1"/>
                      </a:solidFill>
                      <a:prstDash val="solid"/>
                    </a:lnL>
                    <a:lnR w="6350">
                      <a:solidFill>
                        <a:schemeClr val="bg1"/>
                      </a:solidFill>
                      <a:prstDash val="solid"/>
                    </a:lnR>
                    <a:lnT w="6350">
                      <a:solidFill>
                        <a:schemeClr val="bg1"/>
                      </a:solidFill>
                      <a:prstDash val="solid"/>
                    </a:lnT>
                    <a:lnB w="6350">
                      <a:solidFill>
                        <a:schemeClr val="bg1"/>
                      </a:solidFill>
                      <a:prstDash val="solid"/>
                    </a:lnB>
                    <a:solidFill>
                      <a:srgbClr val="036EB8"/>
                    </a:solidFill>
                  </a:tcPr>
                </a:tc>
                <a:tc>
                  <a:txBody>
                    <a:bodyPr/>
                    <a:lstStyle/>
                    <a:p>
                      <a:r>
                        <a:rPr lang="zh-CN" altLang="en-US" sz="1400" b="0" kern="1200" dirty="0" smtClean="0">
                          <a:solidFill>
                            <a:schemeClr val="tx1">
                              <a:lumMod val="65000"/>
                              <a:lumOff val="35000"/>
                            </a:schemeClr>
                          </a:solidFill>
                          <a:latin typeface="微软雅黑" panose="020B0503020204020204" pitchFamily="34" charset="-122"/>
                          <a:ea typeface="微软雅黑" panose="020B0503020204020204" pitchFamily="34" charset="-122"/>
                        </a:rPr>
                        <a:t>采用自对流，蜂窝状，近端散热结构保证最快的热传递，确保 灯具的寿命，同时灯具的重量大幅减轻 </a:t>
                      </a:r>
                    </a:p>
                  </a:txBody>
                  <a:tcPr anchor="ctr">
                    <a:lnL w="6350">
                      <a:solidFill>
                        <a:schemeClr val="bg1"/>
                      </a:solidFill>
                      <a:prstDash val="solid"/>
                    </a:lnL>
                    <a:lnR w="6350">
                      <a:solidFill>
                        <a:schemeClr val="bg1"/>
                      </a:solidFill>
                      <a:prstDash val="solid"/>
                    </a:lnR>
                    <a:lnT w="6350">
                      <a:solidFill>
                        <a:schemeClr val="bg1"/>
                      </a:solidFill>
                      <a:prstDash val="solid"/>
                    </a:lnT>
                    <a:lnB w="6350">
                      <a:solidFill>
                        <a:schemeClr val="bg1"/>
                      </a:solidFill>
                      <a:prstDash val="solid"/>
                    </a:lnB>
                    <a:solidFill>
                      <a:schemeClr val="bg1">
                        <a:lumMod val="85000"/>
                      </a:schemeClr>
                    </a:solidFill>
                  </a:tcPr>
                </a:tc>
              </a:tr>
              <a:tr h="273050">
                <a:tc>
                  <a:txBody>
                    <a:bodyPr/>
                    <a:lstStyle/>
                    <a:p>
                      <a:pPr algn="ctr"/>
                      <a:r>
                        <a:rPr lang="zh-CN" altLang="en-US" sz="1400" b="1" kern="1200" dirty="0" smtClean="0">
                          <a:solidFill>
                            <a:schemeClr val="bg1"/>
                          </a:solidFill>
                          <a:latin typeface="微软雅黑" panose="020B0503020204020204" pitchFamily="34" charset="-122"/>
                          <a:ea typeface="微软雅黑" panose="020B0503020204020204" pitchFamily="34" charset="-122"/>
                        </a:rPr>
                        <a:t>镂空结构 </a:t>
                      </a:r>
                    </a:p>
                  </a:txBody>
                  <a:tcPr anchor="ctr">
                    <a:lnL w="6350">
                      <a:solidFill>
                        <a:schemeClr val="bg1"/>
                      </a:solidFill>
                      <a:prstDash val="solid"/>
                    </a:lnL>
                    <a:lnR w="6350">
                      <a:solidFill>
                        <a:schemeClr val="bg1"/>
                      </a:solidFill>
                      <a:prstDash val="solid"/>
                    </a:lnR>
                    <a:lnT w="6350">
                      <a:solidFill>
                        <a:schemeClr val="bg1"/>
                      </a:solidFill>
                      <a:prstDash val="solid"/>
                    </a:lnT>
                    <a:lnB w="6350">
                      <a:solidFill>
                        <a:schemeClr val="bg1"/>
                      </a:solidFill>
                      <a:prstDash val="solid"/>
                    </a:lnB>
                    <a:solidFill>
                      <a:srgbClr val="036EB8"/>
                    </a:solidFill>
                  </a:tcPr>
                </a:tc>
                <a:tc>
                  <a:txBody>
                    <a:bodyPr/>
                    <a:lstStyle/>
                    <a:p>
                      <a:r>
                        <a:rPr lang="zh-CN" altLang="en-US" sz="1400" b="0" kern="1200" dirty="0" smtClean="0">
                          <a:solidFill>
                            <a:schemeClr val="tx1">
                              <a:lumMod val="65000"/>
                              <a:lumOff val="35000"/>
                            </a:schemeClr>
                          </a:solidFill>
                          <a:latin typeface="微软雅黑" panose="020B0503020204020204" pitchFamily="34" charset="-122"/>
                          <a:ea typeface="微软雅黑" panose="020B0503020204020204" pitchFamily="34" charset="-122"/>
                        </a:rPr>
                        <a:t>采用镂空结构，减小风阻，灯具使用安全可靠 </a:t>
                      </a:r>
                    </a:p>
                  </a:txBody>
                  <a:tcPr anchor="ctr">
                    <a:lnL w="6350">
                      <a:solidFill>
                        <a:schemeClr val="bg1"/>
                      </a:solidFill>
                      <a:prstDash val="solid"/>
                    </a:lnL>
                    <a:lnR w="6350">
                      <a:solidFill>
                        <a:schemeClr val="bg1"/>
                      </a:solidFill>
                      <a:prstDash val="solid"/>
                    </a:lnR>
                    <a:lnT w="6350">
                      <a:solidFill>
                        <a:schemeClr val="bg1"/>
                      </a:solidFill>
                      <a:prstDash val="solid"/>
                    </a:lnT>
                    <a:lnB w="6350">
                      <a:solidFill>
                        <a:schemeClr val="bg1"/>
                      </a:solidFill>
                      <a:prstDash val="solid"/>
                    </a:lnB>
                    <a:solidFill>
                      <a:schemeClr val="bg1">
                        <a:lumMod val="85000"/>
                      </a:schemeClr>
                    </a:solidFill>
                  </a:tcPr>
                </a:tc>
              </a:tr>
            </a:tbl>
          </a:graphicData>
        </a:graphic>
      </p:graphicFrame>
      <p:sp>
        <p:nvSpPr>
          <p:cNvPr id="26" name="等腰三角形 25"/>
          <p:cNvSpPr/>
          <p:nvPr/>
        </p:nvSpPr>
        <p:spPr>
          <a:xfrm rot="5400000">
            <a:off x="8351634" y="3436638"/>
            <a:ext cx="309372" cy="266700"/>
          </a:xfrm>
          <a:prstGeom prst="triangle">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文本框 34"/>
          <p:cNvSpPr txBox="1"/>
          <p:nvPr/>
        </p:nvSpPr>
        <p:spPr>
          <a:xfrm>
            <a:off x="8685932" y="3397939"/>
            <a:ext cx="1562100" cy="338554"/>
          </a:xfrm>
          <a:prstGeom prst="rect">
            <a:avLst/>
          </a:prstGeom>
          <a:noFill/>
        </p:spPr>
        <p:txBody>
          <a:bodyPr wrap="square" rtlCol="0">
            <a:spAutoFit/>
          </a:bodyPr>
          <a:lstStyle/>
          <a:p>
            <a:r>
              <a:rPr lang="zh-CN" altLang="en-US" sz="1600" b="1" dirty="0" smtClean="0">
                <a:solidFill>
                  <a:srgbClr val="036EB8"/>
                </a:solidFill>
                <a:latin typeface="微软雅黑" panose="020B0503020204020204" pitchFamily="34" charset="-122"/>
                <a:ea typeface="微软雅黑" panose="020B0503020204020204" pitchFamily="34" charset="-122"/>
              </a:rPr>
              <a:t>性能参数</a:t>
            </a:r>
            <a:endParaRPr lang="en-US" sz="1600" b="1" dirty="0">
              <a:solidFill>
                <a:srgbClr val="036EB8"/>
              </a:solidFill>
              <a:latin typeface="微软雅黑" panose="020B0503020204020204" pitchFamily="34" charset="-122"/>
              <a:ea typeface="微软雅黑" panose="020B0503020204020204" pitchFamily="34" charset="-122"/>
            </a:endParaRPr>
          </a:p>
        </p:txBody>
      </p:sp>
      <p:graphicFrame>
        <p:nvGraphicFramePr>
          <p:cNvPr id="28" name="表格 27"/>
          <p:cNvGraphicFramePr>
            <a:graphicFrameLocks noGrp="1"/>
          </p:cNvGraphicFramePr>
          <p:nvPr/>
        </p:nvGraphicFramePr>
        <p:xfrm>
          <a:off x="8387291" y="1274851"/>
          <a:ext cx="5927745" cy="1767840"/>
        </p:xfrm>
        <a:graphic>
          <a:graphicData uri="http://schemas.openxmlformats.org/drawingml/2006/table">
            <a:tbl>
              <a:tblPr firstRow="1" bandRow="1">
                <a:tableStyleId>{5202B0CA-FC54-4496-8BCA-5EF66A818D29}</a:tableStyleId>
              </a:tblPr>
              <a:tblGrid>
                <a:gridCol w="1452552"/>
                <a:gridCol w="4475193"/>
              </a:tblGrid>
              <a:tr h="273050">
                <a:tc>
                  <a:txBody>
                    <a:bodyPr/>
                    <a:lstStyle/>
                    <a:p>
                      <a:pPr algn="ctr"/>
                      <a:r>
                        <a:rPr lang="zh-CN" altLang="en-US" sz="1400" b="1" kern="1200" dirty="0" smtClean="0">
                          <a:solidFill>
                            <a:schemeClr val="bg1"/>
                          </a:solidFill>
                          <a:latin typeface="微软雅黑" panose="020B0503020204020204" pitchFamily="34" charset="-122"/>
                          <a:ea typeface="微软雅黑" panose="020B0503020204020204" pitchFamily="34" charset="-122"/>
                        </a:rPr>
                        <a:t>模块化 </a:t>
                      </a:r>
                    </a:p>
                  </a:txBody>
                  <a:tcPr anchor="ctr">
                    <a:lnL w="6350">
                      <a:solidFill>
                        <a:schemeClr val="bg1"/>
                      </a:solidFill>
                      <a:prstDash val="solid"/>
                    </a:lnL>
                    <a:lnR w="6350">
                      <a:solidFill>
                        <a:schemeClr val="bg1"/>
                      </a:solidFill>
                      <a:prstDash val="solid"/>
                    </a:lnR>
                    <a:lnT w="6350">
                      <a:solidFill>
                        <a:schemeClr val="bg1"/>
                      </a:solidFill>
                      <a:prstDash val="solid"/>
                    </a:lnT>
                    <a:lnB w="6350">
                      <a:solidFill>
                        <a:schemeClr val="bg1"/>
                      </a:solidFill>
                      <a:prstDash val="solid"/>
                    </a:lnB>
                    <a:solidFill>
                      <a:srgbClr val="036EB8"/>
                    </a:solidFill>
                  </a:tcPr>
                </a:tc>
                <a:tc>
                  <a:txBody>
                    <a:bodyPr/>
                    <a:lstStyle/>
                    <a:p>
                      <a:r>
                        <a:rPr lang="zh-CN" altLang="en-US" sz="1400" b="0" kern="1200" dirty="0" smtClean="0">
                          <a:solidFill>
                            <a:schemeClr val="tx1">
                              <a:lumMod val="65000"/>
                              <a:lumOff val="35000"/>
                            </a:schemeClr>
                          </a:solidFill>
                          <a:latin typeface="微软雅黑" panose="020B0503020204020204" pitchFamily="34" charset="-122"/>
                          <a:ea typeface="微软雅黑" panose="020B0503020204020204" pitchFamily="34" charset="-122"/>
                        </a:rPr>
                        <a:t>模组可现场更换，无须拆下整灯，且模组与灯体没有任何接线 ，方便组装与维修 </a:t>
                      </a:r>
                    </a:p>
                  </a:txBody>
                  <a:tcPr anchor="ctr">
                    <a:lnL w="6350">
                      <a:solidFill>
                        <a:schemeClr val="bg1"/>
                      </a:solidFill>
                      <a:prstDash val="solid"/>
                    </a:lnL>
                    <a:lnR w="6350">
                      <a:solidFill>
                        <a:schemeClr val="bg1"/>
                      </a:solidFill>
                      <a:prstDash val="solid"/>
                    </a:lnR>
                    <a:lnT w="6350">
                      <a:solidFill>
                        <a:schemeClr val="bg1"/>
                      </a:solidFill>
                      <a:prstDash val="solid"/>
                    </a:lnT>
                    <a:lnB w="6350">
                      <a:solidFill>
                        <a:schemeClr val="bg1"/>
                      </a:solidFill>
                      <a:prstDash val="solid"/>
                    </a:lnB>
                    <a:solidFill>
                      <a:schemeClr val="bg1">
                        <a:lumMod val="85000"/>
                      </a:schemeClr>
                    </a:solidFill>
                  </a:tcPr>
                </a:tc>
              </a:tr>
              <a:tr h="436880">
                <a:tc>
                  <a:txBody>
                    <a:bodyPr/>
                    <a:lstStyle/>
                    <a:p>
                      <a:pPr algn="ctr"/>
                      <a:r>
                        <a:rPr lang="zh-CN" altLang="en-US" sz="1400" b="1" kern="1200" dirty="0" smtClean="0">
                          <a:solidFill>
                            <a:schemeClr val="bg1"/>
                          </a:solidFill>
                          <a:latin typeface="微软雅黑" panose="020B0503020204020204" pitchFamily="34" charset="-122"/>
                          <a:ea typeface="微软雅黑" panose="020B0503020204020204" pitchFamily="34" charset="-122"/>
                        </a:rPr>
                        <a:t>外壳材质 </a:t>
                      </a:r>
                    </a:p>
                  </a:txBody>
                  <a:tcPr anchor="ctr">
                    <a:lnL w="6350">
                      <a:solidFill>
                        <a:schemeClr val="bg1"/>
                      </a:solidFill>
                      <a:prstDash val="solid"/>
                    </a:lnL>
                    <a:lnR w="6350">
                      <a:solidFill>
                        <a:schemeClr val="bg1"/>
                      </a:solidFill>
                      <a:prstDash val="solid"/>
                    </a:lnR>
                    <a:lnT w="6350">
                      <a:solidFill>
                        <a:schemeClr val="bg1"/>
                      </a:solidFill>
                      <a:prstDash val="solid"/>
                    </a:lnT>
                    <a:lnB w="6350">
                      <a:solidFill>
                        <a:schemeClr val="bg1"/>
                      </a:solidFill>
                      <a:prstDash val="solid"/>
                    </a:lnB>
                    <a:solidFill>
                      <a:srgbClr val="036EB8"/>
                    </a:solidFill>
                  </a:tcPr>
                </a:tc>
                <a:tc>
                  <a:txBody>
                    <a:bodyPr/>
                    <a:lstStyle/>
                    <a:p>
                      <a:r>
                        <a:rPr lang="zh-CN" altLang="en-US" sz="1400" b="0" kern="1200" dirty="0" smtClean="0">
                          <a:solidFill>
                            <a:schemeClr val="tx1">
                              <a:lumMod val="65000"/>
                              <a:lumOff val="35000"/>
                            </a:schemeClr>
                          </a:solidFill>
                          <a:latin typeface="微软雅黑" panose="020B0503020204020204" pitchFamily="34" charset="-122"/>
                          <a:ea typeface="微软雅黑" panose="020B0503020204020204" pitchFamily="34" charset="-122"/>
                        </a:rPr>
                        <a:t>采用优质铝压铸成型，保证安装于灯杆上的强度和安全性，并 有助于散热和灯体内部元器件的长效使用，防护等级为</a:t>
                      </a:r>
                      <a:r>
                        <a:rPr lang="en-US" altLang="zh-CN" sz="1400" b="0" kern="1200" dirty="0" smtClean="0">
                          <a:solidFill>
                            <a:schemeClr val="tx1">
                              <a:lumMod val="65000"/>
                              <a:lumOff val="35000"/>
                            </a:schemeClr>
                          </a:solidFill>
                          <a:latin typeface="微软雅黑" panose="020B0503020204020204" pitchFamily="34" charset="-122"/>
                          <a:ea typeface="微软雅黑" panose="020B0503020204020204" pitchFamily="34" charset="-122"/>
                        </a:rPr>
                        <a:t>IP65 </a:t>
                      </a:r>
                    </a:p>
                  </a:txBody>
                  <a:tcPr anchor="ctr">
                    <a:lnL w="6350">
                      <a:solidFill>
                        <a:schemeClr val="bg1"/>
                      </a:solidFill>
                      <a:prstDash val="solid"/>
                    </a:lnL>
                    <a:lnR w="6350">
                      <a:solidFill>
                        <a:schemeClr val="bg1"/>
                      </a:solidFill>
                      <a:prstDash val="solid"/>
                    </a:lnR>
                    <a:lnT w="6350">
                      <a:solidFill>
                        <a:schemeClr val="bg1"/>
                      </a:solidFill>
                      <a:prstDash val="solid"/>
                    </a:lnT>
                    <a:lnB w="6350">
                      <a:solidFill>
                        <a:schemeClr val="bg1"/>
                      </a:solidFill>
                      <a:prstDash val="solid"/>
                    </a:lnB>
                    <a:solidFill>
                      <a:schemeClr val="bg1">
                        <a:lumMod val="85000"/>
                      </a:schemeClr>
                    </a:solidFill>
                  </a:tcPr>
                </a:tc>
              </a:tr>
              <a:tr h="436245">
                <a:tc>
                  <a:txBody>
                    <a:bodyPr/>
                    <a:lstStyle/>
                    <a:p>
                      <a:pPr algn="ctr"/>
                      <a:r>
                        <a:rPr lang="zh-CN" altLang="en-US" sz="1400" b="1" kern="1200" dirty="0" smtClean="0">
                          <a:solidFill>
                            <a:schemeClr val="bg1"/>
                          </a:solidFill>
                          <a:latin typeface="微软雅黑" panose="020B0503020204020204" pitchFamily="34" charset="-122"/>
                          <a:ea typeface="微软雅黑" panose="020B0503020204020204" pitchFamily="34" charset="-122"/>
                        </a:rPr>
                        <a:t>电源模块 </a:t>
                      </a:r>
                    </a:p>
                  </a:txBody>
                  <a:tcPr anchor="ctr">
                    <a:lnL w="6350">
                      <a:solidFill>
                        <a:schemeClr val="bg1"/>
                      </a:solidFill>
                      <a:prstDash val="solid"/>
                    </a:lnL>
                    <a:lnR w="6350">
                      <a:solidFill>
                        <a:schemeClr val="bg1"/>
                      </a:solidFill>
                      <a:prstDash val="solid"/>
                    </a:lnR>
                    <a:lnT w="6350">
                      <a:solidFill>
                        <a:schemeClr val="bg1"/>
                      </a:solidFill>
                      <a:prstDash val="solid"/>
                    </a:lnT>
                    <a:lnB w="6350">
                      <a:solidFill>
                        <a:schemeClr val="bg1"/>
                      </a:solidFill>
                      <a:prstDash val="solid"/>
                    </a:lnB>
                    <a:solidFill>
                      <a:srgbClr val="036EB8"/>
                    </a:solidFill>
                  </a:tcPr>
                </a:tc>
                <a:tc>
                  <a:txBody>
                    <a:bodyPr/>
                    <a:lstStyle/>
                    <a:p>
                      <a:r>
                        <a:rPr lang="zh-CN" altLang="en-US" sz="1400" b="0" kern="1200" dirty="0" smtClean="0">
                          <a:solidFill>
                            <a:schemeClr val="tx1">
                              <a:lumMod val="65000"/>
                              <a:lumOff val="35000"/>
                            </a:schemeClr>
                          </a:solidFill>
                          <a:latin typeface="微软雅黑" panose="020B0503020204020204" pitchFamily="34" charset="-122"/>
                          <a:ea typeface="微软雅黑" panose="020B0503020204020204" pitchFamily="34" charset="-122"/>
                        </a:rPr>
                        <a:t>采用免工具搭扣式设计，能在现场灯杆上进行电源的替换升级 工作，节省了维护和升级时间 </a:t>
                      </a:r>
                    </a:p>
                  </a:txBody>
                  <a:tcPr anchor="ctr">
                    <a:lnL w="6350">
                      <a:solidFill>
                        <a:schemeClr val="bg1"/>
                      </a:solidFill>
                      <a:prstDash val="solid"/>
                    </a:lnL>
                    <a:lnR w="6350">
                      <a:solidFill>
                        <a:schemeClr val="bg1"/>
                      </a:solidFill>
                      <a:prstDash val="solid"/>
                    </a:lnR>
                    <a:lnT w="6350">
                      <a:solidFill>
                        <a:schemeClr val="bg1"/>
                      </a:solidFill>
                      <a:prstDash val="solid"/>
                    </a:lnT>
                    <a:lnB w="6350">
                      <a:solidFill>
                        <a:schemeClr val="bg1"/>
                      </a:solidFill>
                      <a:prstDash val="solid"/>
                    </a:lnB>
                    <a:solidFill>
                      <a:schemeClr val="bg1">
                        <a:lumMod val="85000"/>
                      </a:schemeClr>
                    </a:solidFill>
                  </a:tcPr>
                </a:tc>
              </a:tr>
            </a:tbl>
          </a:graphicData>
        </a:graphic>
      </p:graphicFrame>
      <p:graphicFrame>
        <p:nvGraphicFramePr>
          <p:cNvPr id="29" name="表格 28"/>
          <p:cNvGraphicFramePr>
            <a:graphicFrameLocks noGrp="1"/>
          </p:cNvGraphicFramePr>
          <p:nvPr>
            <p:extLst>
              <p:ext uri="{D42A27DB-BD31-4B8C-83A1-F6EECF244321}">
                <p14:modId xmlns="" xmlns:p14="http://schemas.microsoft.com/office/powerpoint/2010/main" val="1727902608"/>
              </p:ext>
            </p:extLst>
          </p:nvPr>
        </p:nvGraphicFramePr>
        <p:xfrm>
          <a:off x="8372971" y="3944577"/>
          <a:ext cx="6099382" cy="4114800"/>
        </p:xfrm>
        <a:graphic>
          <a:graphicData uri="http://schemas.openxmlformats.org/drawingml/2006/table">
            <a:tbl>
              <a:tblPr firstRow="1" bandRow="1">
                <a:tableStyleId>{616DA210-FB5B-4158-B5E0-FEB733F419BA}</a:tableStyleId>
              </a:tblPr>
              <a:tblGrid>
                <a:gridCol w="986929"/>
                <a:gridCol w="1854200"/>
                <a:gridCol w="1397000"/>
                <a:gridCol w="1861253"/>
              </a:tblGrid>
              <a:tr h="252730">
                <a:tc>
                  <a:txBody>
                    <a:bodyPr/>
                    <a:lstStyle/>
                    <a:p>
                      <a:pPr marL="0" algn="ctr" defTabSz="913765" rtl="0" eaLnBrk="1" latinLnBrk="0" hangingPunct="1"/>
                      <a:r>
                        <a:rPr lang="zh-CN" altLang="en-US" sz="1400" b="0" kern="1200" dirty="0" smtClean="0">
                          <a:solidFill>
                            <a:schemeClr val="bg1"/>
                          </a:solidFill>
                          <a:latin typeface="微软雅黑" panose="020B0503020204020204" pitchFamily="34" charset="-122"/>
                          <a:ea typeface="微软雅黑" panose="020B0503020204020204" pitchFamily="34" charset="-122"/>
                        </a:rPr>
                        <a:t>型号</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36EB8"/>
                    </a:solidFill>
                  </a:tcPr>
                </a:tc>
                <a:tc>
                  <a:txBody>
                    <a:bodyPr/>
                    <a:lstStyle/>
                    <a:p>
                      <a:pPr marL="0" algn="ctr" defTabSz="913765" rtl="0" eaLnBrk="1" latinLnBrk="0" hangingPunct="1"/>
                      <a:r>
                        <a:rPr lang="en-US" altLang="zh-CN" sz="1400" b="0" kern="1200" dirty="0" smtClean="0">
                          <a:latin typeface="微软雅黑" panose="020B0503020204020204" pitchFamily="34" charset="-122"/>
                          <a:ea typeface="微软雅黑" panose="020B0503020204020204" pitchFamily="34" charset="-122"/>
                        </a:rPr>
                        <a:t>C0820-QR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ED1D2"/>
                    </a:solidFill>
                  </a:tcPr>
                </a:tc>
                <a:tc gridSpan="2">
                  <a:txBody>
                    <a:bodyPr/>
                    <a:lstStyle/>
                    <a:p>
                      <a:pPr marL="0" algn="ctr" defTabSz="913765" rtl="0" eaLnBrk="1" latinLnBrk="0" hangingPunct="1"/>
                      <a:r>
                        <a:rPr lang="zh-CN" altLang="en-US" sz="1400" kern="1200" dirty="0" smtClean="0">
                          <a:solidFill>
                            <a:schemeClr val="bg1"/>
                          </a:solidFill>
                          <a:latin typeface="微软雅黑" panose="020B0503020204020204" pitchFamily="34" charset="-122"/>
                          <a:ea typeface="微软雅黑" panose="020B0503020204020204" pitchFamily="34" charset="-122"/>
                          <a:cs typeface="+mn-cs"/>
                        </a:rPr>
                        <a:t>电气参数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36EB8"/>
                    </a:solidFill>
                  </a:tcPr>
                </a:tc>
                <a:tc hMerge="1">
                  <a:txBody>
                    <a:bodyPr/>
                    <a:lstStyle/>
                    <a:p>
                      <a:pPr marL="0" algn="ctr" defTabSz="913765" rtl="0" eaLnBrk="1" latinLnBrk="0" hangingPunct="1">
                        <a:buNone/>
                      </a:pPr>
                      <a:endParaRPr lang="zh-CN" altLang="en-US" sz="1400" b="0" kern="1200" dirty="0" smtClean="0">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r>
              <a:tr h="252730">
                <a:tc>
                  <a:txBody>
                    <a:bodyPr/>
                    <a:lstStyle/>
                    <a:p>
                      <a:pPr marL="0" algn="ctr" defTabSz="913765" rtl="0" eaLnBrk="1" latinLnBrk="0" hangingPunct="1"/>
                      <a:r>
                        <a:rPr lang="zh-CN" altLang="en-US" sz="1400" kern="1200" dirty="0" smtClean="0">
                          <a:solidFill>
                            <a:schemeClr val="bg1"/>
                          </a:solidFill>
                          <a:latin typeface="微软雅黑" panose="020B0503020204020204" pitchFamily="34" charset="-122"/>
                          <a:ea typeface="微软雅黑" panose="020B0503020204020204" pitchFamily="34" charset="-122"/>
                        </a:rPr>
                        <a:t>光学</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36EB8"/>
                    </a:solidFill>
                  </a:tcPr>
                </a:tc>
                <a:tc>
                  <a:txBody>
                    <a:bodyPr/>
                    <a:lstStyle/>
                    <a:p>
                      <a:pPr marL="0" algn="ctr" defTabSz="913765" rtl="0" eaLnBrk="1" latinLnBrk="0" hangingPunct="1"/>
                      <a:r>
                        <a:rPr lang="en-US" altLang="zh-CN" sz="1400" kern="1200" dirty="0" smtClean="0">
                          <a:latin typeface="微软雅黑" panose="020B0503020204020204" pitchFamily="34" charset="-122"/>
                          <a:ea typeface="微软雅黑" panose="020B0503020204020204" pitchFamily="34" charset="-122"/>
                        </a:rPr>
                        <a:t>K01</a:t>
                      </a:r>
                      <a:r>
                        <a:rPr lang="zh-CN" altLang="en-US" sz="1400" kern="1200" dirty="0" smtClean="0">
                          <a:latin typeface="微软雅黑" panose="020B0503020204020204" pitchFamily="34" charset="-122"/>
                          <a:ea typeface="微软雅黑" panose="020B0503020204020204" pitchFamily="34" charset="-122"/>
                        </a:rPr>
                        <a:t>、</a:t>
                      </a:r>
                      <a:r>
                        <a:rPr lang="en-US" altLang="zh-CN" sz="1400" kern="1200" dirty="0" smtClean="0">
                          <a:latin typeface="微软雅黑" panose="020B0503020204020204" pitchFamily="34" charset="-122"/>
                          <a:ea typeface="微软雅黑" panose="020B0503020204020204" pitchFamily="34" charset="-122"/>
                        </a:rPr>
                        <a:t>K05</a:t>
                      </a:r>
                      <a:r>
                        <a:rPr lang="zh-CN" altLang="en-US" sz="1400" kern="1200" dirty="0" smtClean="0">
                          <a:latin typeface="微软雅黑" panose="020B0503020204020204" pitchFamily="34" charset="-122"/>
                          <a:ea typeface="微软雅黑" panose="020B0503020204020204" pitchFamily="34" charset="-122"/>
                        </a:rPr>
                        <a:t>、</a:t>
                      </a:r>
                      <a:r>
                        <a:rPr lang="en-US" altLang="zh-CN" sz="1400" kern="1200" dirty="0" smtClean="0">
                          <a:latin typeface="微软雅黑" panose="020B0503020204020204" pitchFamily="34" charset="-122"/>
                          <a:ea typeface="微软雅黑" panose="020B0503020204020204" pitchFamily="34" charset="-122"/>
                        </a:rPr>
                        <a:t>KB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ED1D2"/>
                    </a:solidFill>
                  </a:tcPr>
                </a:tc>
                <a:tc>
                  <a:txBody>
                    <a:bodyPr/>
                    <a:lstStyle/>
                    <a:p>
                      <a:pPr marL="0" algn="ctr" defTabSz="913765" rtl="0" eaLnBrk="1" latinLnBrk="0" hangingPunct="1"/>
                      <a:r>
                        <a:rPr lang="zh-CN" altLang="en-US" sz="1400" kern="1200" dirty="0" smtClean="0">
                          <a:solidFill>
                            <a:schemeClr val="bg1"/>
                          </a:solidFill>
                          <a:latin typeface="微软雅黑" panose="020B0503020204020204" pitchFamily="34" charset="-122"/>
                          <a:ea typeface="微软雅黑" panose="020B0503020204020204" pitchFamily="34" charset="-122"/>
                          <a:cs typeface="+mn-cs"/>
                        </a:rPr>
                        <a:t>输入电压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36EB8"/>
                    </a:solidFill>
                  </a:tcPr>
                </a:tc>
                <a:tc>
                  <a:txBody>
                    <a:bodyPr/>
                    <a:lstStyle/>
                    <a:p>
                      <a:pPr marL="0" algn="ctr" defTabSz="913765" rtl="0" eaLnBrk="1" latinLnBrk="0" hangingPunct="1"/>
                      <a:r>
                        <a:rPr lang="en-US" altLang="zh-CN" sz="1400" kern="1200" dirty="0" smtClean="0">
                          <a:latin typeface="微软雅黑" panose="020B0503020204020204" pitchFamily="34" charset="-122"/>
                          <a:ea typeface="微软雅黑" panose="020B0503020204020204" pitchFamily="34" charset="-122"/>
                        </a:rPr>
                        <a:t>AC 90~264V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r>
              <a:tr h="252730">
                <a:tc>
                  <a:txBody>
                    <a:bodyPr/>
                    <a:lstStyle/>
                    <a:p>
                      <a:pPr marL="0" algn="ctr" defTabSz="913765" rtl="0" eaLnBrk="1" latinLnBrk="0" hangingPunct="1"/>
                      <a:r>
                        <a:rPr lang="zh-CN" altLang="en-US" sz="1400" kern="1200" dirty="0" smtClean="0">
                          <a:solidFill>
                            <a:schemeClr val="bg1"/>
                          </a:solidFill>
                          <a:latin typeface="微软雅黑" panose="020B0503020204020204" pitchFamily="34" charset="-122"/>
                          <a:ea typeface="微软雅黑" panose="020B0503020204020204" pitchFamily="34" charset="-122"/>
                        </a:rPr>
                        <a:t>光效</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36EB8"/>
                    </a:solidFill>
                  </a:tcPr>
                </a:tc>
                <a:tc>
                  <a:txBody>
                    <a:bodyPr/>
                    <a:lstStyle/>
                    <a:p>
                      <a:pPr marL="0" algn="ctr" defTabSz="913765" rtl="0" eaLnBrk="1" latinLnBrk="0" hangingPunct="1"/>
                      <a:r>
                        <a:rPr lang="en-US" altLang="zh-CN" sz="1400" kern="1200" dirty="0" smtClean="0">
                          <a:latin typeface="微软雅黑" panose="020B0503020204020204" pitchFamily="34" charset="-122"/>
                          <a:ea typeface="微软雅黑" panose="020B0503020204020204" pitchFamily="34" charset="-122"/>
                        </a:rPr>
                        <a:t>120lm/W</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ED1D2"/>
                    </a:solidFill>
                  </a:tcPr>
                </a:tc>
                <a:tc>
                  <a:txBody>
                    <a:bodyPr/>
                    <a:lstStyle/>
                    <a:p>
                      <a:pPr marL="0" algn="ctr" defTabSz="913765" rtl="0" eaLnBrk="1" latinLnBrk="0" hangingPunct="1"/>
                      <a:r>
                        <a:rPr lang="zh-CN" altLang="en-US" sz="1400" kern="1200" dirty="0" smtClean="0">
                          <a:solidFill>
                            <a:schemeClr val="bg1"/>
                          </a:solidFill>
                          <a:latin typeface="微软雅黑" panose="020B0503020204020204" pitchFamily="34" charset="-122"/>
                          <a:ea typeface="微软雅黑" panose="020B0503020204020204" pitchFamily="34" charset="-122"/>
                          <a:cs typeface="+mn-cs"/>
                        </a:rPr>
                        <a:t>输出电流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36EB8"/>
                    </a:solidFill>
                  </a:tcPr>
                </a:tc>
                <a:tc>
                  <a:txBody>
                    <a:bodyPr/>
                    <a:lstStyle/>
                    <a:p>
                      <a:pPr marL="0" algn="ctr" defTabSz="913765" rtl="0" eaLnBrk="1" latinLnBrk="0" hangingPunct="1"/>
                      <a:r>
                        <a:rPr lang="en-US" altLang="zh-CN" sz="1400" kern="1200" dirty="0" smtClean="0">
                          <a:latin typeface="微软雅黑" panose="020B0503020204020204" pitchFamily="34" charset="-122"/>
                          <a:ea typeface="微软雅黑" panose="020B0503020204020204" pitchFamily="34" charset="-122"/>
                        </a:rPr>
                        <a:t>800mA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r>
              <a:tr h="412750">
                <a:tc>
                  <a:txBody>
                    <a:bodyPr/>
                    <a:lstStyle/>
                    <a:p>
                      <a:pPr marL="0" algn="ctr" defTabSz="913765" rtl="0" eaLnBrk="1" latinLnBrk="0" hangingPunct="1"/>
                      <a:r>
                        <a:rPr lang="zh-CN" altLang="en-US" sz="1400" kern="1200" dirty="0" smtClean="0">
                          <a:solidFill>
                            <a:schemeClr val="bg1"/>
                          </a:solidFill>
                          <a:latin typeface="微软雅黑" panose="020B0503020204020204" pitchFamily="34" charset="-122"/>
                          <a:ea typeface="微软雅黑" panose="020B0503020204020204" pitchFamily="34" charset="-122"/>
                        </a:rPr>
                        <a:t>功率因数</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36EB8"/>
                    </a:solidFill>
                  </a:tcPr>
                </a:tc>
                <a:tc>
                  <a:txBody>
                    <a:bodyPr/>
                    <a:lstStyle/>
                    <a:p>
                      <a:pPr marL="0" algn="ctr" defTabSz="913765" rtl="0" eaLnBrk="1" latinLnBrk="0" hangingPunct="1"/>
                      <a:r>
                        <a:rPr lang="zh-CN" altLang="en-US" sz="1400" kern="1200" dirty="0" smtClean="0">
                          <a:latin typeface="微软雅黑" panose="020B0503020204020204" pitchFamily="34" charset="-122"/>
                          <a:ea typeface="微软雅黑" panose="020B0503020204020204" pitchFamily="34" charset="-122"/>
                        </a:rPr>
                        <a:t>≥</a:t>
                      </a:r>
                      <a:r>
                        <a:rPr lang="en-US" altLang="zh-CN" sz="1400" kern="1200" dirty="0" smtClean="0">
                          <a:latin typeface="微软雅黑" panose="020B0503020204020204" pitchFamily="34" charset="-122"/>
                          <a:ea typeface="微软雅黑" panose="020B0503020204020204" pitchFamily="34" charset="-122"/>
                        </a:rPr>
                        <a:t>0.95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ED1D2"/>
                    </a:solidFill>
                  </a:tcPr>
                </a:tc>
                <a:tc>
                  <a:txBody>
                    <a:bodyPr/>
                    <a:lstStyle/>
                    <a:p>
                      <a:pPr marL="0" algn="ctr" defTabSz="913765" rtl="0" eaLnBrk="1" latinLnBrk="0" hangingPunct="1"/>
                      <a:r>
                        <a:rPr lang="zh-CN" altLang="en-US" sz="1400" kern="1200" dirty="0" smtClean="0">
                          <a:solidFill>
                            <a:schemeClr val="bg1"/>
                          </a:solidFill>
                          <a:latin typeface="微软雅黑" panose="020B0503020204020204" pitchFamily="34" charset="-122"/>
                          <a:ea typeface="微软雅黑" panose="020B0503020204020204" pitchFamily="34" charset="-122"/>
                          <a:cs typeface="+mn-cs"/>
                        </a:rPr>
                        <a:t>功率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36EB8"/>
                    </a:solidFill>
                  </a:tcPr>
                </a:tc>
                <a:tc>
                  <a:txBody>
                    <a:bodyPr/>
                    <a:lstStyle/>
                    <a:p>
                      <a:pPr marL="0" algn="ctr" defTabSz="913765" rtl="0" eaLnBrk="1" latinLnBrk="0" hangingPunct="1"/>
                      <a:r>
                        <a:rPr lang="en-US" altLang="zh-CN" sz="1400" kern="1200" dirty="0" smtClean="0">
                          <a:latin typeface="微软雅黑" panose="020B0503020204020204" pitchFamily="34" charset="-122"/>
                          <a:ea typeface="微软雅黑" panose="020B0503020204020204" pitchFamily="34" charset="-122"/>
                        </a:rPr>
                        <a:t>40W</a:t>
                      </a:r>
                      <a:r>
                        <a:rPr lang="zh-CN" altLang="en-US" sz="1400" kern="1200" dirty="0" smtClean="0">
                          <a:latin typeface="微软雅黑" panose="020B0503020204020204" pitchFamily="34" charset="-122"/>
                          <a:ea typeface="微软雅黑" panose="020B0503020204020204" pitchFamily="34" charset="-122"/>
                        </a:rPr>
                        <a:t>、</a:t>
                      </a:r>
                      <a:r>
                        <a:rPr lang="en-US" altLang="zh-CN" sz="1400" kern="1200" dirty="0" smtClean="0">
                          <a:latin typeface="微软雅黑" panose="020B0503020204020204" pitchFamily="34" charset="-122"/>
                          <a:ea typeface="微软雅黑" panose="020B0503020204020204" pitchFamily="34" charset="-122"/>
                        </a:rPr>
                        <a:t>70W</a:t>
                      </a:r>
                      <a:r>
                        <a:rPr lang="zh-CN" altLang="en-US" sz="1400" kern="1200" dirty="0" smtClean="0">
                          <a:latin typeface="微软雅黑" panose="020B0503020204020204" pitchFamily="34" charset="-122"/>
                          <a:ea typeface="微软雅黑" panose="020B0503020204020204" pitchFamily="34" charset="-122"/>
                        </a:rPr>
                        <a:t>、</a:t>
                      </a:r>
                      <a:r>
                        <a:rPr lang="en-US" altLang="zh-CN" sz="1400" kern="1200" dirty="0" smtClean="0">
                          <a:latin typeface="微软雅黑" panose="020B0503020204020204" pitchFamily="34" charset="-122"/>
                          <a:ea typeface="微软雅黑" panose="020B0503020204020204" pitchFamily="34" charset="-122"/>
                        </a:rPr>
                        <a:t>90W</a:t>
                      </a:r>
                      <a:r>
                        <a:rPr lang="zh-CN" altLang="en-US" sz="1400" kern="1200" dirty="0" smtClean="0">
                          <a:latin typeface="微软雅黑" panose="020B0503020204020204" pitchFamily="34" charset="-122"/>
                          <a:ea typeface="微软雅黑" panose="020B0503020204020204" pitchFamily="34" charset="-122"/>
                        </a:rPr>
                        <a:t>、</a:t>
                      </a:r>
                      <a:r>
                        <a:rPr lang="en-US" altLang="zh-CN" sz="1400" kern="1200" dirty="0" smtClean="0">
                          <a:latin typeface="微软雅黑" panose="020B0503020204020204" pitchFamily="34" charset="-122"/>
                          <a:ea typeface="微软雅黑" panose="020B0503020204020204" pitchFamily="34" charset="-122"/>
                        </a:rPr>
                        <a:t>110W</a:t>
                      </a:r>
                      <a:r>
                        <a:rPr lang="zh-CN" altLang="en-US" sz="1400" kern="1200" dirty="0" smtClean="0">
                          <a:latin typeface="微软雅黑" panose="020B0503020204020204" pitchFamily="34" charset="-122"/>
                          <a:ea typeface="微软雅黑" panose="020B0503020204020204" pitchFamily="34" charset="-122"/>
                        </a:rPr>
                        <a:t>、</a:t>
                      </a:r>
                      <a:r>
                        <a:rPr lang="en-US" altLang="zh-CN" sz="1400" kern="1200" dirty="0" smtClean="0">
                          <a:latin typeface="微软雅黑" panose="020B0503020204020204" pitchFamily="34" charset="-122"/>
                          <a:ea typeface="微软雅黑" panose="020B0503020204020204" pitchFamily="34" charset="-122"/>
                        </a:rPr>
                        <a:t>120W</a:t>
                      </a:r>
                      <a:r>
                        <a:rPr lang="zh-CN" altLang="en-US" sz="1400" kern="1200" dirty="0" smtClean="0">
                          <a:latin typeface="微软雅黑" panose="020B0503020204020204" pitchFamily="34" charset="-122"/>
                          <a:ea typeface="微软雅黑" panose="020B0503020204020204" pitchFamily="34" charset="-122"/>
                        </a:rPr>
                        <a:t>、</a:t>
                      </a:r>
                      <a:r>
                        <a:rPr lang="en-US" altLang="zh-CN" sz="1400" kern="1200" dirty="0" smtClean="0">
                          <a:latin typeface="微软雅黑" panose="020B0503020204020204" pitchFamily="34" charset="-122"/>
                          <a:ea typeface="微软雅黑" panose="020B0503020204020204" pitchFamily="34" charset="-122"/>
                        </a:rPr>
                        <a:t>140W</a:t>
                      </a:r>
                      <a:r>
                        <a:rPr lang="zh-CN" altLang="en-US" sz="1400" kern="1200" dirty="0" smtClean="0">
                          <a:latin typeface="微软雅黑" panose="020B0503020204020204" pitchFamily="34" charset="-122"/>
                          <a:ea typeface="微软雅黑" panose="020B0503020204020204" pitchFamily="34" charset="-122"/>
                        </a:rPr>
                        <a:t>、</a:t>
                      </a:r>
                      <a:r>
                        <a:rPr lang="en-US" altLang="zh-CN" sz="1400" kern="1200" dirty="0" smtClean="0">
                          <a:latin typeface="微软雅黑" panose="020B0503020204020204" pitchFamily="34" charset="-122"/>
                          <a:ea typeface="微软雅黑" panose="020B0503020204020204" pitchFamily="34" charset="-122"/>
                        </a:rPr>
                        <a:t>180W</a:t>
                      </a:r>
                      <a:r>
                        <a:rPr lang="zh-CN" altLang="en-US" sz="1400" kern="1200" dirty="0" smtClean="0">
                          <a:latin typeface="微软雅黑" panose="020B0503020204020204" pitchFamily="34" charset="-122"/>
                          <a:ea typeface="微软雅黑" panose="020B0503020204020204" pitchFamily="34" charset="-122"/>
                        </a:rPr>
                        <a:t>、</a:t>
                      </a:r>
                      <a:r>
                        <a:rPr lang="en-US" altLang="zh-CN" sz="1400" kern="1200" dirty="0" smtClean="0">
                          <a:latin typeface="微软雅黑" panose="020B0503020204020204" pitchFamily="34" charset="-122"/>
                          <a:ea typeface="微软雅黑" panose="020B0503020204020204" pitchFamily="34" charset="-122"/>
                        </a:rPr>
                        <a:t>250W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r>
              <a:tr h="252730">
                <a:tc>
                  <a:txBody>
                    <a:bodyPr/>
                    <a:lstStyle/>
                    <a:p>
                      <a:pPr marL="0" algn="ctr" defTabSz="913765" rtl="0" eaLnBrk="1" latinLnBrk="0" hangingPunct="1"/>
                      <a:r>
                        <a:rPr lang="zh-CN" altLang="en-US" sz="1400" kern="1200" dirty="0" smtClean="0">
                          <a:solidFill>
                            <a:schemeClr val="bg1"/>
                          </a:solidFill>
                          <a:latin typeface="微软雅黑" panose="020B0503020204020204" pitchFamily="34" charset="-122"/>
                          <a:ea typeface="微软雅黑" panose="020B0503020204020204" pitchFamily="34" charset="-122"/>
                        </a:rPr>
                        <a:t>色温</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36EB8"/>
                    </a:solidFill>
                  </a:tcPr>
                </a:tc>
                <a:tc>
                  <a:txBody>
                    <a:bodyPr/>
                    <a:lstStyle/>
                    <a:p>
                      <a:pPr marL="0" algn="ctr" defTabSz="913765" rtl="0" eaLnBrk="1" latinLnBrk="0" hangingPunct="1"/>
                      <a:r>
                        <a:rPr lang="en-US" altLang="zh-CN" sz="1400" kern="1200" dirty="0" smtClean="0">
                          <a:latin typeface="微软雅黑" panose="020B0503020204020204" pitchFamily="34" charset="-122"/>
                          <a:ea typeface="微软雅黑" panose="020B0503020204020204" pitchFamily="34" charset="-122"/>
                        </a:rPr>
                        <a:t> 4000K/5000K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ED1D2"/>
                    </a:solidFill>
                  </a:tcPr>
                </a:tc>
                <a:tc>
                  <a:txBody>
                    <a:bodyPr/>
                    <a:lstStyle/>
                    <a:p>
                      <a:pPr marL="0" algn="ctr" defTabSz="913765" rtl="0" eaLnBrk="1" latinLnBrk="0" hangingPunct="1"/>
                      <a:endParaRPr lang="zh-CN" altLang="en-US" sz="1400" kern="1200" dirty="0" smtClean="0">
                        <a:solidFill>
                          <a:schemeClr val="bg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36EB8"/>
                    </a:solidFill>
                  </a:tcPr>
                </a:tc>
                <a:tc>
                  <a:txBody>
                    <a:bodyPr/>
                    <a:lstStyle/>
                    <a:p>
                      <a:pPr marL="0" algn="ctr" defTabSz="913765" rtl="0" eaLnBrk="1" latinLnBrk="0" hangingPunct="1">
                        <a:buNone/>
                      </a:pPr>
                      <a:endParaRPr lang="zh-CN" altLang="en-US" sz="1400" kern="1200" dirty="0" smtClean="0">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r>
              <a:tr h="252730">
                <a:tc>
                  <a:txBody>
                    <a:bodyPr/>
                    <a:lstStyle/>
                    <a:p>
                      <a:pPr marL="0" algn="ctr" defTabSz="913765" rtl="0" eaLnBrk="1" latinLnBrk="0" hangingPunct="1"/>
                      <a:r>
                        <a:rPr lang="en-US" altLang="zh-CN" sz="1400" kern="1200" dirty="0" smtClean="0">
                          <a:solidFill>
                            <a:schemeClr val="bg1"/>
                          </a:solidFill>
                          <a:latin typeface="微软雅黑" panose="020B0503020204020204" pitchFamily="34" charset="-122"/>
                          <a:ea typeface="微软雅黑" panose="020B0503020204020204" pitchFamily="34" charset="-122"/>
                        </a:rPr>
                        <a:t>THD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36EB8"/>
                    </a:solidFill>
                  </a:tcPr>
                </a:tc>
                <a:tc>
                  <a:txBody>
                    <a:bodyPr/>
                    <a:lstStyle/>
                    <a:p>
                      <a:pPr marL="0" algn="ctr" defTabSz="913765" rtl="0" eaLnBrk="1" latinLnBrk="0" hangingPunct="1"/>
                      <a:r>
                        <a:rPr lang="zh-CN" altLang="en-US" sz="1400" kern="1200" dirty="0" smtClean="0">
                          <a:latin typeface="微软雅黑" panose="020B0503020204020204" pitchFamily="34" charset="-122"/>
                          <a:ea typeface="微软雅黑" panose="020B0503020204020204" pitchFamily="34" charset="-122"/>
                        </a:rPr>
                        <a:t>＜</a:t>
                      </a:r>
                      <a:r>
                        <a:rPr lang="en-US" altLang="zh-CN" sz="1400" kern="1200" dirty="0" smtClean="0">
                          <a:latin typeface="微软雅黑" panose="020B0503020204020204" pitchFamily="34" charset="-122"/>
                          <a:ea typeface="微软雅黑" panose="020B0503020204020204" pitchFamily="34" charset="-122"/>
                        </a:rPr>
                        <a:t>15%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ED1D2"/>
                    </a:solidFill>
                  </a:tcPr>
                </a:tc>
                <a:tc>
                  <a:txBody>
                    <a:bodyPr/>
                    <a:lstStyle/>
                    <a:p>
                      <a:pPr marL="0" algn="ctr" defTabSz="913765" rtl="0" eaLnBrk="1" latinLnBrk="0" hangingPunct="1"/>
                      <a:r>
                        <a:rPr lang="zh-CN" altLang="en-US" sz="1400" kern="1200" dirty="0" smtClean="0">
                          <a:solidFill>
                            <a:schemeClr val="bg1"/>
                          </a:solidFill>
                          <a:latin typeface="微软雅黑" panose="020B0503020204020204" pitchFamily="34" charset="-122"/>
                          <a:ea typeface="微软雅黑" panose="020B0503020204020204" pitchFamily="34" charset="-122"/>
                          <a:cs typeface="+mn-cs"/>
                        </a:rPr>
                        <a:t>工作环境温度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36EB8"/>
                    </a:solidFill>
                  </a:tcPr>
                </a:tc>
                <a:tc>
                  <a:txBody>
                    <a:bodyPr/>
                    <a:lstStyle/>
                    <a:p>
                      <a:pPr algn="ctr"/>
                      <a:r>
                        <a:rPr lang="en-US" altLang="zh-CN" sz="1400" kern="1200" baseline="0" dirty="0" smtClean="0">
                          <a:latin typeface="微软雅黑" panose="020B0503020204020204" pitchFamily="34" charset="-122"/>
                          <a:ea typeface="微软雅黑" panose="020B0503020204020204" pitchFamily="34" charset="-122"/>
                        </a:rPr>
                        <a:t>-40℃</a:t>
                      </a:r>
                      <a:r>
                        <a:rPr lang="zh-CN" altLang="en-US" sz="1400" kern="1200" baseline="0" dirty="0" smtClean="0">
                          <a:latin typeface="微软雅黑" panose="020B0503020204020204" pitchFamily="34" charset="-122"/>
                          <a:ea typeface="微软雅黑" panose="020B0503020204020204" pitchFamily="34" charset="-122"/>
                        </a:rPr>
                        <a:t>～</a:t>
                      </a:r>
                      <a:r>
                        <a:rPr lang="en-US" altLang="zh-CN" sz="1400" kern="1200" baseline="0" dirty="0" smtClean="0">
                          <a:latin typeface="微软雅黑" panose="020B0503020204020204" pitchFamily="34" charset="-122"/>
                          <a:ea typeface="微软雅黑" panose="020B0503020204020204" pitchFamily="34" charset="-122"/>
                        </a:rPr>
                        <a:t>+55℃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r>
              <a:tr h="252730">
                <a:tc>
                  <a:txBody>
                    <a:bodyPr/>
                    <a:lstStyle/>
                    <a:p>
                      <a:pPr marL="0" algn="ctr" defTabSz="913765" rtl="0" eaLnBrk="1" latinLnBrk="0" hangingPunct="1"/>
                      <a:r>
                        <a:rPr lang="zh-CN" altLang="en-US" sz="1400" kern="1200" dirty="0" smtClean="0">
                          <a:solidFill>
                            <a:schemeClr val="bg1"/>
                          </a:solidFill>
                          <a:latin typeface="微软雅黑" panose="020B0503020204020204" pitchFamily="34" charset="-122"/>
                          <a:ea typeface="微软雅黑" panose="020B0503020204020204" pitchFamily="34" charset="-122"/>
                        </a:rPr>
                        <a:t>调光电压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36EB8"/>
                    </a:solidFill>
                  </a:tcPr>
                </a:tc>
                <a:tc>
                  <a:txBody>
                    <a:bodyPr/>
                    <a:lstStyle/>
                    <a:p>
                      <a:pPr marL="0" algn="ctr" defTabSz="913765" rtl="0" eaLnBrk="1" latinLnBrk="0" hangingPunct="1"/>
                      <a:r>
                        <a:rPr lang="en-US" altLang="zh-CN" sz="1400" kern="1200" dirty="0" smtClean="0">
                          <a:latin typeface="微软雅黑" panose="020B0503020204020204" pitchFamily="34" charset="-122"/>
                          <a:ea typeface="微软雅黑" panose="020B0503020204020204" pitchFamily="34" charset="-122"/>
                        </a:rPr>
                        <a:t>0-10V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ED1D2"/>
                    </a:solidFill>
                  </a:tcPr>
                </a:tc>
                <a:tc>
                  <a:txBody>
                    <a:bodyPr/>
                    <a:lstStyle/>
                    <a:p>
                      <a:pPr marL="0" algn="ctr" defTabSz="913765" rtl="0" eaLnBrk="1" latinLnBrk="0" hangingPunct="1"/>
                      <a:r>
                        <a:rPr lang="zh-CN" altLang="en-US" sz="1400" kern="1200" dirty="0" smtClean="0">
                          <a:solidFill>
                            <a:schemeClr val="bg1"/>
                          </a:solidFill>
                          <a:latin typeface="微软雅黑" panose="020B0503020204020204" pitchFamily="34" charset="-122"/>
                          <a:ea typeface="微软雅黑" panose="020B0503020204020204" pitchFamily="34" charset="-122"/>
                          <a:cs typeface="+mn-cs"/>
                        </a:rPr>
                        <a:t>工作环境湿度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36EB8"/>
                    </a:solidFill>
                  </a:tcPr>
                </a:tc>
                <a:tc>
                  <a:txBody>
                    <a:bodyPr/>
                    <a:lstStyle/>
                    <a:p>
                      <a:pPr algn="ctr"/>
                      <a:r>
                        <a:rPr lang="en-US" altLang="zh-CN" sz="1400" kern="1200" baseline="0" dirty="0" smtClean="0">
                          <a:latin typeface="微软雅黑" panose="020B0503020204020204" pitchFamily="34" charset="-122"/>
                          <a:ea typeface="微软雅黑" panose="020B0503020204020204" pitchFamily="34" charset="-122"/>
                        </a:rPr>
                        <a:t>10%</a:t>
                      </a:r>
                      <a:r>
                        <a:rPr lang="zh-CN" altLang="en-US" sz="1400" kern="1200" baseline="0" dirty="0" smtClean="0">
                          <a:latin typeface="微软雅黑" panose="020B0503020204020204" pitchFamily="34" charset="-122"/>
                          <a:ea typeface="微软雅黑" panose="020B0503020204020204" pitchFamily="34" charset="-122"/>
                        </a:rPr>
                        <a:t>～</a:t>
                      </a:r>
                      <a:r>
                        <a:rPr lang="en-US" altLang="zh-CN" sz="1400" kern="1200" baseline="0" dirty="0" smtClean="0">
                          <a:latin typeface="微软雅黑" panose="020B0503020204020204" pitchFamily="34" charset="-122"/>
                          <a:ea typeface="微软雅黑" panose="020B0503020204020204" pitchFamily="34" charset="-122"/>
                        </a:rPr>
                        <a:t>95% RH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r>
              <a:tr h="252730">
                <a:tc>
                  <a:txBody>
                    <a:bodyPr/>
                    <a:lstStyle/>
                    <a:p>
                      <a:pPr marL="0" algn="ctr" defTabSz="913765" rtl="0" eaLnBrk="1" latinLnBrk="0" hangingPunct="1"/>
                      <a:r>
                        <a:rPr lang="zh-CN" altLang="en-US" sz="1400" kern="1200" dirty="0" smtClean="0">
                          <a:solidFill>
                            <a:schemeClr val="bg1"/>
                          </a:solidFill>
                          <a:latin typeface="微软雅黑" panose="020B0503020204020204" pitchFamily="34" charset="-122"/>
                          <a:ea typeface="微软雅黑" panose="020B0503020204020204" pitchFamily="34" charset="-122"/>
                        </a:rPr>
                        <a:t>显色指数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36EB8"/>
                    </a:solidFill>
                  </a:tcPr>
                </a:tc>
                <a:tc>
                  <a:txBody>
                    <a:bodyPr/>
                    <a:lstStyle/>
                    <a:p>
                      <a:pPr marL="0" algn="ctr" defTabSz="913765" rtl="0" eaLnBrk="1" latinLnBrk="0" hangingPunct="1"/>
                      <a:r>
                        <a:rPr lang="en-US" altLang="zh-CN" sz="1400" kern="1200" dirty="0" smtClean="0">
                          <a:latin typeface="微软雅黑" panose="020B0503020204020204" pitchFamily="34" charset="-122"/>
                          <a:ea typeface="微软雅黑" panose="020B0503020204020204" pitchFamily="34" charset="-122"/>
                        </a:rPr>
                        <a:t>Ra 70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ED1D2"/>
                    </a:solidFill>
                  </a:tcPr>
                </a:tc>
                <a:tc gridSpan="2">
                  <a:txBody>
                    <a:bodyPr/>
                    <a:lstStyle/>
                    <a:p>
                      <a:pPr marL="0" algn="ctr" defTabSz="913765" rtl="0" eaLnBrk="1" latinLnBrk="0" hangingPunct="1"/>
                      <a:r>
                        <a:rPr lang="zh-CN" altLang="en-US" sz="1400" kern="1200" dirty="0" smtClean="0">
                          <a:solidFill>
                            <a:schemeClr val="bg1"/>
                          </a:solidFill>
                          <a:latin typeface="微软雅黑" panose="020B0503020204020204" pitchFamily="34" charset="-122"/>
                          <a:ea typeface="微软雅黑" panose="020B0503020204020204" pitchFamily="34" charset="-122"/>
                          <a:cs typeface="+mn-cs"/>
                        </a:rPr>
                        <a:t>环境参数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36EB8"/>
                    </a:solidFill>
                  </a:tcPr>
                </a:tc>
                <a:tc hMerge="1">
                  <a:txBody>
                    <a:bodyPr/>
                    <a:lstStyle/>
                    <a:p>
                      <a:pPr marL="0" algn="ctr" defTabSz="913765" rtl="0" eaLnBrk="1" latinLnBrk="0" hangingPunct="1">
                        <a:buNone/>
                      </a:pPr>
                      <a:endParaRPr lang="zh-CN" altLang="en-US" sz="1400" kern="1200" baseline="0" dirty="0" smtClean="0">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r>
              <a:tr h="252730">
                <a:tc>
                  <a:txBody>
                    <a:bodyPr/>
                    <a:lstStyle/>
                    <a:p>
                      <a:pPr marL="0" algn="ctr" defTabSz="913765" rtl="0" eaLnBrk="1" latinLnBrk="0" hangingPunct="1"/>
                      <a:r>
                        <a:rPr lang="zh-CN" altLang="en-US" sz="1400" kern="1200" dirty="0" smtClean="0">
                          <a:solidFill>
                            <a:schemeClr val="bg1"/>
                          </a:solidFill>
                          <a:latin typeface="微软雅黑" panose="020B0503020204020204" pitchFamily="34" charset="-122"/>
                          <a:ea typeface="微软雅黑" panose="020B0503020204020204" pitchFamily="34" charset="-122"/>
                        </a:rPr>
                        <a:t>颜色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36EB8"/>
                    </a:solidFill>
                  </a:tcPr>
                </a:tc>
                <a:tc>
                  <a:txBody>
                    <a:bodyPr/>
                    <a:lstStyle/>
                    <a:p>
                      <a:pPr marL="0" algn="ctr" defTabSz="913765" rtl="0" eaLnBrk="1" latinLnBrk="0" hangingPunct="1"/>
                      <a:r>
                        <a:rPr lang="zh-CN" altLang="en-US" sz="1400" kern="1200" dirty="0" smtClean="0">
                          <a:latin typeface="微软雅黑" panose="020B0503020204020204" pitchFamily="34" charset="-122"/>
                          <a:ea typeface="微软雅黑" panose="020B0503020204020204" pitchFamily="34" charset="-122"/>
                        </a:rPr>
                        <a:t>乳白色</a:t>
                      </a:r>
                      <a:r>
                        <a:rPr lang="en-US" altLang="zh-CN" sz="1400" kern="1200" dirty="0" smtClean="0">
                          <a:latin typeface="微软雅黑" panose="020B0503020204020204" pitchFamily="34" charset="-122"/>
                          <a:ea typeface="微软雅黑" panose="020B0503020204020204" pitchFamily="34" charset="-122"/>
                        </a:rPr>
                        <a:t>/ </a:t>
                      </a:r>
                      <a:r>
                        <a:rPr lang="zh-CN" altLang="en-US" sz="1400" kern="1200" dirty="0" smtClean="0">
                          <a:latin typeface="微软雅黑" panose="020B0503020204020204" pitchFamily="34" charset="-122"/>
                          <a:ea typeface="微软雅黑" panose="020B0503020204020204" pitchFamily="34" charset="-122"/>
                        </a:rPr>
                        <a:t>银灰色</a:t>
                      </a:r>
                      <a:r>
                        <a:rPr lang="en-US" altLang="zh-CN" sz="1400" kern="1200" dirty="0" smtClean="0">
                          <a:latin typeface="微软雅黑" panose="020B0503020204020204" pitchFamily="34" charset="-122"/>
                          <a:ea typeface="微软雅黑" panose="020B0503020204020204" pitchFamily="34" charset="-122"/>
                        </a:rPr>
                        <a:t>/ </a:t>
                      </a:r>
                      <a:r>
                        <a:rPr lang="zh-CN" altLang="en-US" sz="1400" kern="1200" dirty="0" smtClean="0">
                          <a:latin typeface="微软雅黑" panose="020B0503020204020204" pitchFamily="34" charset="-122"/>
                          <a:ea typeface="微软雅黑" panose="020B0503020204020204" pitchFamily="34" charset="-122"/>
                        </a:rPr>
                        <a:t>青铜色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ED1D2"/>
                    </a:solidFill>
                  </a:tcPr>
                </a:tc>
                <a:tc>
                  <a:txBody>
                    <a:bodyPr/>
                    <a:lstStyle/>
                    <a:p>
                      <a:pPr marL="0" algn="ctr" defTabSz="913765" rtl="0" eaLnBrk="1" latinLnBrk="0" hangingPunct="1"/>
                      <a:r>
                        <a:rPr lang="zh-CN" altLang="en-US" sz="1400" kern="1200" dirty="0" smtClean="0">
                          <a:solidFill>
                            <a:schemeClr val="bg1"/>
                          </a:solidFill>
                          <a:latin typeface="微软雅黑" panose="020B0503020204020204" pitchFamily="34" charset="-122"/>
                          <a:ea typeface="微软雅黑" panose="020B0503020204020204" pitchFamily="34" charset="-122"/>
                          <a:cs typeface="+mn-cs"/>
                        </a:rPr>
                        <a:t>灯具寿命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36EB8"/>
                    </a:solidFill>
                  </a:tcPr>
                </a:tc>
                <a:tc>
                  <a:txBody>
                    <a:bodyPr/>
                    <a:lstStyle/>
                    <a:p>
                      <a:pPr algn="ctr"/>
                      <a:r>
                        <a:rPr lang="en-US" altLang="zh-CN" sz="1400" kern="1200" baseline="0" dirty="0" smtClean="0">
                          <a:latin typeface="微软雅黑" panose="020B0503020204020204" pitchFamily="34" charset="-122"/>
                          <a:ea typeface="微软雅黑" panose="020B0503020204020204" pitchFamily="34" charset="-122"/>
                        </a:rPr>
                        <a:t>150000</a:t>
                      </a:r>
                      <a:r>
                        <a:rPr lang="zh-CN" altLang="en-US" sz="1400" kern="1200" baseline="0" dirty="0" smtClean="0">
                          <a:latin typeface="微软雅黑" panose="020B0503020204020204" pitchFamily="34" charset="-122"/>
                          <a:ea typeface="微软雅黑" panose="020B0503020204020204" pitchFamily="34" charset="-122"/>
                        </a:rPr>
                        <a:t>小时</a:t>
                      </a:r>
                      <a:r>
                        <a:rPr lang="en-US" altLang="zh-CN" sz="1400" kern="1200" baseline="0" dirty="0" smtClean="0">
                          <a:latin typeface="微软雅黑" panose="020B0503020204020204" pitchFamily="34" charset="-122"/>
                          <a:ea typeface="微软雅黑" panose="020B0503020204020204" pitchFamily="34" charset="-122"/>
                        </a:rPr>
                        <a:t>(</a:t>
                      </a:r>
                      <a:r>
                        <a:rPr lang="zh-CN" altLang="en-US" sz="1400" kern="1200" baseline="0" dirty="0" smtClean="0">
                          <a:latin typeface="微软雅黑" panose="020B0503020204020204" pitchFamily="34" charset="-122"/>
                          <a:ea typeface="微软雅黑" panose="020B0503020204020204" pitchFamily="34" charset="-122"/>
                        </a:rPr>
                        <a:t>环境温度在</a:t>
                      </a:r>
                      <a:r>
                        <a:rPr lang="en-US" altLang="zh-CN" sz="1400" kern="1200" baseline="0" dirty="0" smtClean="0">
                          <a:latin typeface="微软雅黑" panose="020B0503020204020204" pitchFamily="34" charset="-122"/>
                          <a:ea typeface="微软雅黑" panose="020B0503020204020204" pitchFamily="34" charset="-122"/>
                        </a:rPr>
                        <a:t>25℃)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r>
              <a:tr h="412750">
                <a:tc>
                  <a:txBody>
                    <a:bodyPr/>
                    <a:lstStyle/>
                    <a:p>
                      <a:pPr marL="0" algn="ctr" defTabSz="913765" rtl="0" eaLnBrk="1" latinLnBrk="0" hangingPunct="1"/>
                      <a:r>
                        <a:rPr lang="zh-CN" altLang="en-US" sz="1400" kern="1200" dirty="0" smtClean="0">
                          <a:solidFill>
                            <a:schemeClr val="bg1"/>
                          </a:solidFill>
                          <a:latin typeface="微软雅黑" panose="020B0503020204020204" pitchFamily="34" charset="-122"/>
                          <a:ea typeface="微软雅黑" panose="020B0503020204020204" pitchFamily="34" charset="-122"/>
                        </a:rPr>
                        <a:t>可选</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36EB8"/>
                    </a:solidFill>
                  </a:tcPr>
                </a:tc>
                <a:tc>
                  <a:txBody>
                    <a:bodyPr/>
                    <a:lstStyle/>
                    <a:p>
                      <a:pPr marL="0" algn="ctr" defTabSz="913765" rtl="0" eaLnBrk="1" latinLnBrk="0" hangingPunct="1"/>
                      <a:r>
                        <a:rPr lang="zh-CN" altLang="en-US" sz="1400" kern="1200" dirty="0" smtClean="0">
                          <a:latin typeface="微软雅黑" panose="020B0503020204020204" pitchFamily="34" charset="-122"/>
                          <a:ea typeface="微软雅黑" panose="020B0503020204020204" pitchFamily="34" charset="-122"/>
                        </a:rPr>
                        <a:t>光敏、可调光、角度调节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ED1D2"/>
                    </a:solidFill>
                  </a:tcPr>
                </a:tc>
                <a:tc>
                  <a:txBody>
                    <a:bodyPr/>
                    <a:lstStyle/>
                    <a:p>
                      <a:pPr marL="0" algn="ctr" defTabSz="913765" rtl="0" eaLnBrk="1" latinLnBrk="0" hangingPunct="1"/>
                      <a:r>
                        <a:rPr lang="zh-CN" altLang="en-US" sz="1400" kern="1200" dirty="0" smtClean="0">
                          <a:solidFill>
                            <a:schemeClr val="bg1"/>
                          </a:solidFill>
                          <a:latin typeface="微软雅黑" panose="020B0503020204020204" pitchFamily="34" charset="-122"/>
                          <a:ea typeface="微软雅黑" panose="020B0503020204020204" pitchFamily="34" charset="-122"/>
                          <a:cs typeface="+mn-cs"/>
                        </a:rPr>
                        <a:t>防护等级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36EB8"/>
                    </a:solidFill>
                  </a:tcPr>
                </a:tc>
                <a:tc>
                  <a:txBody>
                    <a:bodyPr/>
                    <a:lstStyle/>
                    <a:p>
                      <a:pPr algn="ctr"/>
                      <a:r>
                        <a:rPr lang="en-US" altLang="zh-CN" sz="1400" kern="1200" baseline="0" dirty="0" smtClean="0">
                          <a:latin typeface="微软雅黑" panose="020B0503020204020204" pitchFamily="34" charset="-122"/>
                          <a:ea typeface="微软雅黑" panose="020B0503020204020204" pitchFamily="34" charset="-122"/>
                        </a:rPr>
                        <a:t>IP65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r>
            </a:tbl>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3450" y="533399"/>
            <a:ext cx="731542" cy="144781"/>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文本框 9"/>
          <p:cNvSpPr txBox="1"/>
          <p:nvPr/>
        </p:nvSpPr>
        <p:spPr>
          <a:xfrm>
            <a:off x="657132" y="478896"/>
            <a:ext cx="358140" cy="253916"/>
          </a:xfrm>
          <a:prstGeom prst="rect">
            <a:avLst/>
          </a:prstGeom>
          <a:noFill/>
        </p:spPr>
        <p:txBody>
          <a:bodyPr wrap="square" rtlCol="0">
            <a:spAutoFit/>
          </a:bodyPr>
          <a:lstStyle/>
          <a:p>
            <a:r>
              <a:rPr lang="en-US" sz="1050" b="1" dirty="0" smtClean="0">
                <a:solidFill>
                  <a:srgbClr val="036EB8"/>
                </a:solidFill>
                <a:latin typeface="微软雅黑" panose="020B0503020204020204" pitchFamily="34" charset="-122"/>
                <a:ea typeface="微软雅黑" panose="020B0503020204020204" pitchFamily="34" charset="-122"/>
              </a:rPr>
              <a:t>0</a:t>
            </a:r>
            <a:r>
              <a:rPr lang="en-US" altLang="zh-CN" sz="1050" b="1" dirty="0" smtClean="0">
                <a:solidFill>
                  <a:srgbClr val="036EB8"/>
                </a:solidFill>
                <a:latin typeface="微软雅黑" panose="020B0503020204020204" pitchFamily="34" charset="-122"/>
                <a:ea typeface="微软雅黑" panose="020B0503020204020204" pitchFamily="34" charset="-122"/>
              </a:rPr>
              <a:t>7</a:t>
            </a:r>
            <a:endParaRPr lang="en-US" sz="1050" b="1" dirty="0">
              <a:solidFill>
                <a:srgbClr val="036EB8"/>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866704" y="457125"/>
            <a:ext cx="1653540" cy="261610"/>
          </a:xfrm>
          <a:prstGeom prst="rect">
            <a:avLst/>
          </a:prstGeom>
          <a:noFill/>
        </p:spPr>
        <p:txBody>
          <a:bodyPr wrap="square" rtlCol="0">
            <a:spAutoFit/>
          </a:bodyPr>
          <a:lstStyle/>
          <a:p>
            <a:r>
              <a:rPr lang="zh-CN" altLang="en-US" sz="1100" b="1" dirty="0">
                <a:solidFill>
                  <a:schemeClr val="bg1">
                    <a:lumMod val="50000"/>
                  </a:schemeClr>
                </a:solidFill>
                <a:latin typeface="微软雅黑" panose="020B0503020204020204" pitchFamily="34" charset="-122"/>
                <a:ea typeface="微软雅黑" panose="020B0503020204020204" pitchFamily="34" charset="-122"/>
              </a:rPr>
              <a:t>华为智慧灯</a:t>
            </a:r>
            <a:r>
              <a:rPr lang="zh-CN" altLang="en-US" sz="1100" b="1" dirty="0" smtClean="0">
                <a:solidFill>
                  <a:schemeClr val="bg1">
                    <a:lumMod val="50000"/>
                  </a:schemeClr>
                </a:solidFill>
                <a:latin typeface="微软雅黑" panose="020B0503020204020204" pitchFamily="34" charset="-122"/>
                <a:ea typeface="微软雅黑" panose="020B0503020204020204" pitchFamily="34" charset="-122"/>
              </a:rPr>
              <a:t>杆解决方案</a:t>
            </a:r>
            <a:endParaRPr lang="en-US" sz="11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2" name="矩形 11"/>
          <p:cNvSpPr/>
          <p:nvPr/>
        </p:nvSpPr>
        <p:spPr>
          <a:xfrm>
            <a:off x="14400145" y="533399"/>
            <a:ext cx="731542" cy="144781"/>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文本框 12"/>
          <p:cNvSpPr txBox="1"/>
          <p:nvPr/>
        </p:nvSpPr>
        <p:spPr>
          <a:xfrm>
            <a:off x="12645005" y="476175"/>
            <a:ext cx="1653540" cy="261610"/>
          </a:xfrm>
          <a:prstGeom prst="rect">
            <a:avLst/>
          </a:prstGeom>
          <a:noFill/>
        </p:spPr>
        <p:txBody>
          <a:bodyPr wrap="square" rtlCol="0">
            <a:spAutoFit/>
          </a:bodyPr>
          <a:lstStyle/>
          <a:p>
            <a:r>
              <a:rPr lang="zh-CN" altLang="en-US" sz="1100" b="1" dirty="0">
                <a:solidFill>
                  <a:schemeClr val="bg1">
                    <a:lumMod val="50000"/>
                  </a:schemeClr>
                </a:solidFill>
                <a:latin typeface="微软雅黑" panose="020B0503020204020204" pitchFamily="34" charset="-122"/>
                <a:ea typeface="微软雅黑" panose="020B0503020204020204" pitchFamily="34" charset="-122"/>
              </a:rPr>
              <a:t>华为智慧灯</a:t>
            </a:r>
            <a:r>
              <a:rPr lang="zh-CN" altLang="en-US" sz="1100" b="1" dirty="0" smtClean="0">
                <a:solidFill>
                  <a:schemeClr val="bg1">
                    <a:lumMod val="50000"/>
                  </a:schemeClr>
                </a:solidFill>
                <a:latin typeface="微软雅黑" panose="020B0503020204020204" pitchFamily="34" charset="-122"/>
                <a:ea typeface="微软雅黑" panose="020B0503020204020204" pitchFamily="34" charset="-122"/>
              </a:rPr>
              <a:t>杆解决方案</a:t>
            </a:r>
            <a:endParaRPr lang="en-US" sz="11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14088814" y="488421"/>
            <a:ext cx="358140" cy="253916"/>
          </a:xfrm>
          <a:prstGeom prst="rect">
            <a:avLst/>
          </a:prstGeom>
          <a:noFill/>
        </p:spPr>
        <p:txBody>
          <a:bodyPr wrap="square" rtlCol="0">
            <a:spAutoFit/>
          </a:bodyPr>
          <a:lstStyle/>
          <a:p>
            <a:r>
              <a:rPr lang="en-US" sz="1050" b="1" dirty="0" smtClean="0">
                <a:solidFill>
                  <a:srgbClr val="036EB8"/>
                </a:solidFill>
                <a:latin typeface="微软雅黑" panose="020B0503020204020204" pitchFamily="34" charset="-122"/>
                <a:ea typeface="微软雅黑" panose="020B0503020204020204" pitchFamily="34" charset="-122"/>
              </a:rPr>
              <a:t>0</a:t>
            </a:r>
            <a:r>
              <a:rPr lang="en-US" altLang="zh-CN" sz="1050" b="1" dirty="0" smtClean="0">
                <a:solidFill>
                  <a:srgbClr val="036EB8"/>
                </a:solidFill>
                <a:latin typeface="微软雅黑" panose="020B0503020204020204" pitchFamily="34" charset="-122"/>
                <a:ea typeface="微软雅黑" panose="020B0503020204020204" pitchFamily="34" charset="-122"/>
              </a:rPr>
              <a:t>8</a:t>
            </a:r>
            <a:endParaRPr lang="en-US" sz="1050" b="1" dirty="0">
              <a:solidFill>
                <a:srgbClr val="036EB8"/>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835660" y="0"/>
            <a:ext cx="0" cy="444499"/>
          </a:xfrm>
          <a:prstGeom prst="line">
            <a:avLst/>
          </a:prstGeom>
          <a:ln w="349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4166102" y="0"/>
            <a:ext cx="0" cy="444499"/>
          </a:xfrm>
          <a:prstGeom prst="line">
            <a:avLst/>
          </a:prstGeom>
          <a:ln w="349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09600" y="1181100"/>
            <a:ext cx="528320" cy="758825"/>
          </a:xfrm>
          <a:prstGeom prst="rect">
            <a:avLst/>
          </a:prstGeom>
          <a:noFill/>
          <a:ln w="34925">
            <a:solidFill>
              <a:srgbClr val="CED1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组合 25"/>
          <p:cNvGrpSpPr/>
          <p:nvPr/>
        </p:nvGrpSpPr>
        <p:grpSpPr>
          <a:xfrm>
            <a:off x="750592" y="1299684"/>
            <a:ext cx="5879463" cy="589441"/>
            <a:chOff x="876937" y="2070100"/>
            <a:chExt cx="5879463" cy="457200"/>
          </a:xfrm>
        </p:grpSpPr>
        <p:sp>
          <p:nvSpPr>
            <p:cNvPr id="20" name="任意多边形 19"/>
            <p:cNvSpPr/>
            <p:nvPr/>
          </p:nvSpPr>
          <p:spPr>
            <a:xfrm>
              <a:off x="966644" y="2070100"/>
              <a:ext cx="5789756" cy="457200"/>
            </a:xfrm>
            <a:custGeom>
              <a:avLst/>
              <a:gdLst>
                <a:gd name="connsiteX0" fmla="*/ 0 w 5789756"/>
                <a:gd name="connsiteY0" fmla="*/ 0 h 457200"/>
                <a:gd name="connsiteX1" fmla="*/ 5789756 w 5789756"/>
                <a:gd name="connsiteY1" fmla="*/ 0 h 457200"/>
                <a:gd name="connsiteX2" fmla="*/ 5789756 w 5789756"/>
                <a:gd name="connsiteY2" fmla="*/ 457200 h 457200"/>
                <a:gd name="connsiteX3" fmla="*/ 93428 w 578975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5789756" h="457200">
                  <a:moveTo>
                    <a:pt x="0" y="0"/>
                  </a:moveTo>
                  <a:lnTo>
                    <a:pt x="5789756" y="0"/>
                  </a:lnTo>
                  <a:lnTo>
                    <a:pt x="5789756" y="457200"/>
                  </a:lnTo>
                  <a:lnTo>
                    <a:pt x="93428" y="457200"/>
                  </a:lnTo>
                  <a:close/>
                </a:path>
              </a:pathLst>
            </a:cu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任意多边形 23"/>
            <p:cNvSpPr/>
            <p:nvPr/>
          </p:nvSpPr>
          <p:spPr>
            <a:xfrm>
              <a:off x="876937" y="2070100"/>
              <a:ext cx="145501" cy="457200"/>
            </a:xfrm>
            <a:custGeom>
              <a:avLst/>
              <a:gdLst>
                <a:gd name="connsiteX0" fmla="*/ 0 w 145501"/>
                <a:gd name="connsiteY0" fmla="*/ 0 h 457200"/>
                <a:gd name="connsiteX1" fmla="*/ 45763 w 145501"/>
                <a:gd name="connsiteY1" fmla="*/ 0 h 457200"/>
                <a:gd name="connsiteX2" fmla="*/ 145501 w 145501"/>
                <a:gd name="connsiteY2" fmla="*/ 457200 h 457200"/>
                <a:gd name="connsiteX3" fmla="*/ 0 w 145501"/>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145501" h="457200">
                  <a:moveTo>
                    <a:pt x="0" y="0"/>
                  </a:moveTo>
                  <a:lnTo>
                    <a:pt x="45763" y="0"/>
                  </a:lnTo>
                  <a:lnTo>
                    <a:pt x="145501" y="457200"/>
                  </a:lnTo>
                  <a:lnTo>
                    <a:pt x="0" y="457200"/>
                  </a:lnTo>
                  <a:close/>
                </a:path>
              </a:pathLst>
            </a:custGeom>
            <a:solidFill>
              <a:srgbClr val="F39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文本框 17"/>
          <p:cNvSpPr txBox="1"/>
          <p:nvPr/>
        </p:nvSpPr>
        <p:spPr>
          <a:xfrm>
            <a:off x="1223575" y="1404039"/>
            <a:ext cx="2609450" cy="400110"/>
          </a:xfrm>
          <a:prstGeom prst="rect">
            <a:avLst/>
          </a:prstGeom>
          <a:noFill/>
        </p:spPr>
        <p:txBody>
          <a:bodyPr wrap="square" rtlCol="0">
            <a:spAutoFit/>
          </a:bodyPr>
          <a:lstStyle/>
          <a:p>
            <a:r>
              <a:rPr lang="en-US" altLang="zh-CN" sz="2000" b="1" kern="5000" dirty="0">
                <a:solidFill>
                  <a:schemeClr val="bg1"/>
                </a:solidFill>
                <a:latin typeface="微软雅黑" panose="020B0503020204020204" pitchFamily="34" charset="-122"/>
                <a:ea typeface="微软雅黑" panose="020B0503020204020204" pitchFamily="34" charset="-122"/>
                <a:sym typeface="+mn-ea"/>
              </a:rPr>
              <a:t>PLC</a:t>
            </a:r>
            <a:r>
              <a:rPr lang="zh-CN" altLang="en-US" sz="2000" b="1" kern="5000" dirty="0">
                <a:solidFill>
                  <a:schemeClr val="bg1"/>
                </a:solidFill>
                <a:latin typeface="微软雅黑" panose="020B0503020204020204" pitchFamily="34" charset="-122"/>
                <a:ea typeface="微软雅黑" panose="020B0503020204020204" pitchFamily="34" charset="-122"/>
                <a:sym typeface="+mn-ea"/>
              </a:rPr>
              <a:t>式灯控</a:t>
            </a:r>
          </a:p>
        </p:txBody>
      </p:sp>
      <p:sp>
        <p:nvSpPr>
          <p:cNvPr id="265" name="TextBox 5"/>
          <p:cNvSpPr txBox="1"/>
          <p:nvPr/>
        </p:nvSpPr>
        <p:spPr>
          <a:xfrm>
            <a:off x="2549916" y="2691684"/>
            <a:ext cx="3732530" cy="1126462"/>
          </a:xfrm>
          <a:prstGeom prst="rect">
            <a:avLst/>
          </a:prstGeom>
          <a:noFill/>
        </p:spPr>
        <p:txBody>
          <a:bodyPr wrap="square" rtlCol="0">
            <a:spAutoFit/>
          </a:bodyPr>
          <a:lstStyle>
            <a:defPPr>
              <a:defRPr lang="en-US"/>
            </a:defPPr>
            <a:lvl1pPr>
              <a:lnSpc>
                <a:spcPct val="120000"/>
              </a:lnSpc>
              <a:defRPr sz="1400">
                <a:solidFill>
                  <a:schemeClr val="bg1">
                    <a:lumMod val="50000"/>
                  </a:schemeClr>
                </a:solidFill>
                <a:latin typeface="微软雅黑" panose="020B0503020204020204" pitchFamily="34" charset="-122"/>
                <a:ea typeface="微软雅黑" panose="020B0503020204020204" pitchFamily="34" charset="-122"/>
              </a:defRPr>
            </a:lvl1pPr>
          </a:lstStyle>
          <a:p>
            <a:r>
              <a:rPr lang="en-US" altLang="zh-CN" dirty="0" smtClean="0">
                <a:solidFill>
                  <a:srgbClr val="5F5F5F"/>
                </a:solidFill>
              </a:rPr>
              <a:t>PLC</a:t>
            </a:r>
            <a:r>
              <a:rPr lang="zh-CN" altLang="en-US" dirty="0" smtClean="0">
                <a:solidFill>
                  <a:srgbClr val="5F5F5F"/>
                </a:solidFill>
              </a:rPr>
              <a:t>单灯控制器，满足灯泡的远程开关、自动调光、电气状态查询、故障报警等需要，可应用在隧道照明、公路照明、景观灯照明、楼宇照明控制等场景。</a:t>
            </a:r>
            <a:endParaRPr lang="zh-CN" altLang="en-US" dirty="0">
              <a:solidFill>
                <a:srgbClr val="5F5F5F"/>
              </a:solidFill>
            </a:endParaRPr>
          </a:p>
        </p:txBody>
      </p:sp>
      <p:pic>
        <p:nvPicPr>
          <p:cNvPr id="266"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94141" y="2997664"/>
            <a:ext cx="1296144" cy="714955"/>
          </a:xfrm>
          <a:prstGeom prst="rect">
            <a:avLst/>
          </a:prstGeom>
          <a:noFill/>
          <a:ln w="9525">
            <a:noFill/>
            <a:miter lim="800000"/>
            <a:headEnd/>
            <a:tailEnd/>
          </a:ln>
        </p:spPr>
      </p:pic>
      <p:sp>
        <p:nvSpPr>
          <p:cNvPr id="267" name="矩形 266"/>
          <p:cNvSpPr/>
          <p:nvPr/>
        </p:nvSpPr>
        <p:spPr>
          <a:xfrm>
            <a:off x="706546" y="3835554"/>
            <a:ext cx="1486817" cy="276999"/>
          </a:xfrm>
          <a:prstGeom prst="rect">
            <a:avLst/>
          </a:prstGeom>
        </p:spPr>
        <p:txBody>
          <a:bodyPr wrap="none">
            <a:spAutoFit/>
          </a:bodyPr>
          <a:lstStyle/>
          <a:p>
            <a:r>
              <a:rPr lang="en-US" altLang="zh-CN" sz="1200" b="1" dirty="0" smtClean="0">
                <a:solidFill>
                  <a:srgbClr val="036EB8"/>
                </a:solidFill>
                <a:latin typeface="微软雅黑" panose="020B0503020204020204" pitchFamily="34" charset="-122"/>
                <a:ea typeface="微软雅黑" panose="020B0503020204020204" pitchFamily="34" charset="-122"/>
              </a:rPr>
              <a:t>PLP-PLC003ST02</a:t>
            </a:r>
          </a:p>
        </p:txBody>
      </p:sp>
      <p:sp>
        <p:nvSpPr>
          <p:cNvPr id="268" name="等腰三角形 267"/>
          <p:cNvSpPr/>
          <p:nvPr/>
        </p:nvSpPr>
        <p:spPr>
          <a:xfrm rot="5400000">
            <a:off x="589383" y="2411004"/>
            <a:ext cx="309372" cy="266700"/>
          </a:xfrm>
          <a:prstGeom prst="triangle">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文本框 268"/>
          <p:cNvSpPr txBox="1"/>
          <p:nvPr/>
        </p:nvSpPr>
        <p:spPr>
          <a:xfrm>
            <a:off x="923681" y="2372305"/>
            <a:ext cx="1562100" cy="338554"/>
          </a:xfrm>
          <a:prstGeom prst="rect">
            <a:avLst/>
          </a:prstGeom>
          <a:noFill/>
        </p:spPr>
        <p:txBody>
          <a:bodyPr wrap="square" rtlCol="0">
            <a:spAutoFit/>
          </a:bodyPr>
          <a:lstStyle/>
          <a:p>
            <a:r>
              <a:rPr lang="zh-CN" altLang="en-US" sz="1600" b="1" dirty="0" smtClean="0">
                <a:solidFill>
                  <a:srgbClr val="036EB8"/>
                </a:solidFill>
                <a:latin typeface="微软雅黑" panose="020B0503020204020204" pitchFamily="34" charset="-122"/>
                <a:ea typeface="微软雅黑" panose="020B0503020204020204" pitchFamily="34" charset="-122"/>
              </a:rPr>
              <a:t>概述</a:t>
            </a:r>
            <a:endParaRPr lang="en-US" sz="1600" b="1" dirty="0">
              <a:solidFill>
                <a:srgbClr val="036EB8"/>
              </a:solidFill>
              <a:latin typeface="微软雅黑" panose="020B0503020204020204" pitchFamily="34" charset="-122"/>
              <a:ea typeface="微软雅黑" panose="020B0503020204020204" pitchFamily="34" charset="-122"/>
            </a:endParaRPr>
          </a:p>
        </p:txBody>
      </p:sp>
      <p:sp>
        <p:nvSpPr>
          <p:cNvPr id="270" name="等腰三角形 269"/>
          <p:cNvSpPr/>
          <p:nvPr/>
        </p:nvSpPr>
        <p:spPr>
          <a:xfrm rot="5400000">
            <a:off x="521589" y="4793594"/>
            <a:ext cx="309372" cy="266700"/>
          </a:xfrm>
          <a:prstGeom prst="triangle">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文本框 270"/>
          <p:cNvSpPr txBox="1"/>
          <p:nvPr/>
        </p:nvSpPr>
        <p:spPr>
          <a:xfrm>
            <a:off x="855887" y="4754895"/>
            <a:ext cx="1562100" cy="338554"/>
          </a:xfrm>
          <a:prstGeom prst="rect">
            <a:avLst/>
          </a:prstGeom>
          <a:noFill/>
        </p:spPr>
        <p:txBody>
          <a:bodyPr wrap="square" rtlCol="0">
            <a:spAutoFit/>
          </a:bodyPr>
          <a:lstStyle/>
          <a:p>
            <a:r>
              <a:rPr lang="zh-CN" altLang="en-US" sz="1600" b="1" dirty="0" smtClean="0">
                <a:solidFill>
                  <a:srgbClr val="036EB8"/>
                </a:solidFill>
                <a:latin typeface="微软雅黑" panose="020B0503020204020204" pitchFamily="34" charset="-122"/>
                <a:ea typeface="微软雅黑" panose="020B0503020204020204" pitchFamily="34" charset="-122"/>
              </a:rPr>
              <a:t>产品特色</a:t>
            </a:r>
            <a:endParaRPr lang="en-US" sz="1600" b="1" dirty="0">
              <a:solidFill>
                <a:srgbClr val="036EB8"/>
              </a:solidFill>
              <a:latin typeface="微软雅黑" panose="020B0503020204020204" pitchFamily="34" charset="-122"/>
              <a:ea typeface="微软雅黑" panose="020B0503020204020204" pitchFamily="34" charset="-122"/>
            </a:endParaRPr>
          </a:p>
        </p:txBody>
      </p:sp>
      <p:sp>
        <p:nvSpPr>
          <p:cNvPr id="276" name="矩形 275"/>
          <p:cNvSpPr/>
          <p:nvPr/>
        </p:nvSpPr>
        <p:spPr>
          <a:xfrm>
            <a:off x="480929" y="5194634"/>
            <a:ext cx="2984941" cy="1384995"/>
          </a:xfrm>
          <a:prstGeom prst="rect">
            <a:avLst/>
          </a:prstGeom>
        </p:spPr>
        <p:txBody>
          <a:bodyPr wrap="square">
            <a:spAutoFit/>
          </a:bodyPr>
          <a:lstStyle/>
          <a:p>
            <a:pPr>
              <a:lnSpc>
                <a:spcPct val="150000"/>
              </a:lnSpc>
              <a:buAutoNum type="arabicPeriod"/>
            </a:pPr>
            <a:r>
              <a:rPr lang="zh-CN" altLang="en-US" sz="1400" dirty="0" smtClean="0">
                <a:solidFill>
                  <a:srgbClr val="5F5F5F"/>
                </a:solidFill>
                <a:latin typeface="微软雅黑" panose="020B0503020204020204" pitchFamily="34" charset="-122"/>
                <a:ea typeface="微软雅黑" panose="020B0503020204020204" pitchFamily="34" charset="-122"/>
              </a:rPr>
              <a:t> 宽带</a:t>
            </a:r>
            <a:r>
              <a:rPr lang="en-US" altLang="zh-CN" sz="1400" dirty="0" smtClean="0">
                <a:solidFill>
                  <a:srgbClr val="5F5F5F"/>
                </a:solidFill>
                <a:latin typeface="微软雅黑" panose="020B0503020204020204" pitchFamily="34" charset="-122"/>
                <a:ea typeface="微软雅黑" panose="020B0503020204020204" pitchFamily="34" charset="-122"/>
              </a:rPr>
              <a:t>PLC</a:t>
            </a:r>
            <a:r>
              <a:rPr lang="zh-CN" altLang="en-US" sz="1400" dirty="0" smtClean="0">
                <a:solidFill>
                  <a:srgbClr val="5F5F5F"/>
                </a:solidFill>
                <a:latin typeface="微软雅黑" panose="020B0503020204020204" pitchFamily="34" charset="-122"/>
                <a:ea typeface="微软雅黑" panose="020B0503020204020204" pitchFamily="34" charset="-122"/>
              </a:rPr>
              <a:t>电力载波技术</a:t>
            </a:r>
          </a:p>
          <a:p>
            <a:pPr>
              <a:lnSpc>
                <a:spcPct val="150000"/>
              </a:lnSpc>
              <a:buAutoNum type="arabicPeriod"/>
            </a:pPr>
            <a:r>
              <a:rPr lang="zh-CN" altLang="en-US" sz="1400" dirty="0" smtClean="0">
                <a:solidFill>
                  <a:srgbClr val="5F5F5F"/>
                </a:solidFill>
                <a:latin typeface="微软雅黑" panose="020B0503020204020204" pitchFamily="34" charset="-122"/>
                <a:ea typeface="微软雅黑" panose="020B0503020204020204" pitchFamily="34" charset="-122"/>
              </a:rPr>
              <a:t> 低时延，实时性好</a:t>
            </a:r>
          </a:p>
          <a:p>
            <a:pPr indent="-342900">
              <a:lnSpc>
                <a:spcPct val="150000"/>
              </a:lnSpc>
            </a:pPr>
            <a:r>
              <a:rPr lang="en-US" altLang="zh-CN" sz="1400" dirty="0" smtClean="0">
                <a:solidFill>
                  <a:srgbClr val="5F5F5F"/>
                </a:solidFill>
                <a:latin typeface="微软雅黑" panose="020B0503020204020204" pitchFamily="34" charset="-122"/>
                <a:ea typeface="微软雅黑" panose="020B0503020204020204" pitchFamily="34" charset="-122"/>
              </a:rPr>
              <a:t>3. </a:t>
            </a:r>
            <a:r>
              <a:rPr lang="zh-CN" altLang="en-US" sz="1400" dirty="0" smtClean="0">
                <a:solidFill>
                  <a:srgbClr val="5F5F5F"/>
                </a:solidFill>
                <a:latin typeface="微软雅黑" panose="020B0503020204020204" pitchFamily="34" charset="-122"/>
                <a:ea typeface="微软雅黑" panose="020B0503020204020204" pitchFamily="34" charset="-122"/>
              </a:rPr>
              <a:t>支持大规模组网，部署成本低</a:t>
            </a:r>
          </a:p>
          <a:p>
            <a:pPr>
              <a:lnSpc>
                <a:spcPct val="150000"/>
              </a:lnSpc>
            </a:pPr>
            <a:r>
              <a:rPr lang="en-US" altLang="zh-CN" sz="1400" dirty="0" smtClean="0">
                <a:solidFill>
                  <a:srgbClr val="5F5F5F"/>
                </a:solidFill>
                <a:latin typeface="微软雅黑" panose="020B0503020204020204" pitchFamily="34" charset="-122"/>
                <a:ea typeface="微软雅黑" panose="020B0503020204020204" pitchFamily="34" charset="-122"/>
              </a:rPr>
              <a:t>4. </a:t>
            </a:r>
            <a:r>
              <a:rPr lang="zh-CN" altLang="en-US" sz="1400" dirty="0" smtClean="0">
                <a:solidFill>
                  <a:srgbClr val="5F5F5F"/>
                </a:solidFill>
                <a:latin typeface="微软雅黑" panose="020B0503020204020204" pitchFamily="34" charset="-122"/>
                <a:ea typeface="微软雅黑" panose="020B0503020204020204" pitchFamily="34" charset="-122"/>
              </a:rPr>
              <a:t>快速自动组网及掉线警告</a:t>
            </a:r>
          </a:p>
        </p:txBody>
      </p:sp>
      <p:sp>
        <p:nvSpPr>
          <p:cNvPr id="277" name="文本框 276"/>
          <p:cNvSpPr txBox="1"/>
          <p:nvPr/>
        </p:nvSpPr>
        <p:spPr>
          <a:xfrm>
            <a:off x="3766960" y="5194634"/>
            <a:ext cx="2824480" cy="1384995"/>
          </a:xfrm>
          <a:prstGeom prst="rect">
            <a:avLst/>
          </a:prstGeom>
          <a:noFill/>
        </p:spPr>
        <p:txBody>
          <a:bodyPr wrap="square" rtlCol="0">
            <a:spAutoFit/>
          </a:bodyPr>
          <a:lstStyle/>
          <a:p>
            <a:pPr indent="0">
              <a:lnSpc>
                <a:spcPct val="150000"/>
              </a:lnSpc>
              <a:buNone/>
            </a:pPr>
            <a:r>
              <a:rPr lang="en-US" altLang="zh-CN" sz="1400" dirty="0" smtClean="0">
                <a:solidFill>
                  <a:srgbClr val="5F5F5F"/>
                </a:solidFill>
                <a:latin typeface="微软雅黑" panose="020B0503020204020204" pitchFamily="34" charset="-122"/>
                <a:ea typeface="微软雅黑" panose="020B0503020204020204" pitchFamily="34" charset="-122"/>
                <a:sym typeface="+mn-ea"/>
              </a:rPr>
              <a:t>5. PWM</a:t>
            </a:r>
            <a:r>
              <a:rPr lang="zh-CN" altLang="en-US" sz="1400" dirty="0" smtClean="0">
                <a:solidFill>
                  <a:srgbClr val="5F5F5F"/>
                </a:solidFill>
                <a:latin typeface="微软雅黑" panose="020B0503020204020204" pitchFamily="34" charset="-122"/>
                <a:ea typeface="微软雅黑" panose="020B0503020204020204" pitchFamily="34" charset="-122"/>
                <a:sym typeface="+mn-ea"/>
              </a:rPr>
              <a:t>及</a:t>
            </a:r>
            <a:r>
              <a:rPr lang="en-US" altLang="zh-CN" sz="1400" dirty="0" smtClean="0">
                <a:solidFill>
                  <a:srgbClr val="5F5F5F"/>
                </a:solidFill>
                <a:latin typeface="微软雅黑" panose="020B0503020204020204" pitchFamily="34" charset="-122"/>
                <a:ea typeface="微软雅黑" panose="020B0503020204020204" pitchFamily="34" charset="-122"/>
                <a:sym typeface="+mn-ea"/>
              </a:rPr>
              <a:t>0-10V</a:t>
            </a:r>
            <a:r>
              <a:rPr lang="zh-CN" altLang="en-US" sz="1400" dirty="0" smtClean="0">
                <a:solidFill>
                  <a:srgbClr val="5F5F5F"/>
                </a:solidFill>
                <a:latin typeface="微软雅黑" panose="020B0503020204020204" pitchFamily="34" charset="-122"/>
                <a:ea typeface="微软雅黑" panose="020B0503020204020204" pitchFamily="34" charset="-122"/>
                <a:sym typeface="+mn-ea"/>
              </a:rPr>
              <a:t>两路调光输出</a:t>
            </a:r>
          </a:p>
          <a:p>
            <a:pPr indent="0">
              <a:lnSpc>
                <a:spcPct val="150000"/>
              </a:lnSpc>
              <a:buNone/>
            </a:pPr>
            <a:r>
              <a:rPr lang="en-US" altLang="zh-CN" sz="1400" dirty="0" smtClean="0">
                <a:solidFill>
                  <a:srgbClr val="5F5F5F"/>
                </a:solidFill>
                <a:latin typeface="微软雅黑" panose="020B0503020204020204" pitchFamily="34" charset="-122"/>
                <a:ea typeface="微软雅黑" panose="020B0503020204020204" pitchFamily="34" charset="-122"/>
                <a:sym typeface="+mn-ea"/>
              </a:rPr>
              <a:t>6. </a:t>
            </a:r>
            <a:r>
              <a:rPr lang="zh-CN" altLang="en-US" sz="1400" dirty="0" smtClean="0">
                <a:solidFill>
                  <a:srgbClr val="5F5F5F"/>
                </a:solidFill>
                <a:latin typeface="微软雅黑" panose="020B0503020204020204" pitchFamily="34" charset="-122"/>
                <a:ea typeface="微软雅黑" panose="020B0503020204020204" pitchFamily="34" charset="-122"/>
                <a:sym typeface="+mn-ea"/>
              </a:rPr>
              <a:t>自主研发算法，精确控制</a:t>
            </a:r>
          </a:p>
          <a:p>
            <a:pPr indent="0">
              <a:lnSpc>
                <a:spcPct val="150000"/>
              </a:lnSpc>
              <a:buNone/>
            </a:pPr>
            <a:r>
              <a:rPr lang="en-US" altLang="zh-CN" sz="1400" dirty="0" smtClean="0">
                <a:solidFill>
                  <a:srgbClr val="5F5F5F"/>
                </a:solidFill>
                <a:latin typeface="微软雅黑" panose="020B0503020204020204" pitchFamily="34" charset="-122"/>
                <a:ea typeface="微软雅黑" panose="020B0503020204020204" pitchFamily="34" charset="-122"/>
                <a:sym typeface="+mn-ea"/>
              </a:rPr>
              <a:t>7. </a:t>
            </a:r>
            <a:r>
              <a:rPr lang="zh-CN" altLang="en-US" sz="1400" dirty="0" smtClean="0">
                <a:solidFill>
                  <a:srgbClr val="5F5F5F"/>
                </a:solidFill>
                <a:latin typeface="微软雅黑" panose="020B0503020204020204" pitchFamily="34" charset="-122"/>
                <a:ea typeface="微软雅黑" panose="020B0503020204020204" pitchFamily="34" charset="-122"/>
                <a:sym typeface="+mn-ea"/>
              </a:rPr>
              <a:t>体积小，重量轻</a:t>
            </a:r>
          </a:p>
          <a:p>
            <a:pPr indent="0">
              <a:lnSpc>
                <a:spcPct val="150000"/>
              </a:lnSpc>
              <a:buNone/>
            </a:pPr>
            <a:r>
              <a:rPr lang="en-US" altLang="zh-CN" sz="1400" dirty="0" smtClean="0">
                <a:solidFill>
                  <a:srgbClr val="5F5F5F"/>
                </a:solidFill>
                <a:latin typeface="微软雅黑" panose="020B0503020204020204" pitchFamily="34" charset="-122"/>
                <a:ea typeface="微软雅黑" panose="020B0503020204020204" pitchFamily="34" charset="-122"/>
                <a:sym typeface="+mn-ea"/>
              </a:rPr>
              <a:t>8. </a:t>
            </a:r>
            <a:r>
              <a:rPr lang="zh-CN" altLang="en-US" sz="1400" dirty="0" smtClean="0">
                <a:solidFill>
                  <a:srgbClr val="5F5F5F"/>
                </a:solidFill>
                <a:latin typeface="微软雅黑" panose="020B0503020204020204" pitchFamily="34" charset="-122"/>
                <a:ea typeface="微软雅黑" panose="020B0503020204020204" pitchFamily="34" charset="-122"/>
                <a:sym typeface="+mn-ea"/>
              </a:rPr>
              <a:t>兼容</a:t>
            </a:r>
            <a:r>
              <a:rPr lang="en-US" altLang="zh-CN" sz="1400" dirty="0" smtClean="0">
                <a:solidFill>
                  <a:srgbClr val="5F5F5F"/>
                </a:solidFill>
                <a:latin typeface="微软雅黑" panose="020B0503020204020204" pitchFamily="34" charset="-122"/>
                <a:ea typeface="微软雅黑" panose="020B0503020204020204" pitchFamily="34" charset="-122"/>
                <a:sym typeface="+mn-ea"/>
              </a:rPr>
              <a:t>LED</a:t>
            </a:r>
            <a:r>
              <a:rPr lang="zh-CN" altLang="en-US" sz="1400" dirty="0" smtClean="0">
                <a:solidFill>
                  <a:srgbClr val="5F5F5F"/>
                </a:solidFill>
                <a:latin typeface="微软雅黑" panose="020B0503020204020204" pitchFamily="34" charset="-122"/>
                <a:ea typeface="微软雅黑" panose="020B0503020204020204" pitchFamily="34" charset="-122"/>
                <a:sym typeface="+mn-ea"/>
              </a:rPr>
              <a:t>路灯及传统路灯</a:t>
            </a:r>
          </a:p>
        </p:txBody>
      </p:sp>
      <p:sp>
        <p:nvSpPr>
          <p:cNvPr id="278" name="等腰三角形 277"/>
          <p:cNvSpPr/>
          <p:nvPr/>
        </p:nvSpPr>
        <p:spPr>
          <a:xfrm rot="5400000">
            <a:off x="8243189" y="2393224"/>
            <a:ext cx="309372" cy="266700"/>
          </a:xfrm>
          <a:prstGeom prst="triangle">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文本框 278"/>
          <p:cNvSpPr txBox="1"/>
          <p:nvPr/>
        </p:nvSpPr>
        <p:spPr>
          <a:xfrm>
            <a:off x="8577487" y="2354525"/>
            <a:ext cx="1562100" cy="338554"/>
          </a:xfrm>
          <a:prstGeom prst="rect">
            <a:avLst/>
          </a:prstGeom>
          <a:noFill/>
        </p:spPr>
        <p:txBody>
          <a:bodyPr wrap="square" rtlCol="0">
            <a:spAutoFit/>
          </a:bodyPr>
          <a:lstStyle/>
          <a:p>
            <a:r>
              <a:rPr lang="zh-CN" altLang="en-US" sz="1600" b="1" dirty="0" smtClean="0">
                <a:solidFill>
                  <a:srgbClr val="036EB8"/>
                </a:solidFill>
                <a:latin typeface="微软雅黑" panose="020B0503020204020204" pitchFamily="34" charset="-122"/>
                <a:ea typeface="微软雅黑" panose="020B0503020204020204" pitchFamily="34" charset="-122"/>
              </a:rPr>
              <a:t>性能参数</a:t>
            </a:r>
            <a:endParaRPr lang="en-US" sz="1600" b="1" dirty="0">
              <a:solidFill>
                <a:srgbClr val="036EB8"/>
              </a:solidFill>
              <a:latin typeface="微软雅黑" panose="020B0503020204020204" pitchFamily="34" charset="-122"/>
              <a:ea typeface="微软雅黑" panose="020B0503020204020204" pitchFamily="34" charset="-122"/>
            </a:endParaRPr>
          </a:p>
        </p:txBody>
      </p:sp>
      <p:graphicFrame>
        <p:nvGraphicFramePr>
          <p:cNvPr id="280" name="表格 279"/>
          <p:cNvGraphicFramePr>
            <a:graphicFrameLocks noGrp="1"/>
          </p:cNvGraphicFramePr>
          <p:nvPr>
            <p:extLst>
              <p:ext uri="{D42A27DB-BD31-4B8C-83A1-F6EECF244321}">
                <p14:modId xmlns="" xmlns:p14="http://schemas.microsoft.com/office/powerpoint/2010/main" val="2061253661"/>
              </p:ext>
            </p:extLst>
          </p:nvPr>
        </p:nvGraphicFramePr>
        <p:xfrm>
          <a:off x="8341751" y="2903220"/>
          <a:ext cx="6212449" cy="3855998"/>
        </p:xfrm>
        <a:graphic>
          <a:graphicData uri="http://schemas.openxmlformats.org/drawingml/2006/table">
            <a:tbl>
              <a:tblPr firstRow="1" bandRow="1">
                <a:tableStyleId>{073A0DAA-6AF3-43AB-8588-CEC1D06C72B9}</a:tableStyleId>
              </a:tblPr>
              <a:tblGrid>
                <a:gridCol w="973392"/>
                <a:gridCol w="1946059"/>
                <a:gridCol w="1421647"/>
                <a:gridCol w="1871351"/>
              </a:tblGrid>
              <a:tr h="613164">
                <a:tc>
                  <a:txBody>
                    <a:bodyPr/>
                    <a:lstStyle/>
                    <a:p>
                      <a:pPr algn="ctr">
                        <a:lnSpc>
                          <a:spcPct val="150000"/>
                        </a:lnSpc>
                      </a:pPr>
                      <a:r>
                        <a:rPr lang="zh-CN" altLang="en-US" sz="1400" b="1" dirty="0" smtClean="0">
                          <a:latin typeface="微软雅黑" panose="020B0503020204020204" pitchFamily="34" charset="-122"/>
                          <a:ea typeface="微软雅黑" panose="020B0503020204020204" pitchFamily="34" charset="-122"/>
                        </a:rPr>
                        <a:t>参数</a:t>
                      </a:r>
                    </a:p>
                  </a:txBody>
                  <a:tcPr anchor="ctr">
                    <a:solidFill>
                      <a:srgbClr val="036EB8"/>
                    </a:solidFill>
                  </a:tcPr>
                </a:tc>
                <a:tc>
                  <a:txBody>
                    <a:bodyPr/>
                    <a:lstStyle/>
                    <a:p>
                      <a:pPr algn="ctr">
                        <a:lnSpc>
                          <a:spcPct val="150000"/>
                        </a:lnSpc>
                      </a:pPr>
                      <a:r>
                        <a:rPr lang="zh-CN" altLang="en-US" sz="1400" b="1" dirty="0" smtClean="0">
                          <a:latin typeface="微软雅黑" panose="020B0503020204020204" pitchFamily="34" charset="-122"/>
                          <a:ea typeface="微软雅黑" panose="020B0503020204020204" pitchFamily="34" charset="-122"/>
                        </a:rPr>
                        <a:t>值</a:t>
                      </a:r>
                    </a:p>
                  </a:txBody>
                  <a:tcPr anchor="ctr">
                    <a:solidFill>
                      <a:srgbClr val="036EB8"/>
                    </a:solidFill>
                  </a:tcPr>
                </a:tc>
                <a:tc>
                  <a:txBody>
                    <a:bodyPr/>
                    <a:lstStyle/>
                    <a:p>
                      <a:pPr algn="ctr">
                        <a:lnSpc>
                          <a:spcPct val="150000"/>
                        </a:lnSpc>
                      </a:pPr>
                      <a:r>
                        <a:rPr lang="zh-CN" altLang="en-US" sz="1400" b="1" dirty="0" smtClean="0">
                          <a:latin typeface="微软雅黑" panose="020B0503020204020204" pitchFamily="34" charset="-122"/>
                          <a:ea typeface="微软雅黑" panose="020B0503020204020204" pitchFamily="34" charset="-122"/>
                        </a:rPr>
                        <a:t>参数</a:t>
                      </a:r>
                    </a:p>
                  </a:txBody>
                  <a:tcPr anchor="ctr">
                    <a:solidFill>
                      <a:srgbClr val="036EB8"/>
                    </a:solidFill>
                  </a:tcPr>
                </a:tc>
                <a:tc>
                  <a:txBody>
                    <a:bodyPr/>
                    <a:lstStyle/>
                    <a:p>
                      <a:pPr algn="ctr">
                        <a:lnSpc>
                          <a:spcPct val="150000"/>
                        </a:lnSpc>
                      </a:pPr>
                      <a:r>
                        <a:rPr lang="zh-CN" altLang="en-US" sz="1400" b="1" dirty="0" smtClean="0">
                          <a:latin typeface="微软雅黑" panose="020B0503020204020204" pitchFamily="34" charset="-122"/>
                          <a:ea typeface="微软雅黑" panose="020B0503020204020204" pitchFamily="34" charset="-122"/>
                        </a:rPr>
                        <a:t>值</a:t>
                      </a:r>
                    </a:p>
                  </a:txBody>
                  <a:tcPr anchor="ctr">
                    <a:solidFill>
                      <a:srgbClr val="036EB8"/>
                    </a:solidFill>
                  </a:tcPr>
                </a:tc>
              </a:tr>
              <a:tr h="700759">
                <a:tc>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zh-CN" altLang="en-US" sz="1400" kern="1200" baseline="0" dirty="0" smtClean="0">
                          <a:latin typeface="微软雅黑" panose="020B0503020204020204" pitchFamily="34" charset="-122"/>
                          <a:ea typeface="微软雅黑" panose="020B0503020204020204" pitchFamily="34" charset="-122"/>
                        </a:rPr>
                        <a:t>工作电压</a:t>
                      </a:r>
                    </a:p>
                  </a:txBody>
                  <a:tcPr anchor="ctr"/>
                </a:tc>
                <a:tc>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en-US" altLang="zh-CN" sz="1400" kern="1200" baseline="0" dirty="0" smtClean="0">
                          <a:latin typeface="微软雅黑" panose="020B0503020204020204" pitchFamily="34" charset="-122"/>
                          <a:ea typeface="微软雅黑" panose="020B0503020204020204" pitchFamily="34" charset="-122"/>
                        </a:rPr>
                        <a:t>AC90-264V, 50/60Hz</a:t>
                      </a:r>
                    </a:p>
                  </a:txBody>
                  <a:tcPr anchor="ctr"/>
                </a:tc>
                <a:tc>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zh-CN" altLang="en-US" sz="1400" kern="1200" baseline="0" dirty="0" smtClean="0">
                          <a:latin typeface="微软雅黑" panose="020B0503020204020204" pitchFamily="34" charset="-122"/>
                          <a:ea typeface="微软雅黑" panose="020B0503020204020204" pitchFamily="34" charset="-122"/>
                        </a:rPr>
                        <a:t>工作频点</a:t>
                      </a:r>
                    </a:p>
                  </a:txBody>
                  <a:tcPr anchor="ctr"/>
                </a:tc>
                <a:tc>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en-US" altLang="zh-CN" sz="1400" kern="1200" baseline="0" dirty="0" smtClean="0">
                          <a:latin typeface="微软雅黑" panose="020B0503020204020204" pitchFamily="34" charset="-122"/>
                          <a:ea typeface="微软雅黑" panose="020B0503020204020204" pitchFamily="34" charset="-122"/>
                        </a:rPr>
                        <a:t>2-12M</a:t>
                      </a:r>
                    </a:p>
                  </a:txBody>
                  <a:tcPr anchor="ctr"/>
                </a:tc>
              </a:tr>
              <a:tr h="613772">
                <a:tc>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zh-CN" altLang="en-US" sz="1400" kern="1200" baseline="0" dirty="0" smtClean="0">
                          <a:latin typeface="微软雅黑" panose="020B0503020204020204" pitchFamily="34" charset="-122"/>
                          <a:ea typeface="微软雅黑" panose="020B0503020204020204" pitchFamily="34" charset="-122"/>
                        </a:rPr>
                        <a:t>负载</a:t>
                      </a:r>
                    </a:p>
                  </a:txBody>
                  <a:tcPr anchor="ctr"/>
                </a:tc>
                <a:tc>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en-US" altLang="zh-CN" sz="1400" kern="1200" baseline="0" dirty="0" smtClean="0">
                          <a:latin typeface="微软雅黑" panose="020B0503020204020204" pitchFamily="34" charset="-122"/>
                          <a:ea typeface="微软雅黑" panose="020B0503020204020204" pitchFamily="34" charset="-122"/>
                        </a:rPr>
                        <a:t>1500W Max</a:t>
                      </a:r>
                    </a:p>
                  </a:txBody>
                  <a:tcPr anchor="ctr"/>
                </a:tc>
                <a:tc>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zh-CN" altLang="en-US" sz="1400" kern="1200" baseline="0" dirty="0" smtClean="0">
                          <a:latin typeface="微软雅黑" panose="020B0503020204020204" pitchFamily="34" charset="-122"/>
                          <a:ea typeface="微软雅黑" panose="020B0503020204020204" pitchFamily="34" charset="-122"/>
                        </a:rPr>
                        <a:t>产品重量</a:t>
                      </a:r>
                    </a:p>
                  </a:txBody>
                  <a:tcPr anchor="ctr"/>
                </a:tc>
                <a:tc>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en-US" altLang="zh-CN" sz="1400" kern="1200" baseline="0" dirty="0" smtClean="0">
                          <a:latin typeface="微软雅黑" panose="020B0503020204020204" pitchFamily="34" charset="-122"/>
                          <a:ea typeface="微软雅黑" panose="020B0503020204020204" pitchFamily="34" charset="-122"/>
                        </a:rPr>
                        <a:t>330g</a:t>
                      </a:r>
                    </a:p>
                  </a:txBody>
                  <a:tcPr anchor="ctr"/>
                </a:tc>
              </a:tr>
              <a:tr h="613772">
                <a:tc>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zh-CN" altLang="en-US" sz="1400" kern="1200" baseline="0" dirty="0" smtClean="0">
                          <a:latin typeface="微软雅黑" panose="020B0503020204020204" pitchFamily="34" charset="-122"/>
                          <a:ea typeface="微软雅黑" panose="020B0503020204020204" pitchFamily="34" charset="-122"/>
                        </a:rPr>
                        <a:t>设备功率</a:t>
                      </a:r>
                    </a:p>
                  </a:txBody>
                  <a:tcPr anchor="ctr"/>
                </a:tc>
                <a:tc>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en-US" altLang="zh-CN" sz="1400" kern="1200" baseline="0" dirty="0" smtClean="0">
                          <a:latin typeface="微软雅黑" panose="020B0503020204020204" pitchFamily="34" charset="-122"/>
                          <a:ea typeface="微软雅黑" panose="020B0503020204020204" pitchFamily="34" charset="-122"/>
                        </a:rPr>
                        <a:t>&lt; 3W</a:t>
                      </a:r>
                    </a:p>
                  </a:txBody>
                  <a:tcPr anchor="ctr"/>
                </a:tc>
                <a:tc>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zh-CN" altLang="en-US" sz="1400" kern="1200" baseline="0" dirty="0" smtClean="0">
                          <a:latin typeface="微软雅黑" panose="020B0503020204020204" pitchFamily="34" charset="-122"/>
                          <a:ea typeface="微软雅黑" panose="020B0503020204020204" pitchFamily="34" charset="-122"/>
                        </a:rPr>
                        <a:t>调制方式</a:t>
                      </a:r>
                    </a:p>
                  </a:txBody>
                  <a:tcPr anchor="ctr"/>
                </a:tc>
                <a:tc>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en-US" altLang="zh-CN" sz="1400" kern="1200" baseline="0" dirty="0" smtClean="0">
                          <a:latin typeface="微软雅黑" panose="020B0503020204020204" pitchFamily="34" charset="-122"/>
                          <a:ea typeface="微软雅黑" panose="020B0503020204020204" pitchFamily="34" charset="-122"/>
                        </a:rPr>
                        <a:t>OFDM</a:t>
                      </a:r>
                    </a:p>
                  </a:txBody>
                  <a:tcPr anchor="ctr"/>
                </a:tc>
              </a:tr>
              <a:tr h="700759">
                <a:tc>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zh-CN" altLang="en-US" sz="1400" kern="1200" baseline="0" dirty="0" smtClean="0">
                          <a:latin typeface="微软雅黑" panose="020B0503020204020204" pitchFamily="34" charset="-122"/>
                          <a:ea typeface="微软雅黑" panose="020B0503020204020204" pitchFamily="34" charset="-122"/>
                        </a:rPr>
                        <a:t>调光输出</a:t>
                      </a:r>
                    </a:p>
                  </a:txBody>
                  <a:tcPr anchor="ctr"/>
                </a:tc>
                <a:tc>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en-US" altLang="zh-CN" sz="1400" kern="1200" baseline="0" dirty="0" smtClean="0">
                          <a:latin typeface="微软雅黑" panose="020B0503020204020204" pitchFamily="34" charset="-122"/>
                          <a:ea typeface="微软雅黑" panose="020B0503020204020204" pitchFamily="34" charset="-122"/>
                        </a:rPr>
                        <a:t>0-10V / PWM</a:t>
                      </a:r>
                    </a:p>
                  </a:txBody>
                  <a:tcPr anchor="ctr"/>
                </a:tc>
                <a:tc>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zh-CN" altLang="en-US" sz="1400" kern="1200" baseline="0" dirty="0" smtClean="0">
                          <a:latin typeface="微软雅黑" panose="020B0503020204020204" pitchFamily="34" charset="-122"/>
                          <a:ea typeface="微软雅黑" panose="020B0503020204020204" pitchFamily="34" charset="-122"/>
                        </a:rPr>
                        <a:t>工作温度</a:t>
                      </a:r>
                    </a:p>
                  </a:txBody>
                  <a:tcPr anchor="ctr"/>
                </a:tc>
                <a:tc>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en-US" altLang="zh-CN" sz="1400" kern="1200" baseline="0" dirty="0" smtClean="0">
                          <a:latin typeface="微软雅黑" panose="020B0503020204020204" pitchFamily="34" charset="-122"/>
                          <a:ea typeface="微软雅黑" panose="020B0503020204020204" pitchFamily="34" charset="-122"/>
                        </a:rPr>
                        <a:t>-40˚C-70˚C</a:t>
                      </a:r>
                    </a:p>
                  </a:txBody>
                  <a:tcPr anchor="ctr"/>
                </a:tc>
              </a:tr>
              <a:tr h="613772">
                <a:tc>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en-US" altLang="zh-CN" sz="1400" kern="1200" baseline="0" dirty="0" smtClean="0">
                          <a:latin typeface="微软雅黑" panose="020B0503020204020204" pitchFamily="34" charset="-122"/>
                          <a:ea typeface="微软雅黑" panose="020B0503020204020204" pitchFamily="34" charset="-122"/>
                        </a:rPr>
                        <a:t>IP </a:t>
                      </a:r>
                      <a:r>
                        <a:rPr lang="zh-CN" altLang="en-US" sz="1400" kern="1200" baseline="0" dirty="0" smtClean="0">
                          <a:latin typeface="微软雅黑" panose="020B0503020204020204" pitchFamily="34" charset="-122"/>
                          <a:ea typeface="微软雅黑" panose="020B0503020204020204" pitchFamily="34" charset="-122"/>
                        </a:rPr>
                        <a:t>等级</a:t>
                      </a:r>
                    </a:p>
                  </a:txBody>
                  <a:tcPr anchor="ctr"/>
                </a:tc>
                <a:tc>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en-US" altLang="zh-CN" sz="1400" kern="1200" baseline="0" dirty="0" smtClean="0">
                          <a:latin typeface="微软雅黑" panose="020B0503020204020204" pitchFamily="34" charset="-122"/>
                          <a:ea typeface="微软雅黑" panose="020B0503020204020204" pitchFamily="34" charset="-122"/>
                        </a:rPr>
                        <a:t>IP65</a:t>
                      </a:r>
                    </a:p>
                  </a:txBody>
                  <a:tcPr anchor="ctr"/>
                </a:tc>
                <a:tc>
                  <a:txBody>
                    <a:bodyPr/>
                    <a:lstStyle/>
                    <a:p>
                      <a:pPr marL="0" marR="0" indent="0" algn="ctr" defTabSz="913765" rtl="0" eaLnBrk="1" fontAlgn="auto" latinLnBrk="0" hangingPunct="1">
                        <a:lnSpc>
                          <a:spcPct val="150000"/>
                        </a:lnSpc>
                        <a:spcBef>
                          <a:spcPts val="0"/>
                        </a:spcBef>
                        <a:spcAft>
                          <a:spcPts val="0"/>
                        </a:spcAft>
                        <a:buClrTx/>
                        <a:buSzTx/>
                        <a:buFontTx/>
                        <a:buNone/>
                        <a:defRPr/>
                      </a:pPr>
                      <a:endParaRPr lang="zh-CN" altLang="en-US" sz="1400" kern="1200" baseline="0" dirty="0" smtClean="0">
                        <a:latin typeface="微软雅黑" panose="020B0503020204020204" pitchFamily="34" charset="-122"/>
                        <a:ea typeface="微软雅黑" panose="020B0503020204020204" pitchFamily="34" charset="-122"/>
                      </a:endParaRPr>
                    </a:p>
                  </a:txBody>
                  <a:tcPr anchor="ctr"/>
                </a:tc>
                <a:tc>
                  <a:txBody>
                    <a:bodyPr/>
                    <a:lstStyle/>
                    <a:p>
                      <a:pPr marL="0" marR="0" indent="0" algn="ctr" defTabSz="913765" rtl="0" eaLnBrk="1" fontAlgn="auto" latinLnBrk="0" hangingPunct="1">
                        <a:lnSpc>
                          <a:spcPct val="150000"/>
                        </a:lnSpc>
                        <a:spcBef>
                          <a:spcPts val="0"/>
                        </a:spcBef>
                        <a:spcAft>
                          <a:spcPts val="0"/>
                        </a:spcAft>
                        <a:buClrTx/>
                        <a:buSzTx/>
                        <a:buFontTx/>
                        <a:buNone/>
                        <a:defRPr/>
                      </a:pPr>
                      <a:endParaRPr lang="en-US" altLang="zh-CN" sz="1400" kern="1200" baseline="0" dirty="0" smtClean="0">
                        <a:latin typeface="微软雅黑" panose="020B0503020204020204" pitchFamily="34" charset="-122"/>
                        <a:ea typeface="微软雅黑" panose="020B0503020204020204" pitchFamily="34" charset="-122"/>
                      </a:endParaRPr>
                    </a:p>
                  </a:txBody>
                  <a:tcPr anchor="ctr"/>
                </a:tc>
              </a:tr>
            </a:tbl>
          </a:graphicData>
        </a:graphic>
      </p:graphicFrame>
      <p:sp>
        <p:nvSpPr>
          <p:cNvPr id="27" name="等腰三角形 26"/>
          <p:cNvSpPr/>
          <p:nvPr/>
        </p:nvSpPr>
        <p:spPr>
          <a:xfrm rot="5400000">
            <a:off x="956498" y="1532955"/>
            <a:ext cx="202375" cy="174461"/>
          </a:xfrm>
          <a:prstGeom prst="triangle">
            <a:avLst/>
          </a:prstGeom>
          <a:solidFill>
            <a:srgbClr val="F39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4757368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3450" y="533399"/>
            <a:ext cx="731542" cy="144781"/>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文本框 9"/>
          <p:cNvSpPr txBox="1"/>
          <p:nvPr/>
        </p:nvSpPr>
        <p:spPr>
          <a:xfrm>
            <a:off x="657132" y="478896"/>
            <a:ext cx="358140" cy="253916"/>
          </a:xfrm>
          <a:prstGeom prst="rect">
            <a:avLst/>
          </a:prstGeom>
          <a:noFill/>
        </p:spPr>
        <p:txBody>
          <a:bodyPr wrap="square" rtlCol="0">
            <a:spAutoFit/>
          </a:bodyPr>
          <a:lstStyle/>
          <a:p>
            <a:r>
              <a:rPr lang="en-US" altLang="zh-CN" sz="1050" b="1" dirty="0" smtClean="0">
                <a:solidFill>
                  <a:srgbClr val="036EB8"/>
                </a:solidFill>
                <a:latin typeface="微软雅黑" panose="020B0503020204020204" pitchFamily="34" charset="-122"/>
                <a:ea typeface="微软雅黑" panose="020B0503020204020204" pitchFamily="34" charset="-122"/>
              </a:rPr>
              <a:t>0</a:t>
            </a:r>
            <a:r>
              <a:rPr lang="en-US" sz="1050" b="1" dirty="0" smtClean="0">
                <a:solidFill>
                  <a:srgbClr val="036EB8"/>
                </a:solidFill>
                <a:latin typeface="微软雅黑" panose="020B0503020204020204" pitchFamily="34" charset="-122"/>
                <a:ea typeface="微软雅黑" panose="020B0503020204020204" pitchFamily="34" charset="-122"/>
              </a:rPr>
              <a:t>9</a:t>
            </a:r>
            <a:endParaRPr lang="en-US" sz="1050" b="1" dirty="0">
              <a:solidFill>
                <a:srgbClr val="036EB8"/>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846044" y="457125"/>
            <a:ext cx="1653540" cy="261610"/>
          </a:xfrm>
          <a:prstGeom prst="rect">
            <a:avLst/>
          </a:prstGeom>
          <a:noFill/>
        </p:spPr>
        <p:txBody>
          <a:bodyPr wrap="square" rtlCol="0">
            <a:spAutoFit/>
          </a:bodyPr>
          <a:lstStyle/>
          <a:p>
            <a:r>
              <a:rPr lang="zh-CN" altLang="en-US" sz="1100" b="1" dirty="0">
                <a:solidFill>
                  <a:schemeClr val="bg1">
                    <a:lumMod val="50000"/>
                  </a:schemeClr>
                </a:solidFill>
                <a:latin typeface="微软雅黑" panose="020B0503020204020204" pitchFamily="34" charset="-122"/>
                <a:ea typeface="微软雅黑" panose="020B0503020204020204" pitchFamily="34" charset="-122"/>
              </a:rPr>
              <a:t>华为智慧灯</a:t>
            </a:r>
            <a:r>
              <a:rPr lang="zh-CN" altLang="en-US" sz="1100" b="1" dirty="0" smtClean="0">
                <a:solidFill>
                  <a:schemeClr val="bg1">
                    <a:lumMod val="50000"/>
                  </a:schemeClr>
                </a:solidFill>
                <a:latin typeface="微软雅黑" panose="020B0503020204020204" pitchFamily="34" charset="-122"/>
                <a:ea typeface="微软雅黑" panose="020B0503020204020204" pitchFamily="34" charset="-122"/>
              </a:rPr>
              <a:t>杆解决方案</a:t>
            </a:r>
            <a:endParaRPr lang="en-US" sz="11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2" name="矩形 11"/>
          <p:cNvSpPr/>
          <p:nvPr/>
        </p:nvSpPr>
        <p:spPr>
          <a:xfrm>
            <a:off x="14400145" y="533399"/>
            <a:ext cx="731542" cy="144781"/>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文本框 12"/>
          <p:cNvSpPr txBox="1"/>
          <p:nvPr/>
        </p:nvSpPr>
        <p:spPr>
          <a:xfrm>
            <a:off x="12645005" y="476175"/>
            <a:ext cx="1653540" cy="261610"/>
          </a:xfrm>
          <a:prstGeom prst="rect">
            <a:avLst/>
          </a:prstGeom>
          <a:noFill/>
        </p:spPr>
        <p:txBody>
          <a:bodyPr wrap="square" rtlCol="0">
            <a:spAutoFit/>
          </a:bodyPr>
          <a:lstStyle/>
          <a:p>
            <a:r>
              <a:rPr lang="zh-CN" altLang="en-US" sz="1100" b="1" dirty="0">
                <a:solidFill>
                  <a:schemeClr val="bg1">
                    <a:lumMod val="50000"/>
                  </a:schemeClr>
                </a:solidFill>
                <a:latin typeface="微软雅黑" panose="020B0503020204020204" pitchFamily="34" charset="-122"/>
                <a:ea typeface="微软雅黑" panose="020B0503020204020204" pitchFamily="34" charset="-122"/>
              </a:rPr>
              <a:t>华为智慧灯</a:t>
            </a:r>
            <a:r>
              <a:rPr lang="zh-CN" altLang="en-US" sz="1100" b="1" dirty="0" smtClean="0">
                <a:solidFill>
                  <a:schemeClr val="bg1">
                    <a:lumMod val="50000"/>
                  </a:schemeClr>
                </a:solidFill>
                <a:latin typeface="微软雅黑" panose="020B0503020204020204" pitchFamily="34" charset="-122"/>
                <a:ea typeface="微软雅黑" panose="020B0503020204020204" pitchFamily="34" charset="-122"/>
              </a:rPr>
              <a:t>杆解决方案</a:t>
            </a:r>
            <a:endParaRPr lang="en-US" sz="11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14088814" y="488421"/>
            <a:ext cx="358140" cy="253916"/>
          </a:xfrm>
          <a:prstGeom prst="rect">
            <a:avLst/>
          </a:prstGeom>
          <a:noFill/>
        </p:spPr>
        <p:txBody>
          <a:bodyPr wrap="square" rtlCol="0">
            <a:spAutoFit/>
          </a:bodyPr>
          <a:lstStyle/>
          <a:p>
            <a:r>
              <a:rPr lang="en-US" altLang="zh-CN" sz="1050" b="1" dirty="0" smtClean="0">
                <a:solidFill>
                  <a:srgbClr val="036EB8"/>
                </a:solidFill>
                <a:latin typeface="微软雅黑" panose="020B0503020204020204" pitchFamily="34" charset="-122"/>
                <a:ea typeface="微软雅黑" panose="020B0503020204020204" pitchFamily="34" charset="-122"/>
              </a:rPr>
              <a:t>1</a:t>
            </a:r>
            <a:r>
              <a:rPr lang="en-US" sz="1050" b="1" dirty="0" smtClean="0">
                <a:solidFill>
                  <a:srgbClr val="036EB8"/>
                </a:solidFill>
                <a:latin typeface="微软雅黑" panose="020B0503020204020204" pitchFamily="34" charset="-122"/>
                <a:ea typeface="微软雅黑" panose="020B0503020204020204" pitchFamily="34" charset="-122"/>
              </a:rPr>
              <a:t>0</a:t>
            </a:r>
            <a:endParaRPr lang="en-US" sz="1050" b="1" dirty="0">
              <a:solidFill>
                <a:srgbClr val="036EB8"/>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835660" y="0"/>
            <a:ext cx="0" cy="444499"/>
          </a:xfrm>
          <a:prstGeom prst="line">
            <a:avLst/>
          </a:prstGeom>
          <a:ln w="349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4166102" y="0"/>
            <a:ext cx="0" cy="444499"/>
          </a:xfrm>
          <a:prstGeom prst="line">
            <a:avLst/>
          </a:prstGeom>
          <a:ln w="349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09600" y="1181100"/>
            <a:ext cx="528320" cy="758825"/>
          </a:xfrm>
          <a:prstGeom prst="rect">
            <a:avLst/>
          </a:prstGeom>
          <a:noFill/>
          <a:ln w="34925">
            <a:solidFill>
              <a:srgbClr val="CED1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组合 25"/>
          <p:cNvGrpSpPr/>
          <p:nvPr/>
        </p:nvGrpSpPr>
        <p:grpSpPr>
          <a:xfrm>
            <a:off x="750592" y="1299684"/>
            <a:ext cx="5879463" cy="589441"/>
            <a:chOff x="876937" y="2070100"/>
            <a:chExt cx="5879463" cy="457200"/>
          </a:xfrm>
        </p:grpSpPr>
        <p:sp>
          <p:nvSpPr>
            <p:cNvPr id="20" name="任意多边形 19"/>
            <p:cNvSpPr/>
            <p:nvPr/>
          </p:nvSpPr>
          <p:spPr>
            <a:xfrm>
              <a:off x="966644" y="2070100"/>
              <a:ext cx="5789756" cy="457200"/>
            </a:xfrm>
            <a:custGeom>
              <a:avLst/>
              <a:gdLst>
                <a:gd name="connsiteX0" fmla="*/ 0 w 5789756"/>
                <a:gd name="connsiteY0" fmla="*/ 0 h 457200"/>
                <a:gd name="connsiteX1" fmla="*/ 5789756 w 5789756"/>
                <a:gd name="connsiteY1" fmla="*/ 0 h 457200"/>
                <a:gd name="connsiteX2" fmla="*/ 5789756 w 5789756"/>
                <a:gd name="connsiteY2" fmla="*/ 457200 h 457200"/>
                <a:gd name="connsiteX3" fmla="*/ 93428 w 578975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5789756" h="457200">
                  <a:moveTo>
                    <a:pt x="0" y="0"/>
                  </a:moveTo>
                  <a:lnTo>
                    <a:pt x="5789756" y="0"/>
                  </a:lnTo>
                  <a:lnTo>
                    <a:pt x="5789756" y="457200"/>
                  </a:lnTo>
                  <a:lnTo>
                    <a:pt x="93428" y="457200"/>
                  </a:lnTo>
                  <a:close/>
                </a:path>
              </a:pathLst>
            </a:cu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任意多边形 23"/>
            <p:cNvSpPr/>
            <p:nvPr/>
          </p:nvSpPr>
          <p:spPr>
            <a:xfrm>
              <a:off x="876937" y="2070100"/>
              <a:ext cx="145501" cy="457200"/>
            </a:xfrm>
            <a:custGeom>
              <a:avLst/>
              <a:gdLst>
                <a:gd name="connsiteX0" fmla="*/ 0 w 145501"/>
                <a:gd name="connsiteY0" fmla="*/ 0 h 457200"/>
                <a:gd name="connsiteX1" fmla="*/ 45763 w 145501"/>
                <a:gd name="connsiteY1" fmla="*/ 0 h 457200"/>
                <a:gd name="connsiteX2" fmla="*/ 145501 w 145501"/>
                <a:gd name="connsiteY2" fmla="*/ 457200 h 457200"/>
                <a:gd name="connsiteX3" fmla="*/ 0 w 145501"/>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145501" h="457200">
                  <a:moveTo>
                    <a:pt x="0" y="0"/>
                  </a:moveTo>
                  <a:lnTo>
                    <a:pt x="45763" y="0"/>
                  </a:lnTo>
                  <a:lnTo>
                    <a:pt x="145501" y="457200"/>
                  </a:lnTo>
                  <a:lnTo>
                    <a:pt x="0" y="457200"/>
                  </a:lnTo>
                  <a:close/>
                </a:path>
              </a:pathLst>
            </a:custGeom>
            <a:solidFill>
              <a:srgbClr val="F39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文本框 17"/>
          <p:cNvSpPr txBox="1"/>
          <p:nvPr/>
        </p:nvSpPr>
        <p:spPr>
          <a:xfrm>
            <a:off x="1278912" y="1420131"/>
            <a:ext cx="5147288" cy="400110"/>
          </a:xfrm>
          <a:prstGeom prst="rect">
            <a:avLst/>
          </a:prstGeom>
          <a:noFill/>
        </p:spPr>
        <p:txBody>
          <a:bodyPr wrap="square" rtlCol="0">
            <a:spAutoFit/>
          </a:bodyPr>
          <a:lstStyle/>
          <a:p>
            <a:r>
              <a:rPr lang="zh-CN" altLang="en-US" sz="2000" b="1" kern="5000" dirty="0" smtClean="0">
                <a:solidFill>
                  <a:schemeClr val="bg1"/>
                </a:solidFill>
                <a:latin typeface="微软雅黑" panose="020B0503020204020204" pitchFamily="34" charset="-122"/>
                <a:ea typeface="微软雅黑" panose="020B0503020204020204" pitchFamily="34" charset="-122"/>
                <a:sym typeface="+mn-ea"/>
              </a:rPr>
              <a:t>物联网关 </a:t>
            </a:r>
            <a:r>
              <a:rPr lang="en-US" altLang="zh-CN" sz="2000" b="1" kern="5000" dirty="0" smtClean="0">
                <a:solidFill>
                  <a:schemeClr val="bg1"/>
                </a:solidFill>
                <a:latin typeface="微软雅黑" panose="020B0503020204020204" pitchFamily="34" charset="-122"/>
                <a:ea typeface="微软雅黑" panose="020B0503020204020204" pitchFamily="34" charset="-122"/>
                <a:sym typeface="+mn-ea"/>
              </a:rPr>
              <a:t>AR532</a:t>
            </a:r>
            <a:endParaRPr lang="en-US" altLang="zh-CN" sz="2000" b="1" kern="5000" dirty="0">
              <a:solidFill>
                <a:schemeClr val="bg1"/>
              </a:solidFill>
              <a:latin typeface="微软雅黑" panose="020B0503020204020204" pitchFamily="34" charset="-122"/>
              <a:ea typeface="微软雅黑" panose="020B0503020204020204" pitchFamily="34" charset="-122"/>
              <a:sym typeface="+mn-ea"/>
            </a:endParaRPr>
          </a:p>
        </p:txBody>
      </p:sp>
      <p:sp>
        <p:nvSpPr>
          <p:cNvPr id="19" name="等腰三角形 18"/>
          <p:cNvSpPr/>
          <p:nvPr/>
        </p:nvSpPr>
        <p:spPr>
          <a:xfrm rot="5400000">
            <a:off x="956498" y="1532955"/>
            <a:ext cx="202375" cy="174461"/>
          </a:xfrm>
          <a:prstGeom prst="triangle">
            <a:avLst/>
          </a:prstGeom>
          <a:solidFill>
            <a:srgbClr val="F39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5"/>
          <p:cNvSpPr txBox="1"/>
          <p:nvPr/>
        </p:nvSpPr>
        <p:spPr>
          <a:xfrm>
            <a:off x="2806700" y="2632997"/>
            <a:ext cx="3823355" cy="2677656"/>
          </a:xfrm>
          <a:prstGeom prst="rect">
            <a:avLst/>
          </a:prstGeom>
          <a:noFill/>
        </p:spPr>
        <p:txBody>
          <a:bodyPr wrap="square" rtlCol="0">
            <a:spAutoFit/>
          </a:bodyPr>
          <a:lstStyle>
            <a:defPPr>
              <a:defRPr lang="en-US"/>
            </a:defPPr>
            <a:lvl1pPr>
              <a:lnSpc>
                <a:spcPct val="120000"/>
              </a:lnSpc>
              <a:defRPr sz="1400">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dirty="0">
                <a:solidFill>
                  <a:srgbClr val="5F5F5F"/>
                </a:solidFill>
              </a:rPr>
              <a:t>与企业路由器相比，</a:t>
            </a:r>
            <a:r>
              <a:rPr lang="en-US" altLang="zh-CN" dirty="0">
                <a:solidFill>
                  <a:srgbClr val="5F5F5F"/>
                </a:solidFill>
              </a:rPr>
              <a:t>AR532</a:t>
            </a:r>
            <a:r>
              <a:rPr lang="zh-CN" altLang="en-US" dirty="0">
                <a:solidFill>
                  <a:srgbClr val="5F5F5F"/>
                </a:solidFill>
              </a:rPr>
              <a:t>更适应恶劣的工业环境，因为它们的组件选择更加严格。 </a:t>
            </a:r>
            <a:r>
              <a:rPr lang="en-US" altLang="zh-CN" dirty="0">
                <a:solidFill>
                  <a:srgbClr val="5F5F5F"/>
                </a:solidFill>
              </a:rPr>
              <a:t>AR532</a:t>
            </a:r>
            <a:r>
              <a:rPr lang="zh-CN" altLang="en-US" dirty="0">
                <a:solidFill>
                  <a:srgbClr val="5F5F5F"/>
                </a:solidFill>
              </a:rPr>
              <a:t>可处理更宽的温度范围，提供</a:t>
            </a:r>
            <a:r>
              <a:rPr lang="en-US" altLang="zh-CN" dirty="0">
                <a:solidFill>
                  <a:srgbClr val="5F5F5F"/>
                </a:solidFill>
              </a:rPr>
              <a:t>Ingress Protection 51</a:t>
            </a:r>
            <a:r>
              <a:rPr lang="zh-CN" altLang="en-US" dirty="0">
                <a:solidFill>
                  <a:srgbClr val="5F5F5F"/>
                </a:solidFill>
              </a:rPr>
              <a:t>（</a:t>
            </a:r>
            <a:r>
              <a:rPr lang="en-US" altLang="zh-CN" dirty="0">
                <a:solidFill>
                  <a:srgbClr val="5F5F5F"/>
                </a:solidFill>
              </a:rPr>
              <a:t>IP51</a:t>
            </a:r>
            <a:r>
              <a:rPr lang="zh-CN" altLang="en-US" dirty="0">
                <a:solidFill>
                  <a:srgbClr val="5F5F5F"/>
                </a:solidFill>
              </a:rPr>
              <a:t>）。 凭借这些关键技术，</a:t>
            </a:r>
            <a:r>
              <a:rPr lang="en-US" altLang="zh-CN" dirty="0">
                <a:solidFill>
                  <a:srgbClr val="5F5F5F"/>
                </a:solidFill>
              </a:rPr>
              <a:t>AR532</a:t>
            </a:r>
            <a:r>
              <a:rPr lang="zh-CN" altLang="en-US" dirty="0">
                <a:solidFill>
                  <a:srgbClr val="5F5F5F"/>
                </a:solidFill>
              </a:rPr>
              <a:t>具有耐高低温，防尘，防水等特性，可抵抗电磁干扰。 </a:t>
            </a:r>
            <a:r>
              <a:rPr lang="en-US" altLang="zh-CN" dirty="0">
                <a:solidFill>
                  <a:srgbClr val="5F5F5F"/>
                </a:solidFill>
              </a:rPr>
              <a:t>AR532</a:t>
            </a:r>
            <a:r>
              <a:rPr lang="zh-CN" altLang="en-US" dirty="0">
                <a:solidFill>
                  <a:srgbClr val="5F5F5F"/>
                </a:solidFill>
              </a:rPr>
              <a:t>采用模块化设计，集成了各种类型的接口，如</a:t>
            </a:r>
            <a:r>
              <a:rPr lang="en-US" altLang="zh-CN" dirty="0">
                <a:solidFill>
                  <a:srgbClr val="5F5F5F"/>
                </a:solidFill>
              </a:rPr>
              <a:t>GE</a:t>
            </a:r>
            <a:r>
              <a:rPr lang="zh-CN" altLang="en-US" dirty="0">
                <a:solidFill>
                  <a:srgbClr val="5F5F5F"/>
                </a:solidFill>
              </a:rPr>
              <a:t>，第三代（</a:t>
            </a:r>
            <a:r>
              <a:rPr lang="en-US" altLang="zh-CN" dirty="0">
                <a:solidFill>
                  <a:srgbClr val="5F5F5F"/>
                </a:solidFill>
              </a:rPr>
              <a:t>3G</a:t>
            </a:r>
            <a:r>
              <a:rPr lang="zh-CN" altLang="en-US" dirty="0">
                <a:solidFill>
                  <a:srgbClr val="5F5F5F"/>
                </a:solidFill>
              </a:rPr>
              <a:t>），符合</a:t>
            </a:r>
            <a:r>
              <a:rPr lang="en-US" altLang="zh-CN" dirty="0">
                <a:solidFill>
                  <a:srgbClr val="5F5F5F"/>
                </a:solidFill>
              </a:rPr>
              <a:t>IEEE 1901.1</a:t>
            </a:r>
            <a:r>
              <a:rPr lang="zh-CN" altLang="en-US" dirty="0">
                <a:solidFill>
                  <a:srgbClr val="5F5F5F"/>
                </a:solidFill>
              </a:rPr>
              <a:t>标准的华为</a:t>
            </a:r>
            <a:r>
              <a:rPr lang="en-US" altLang="zh-CN" dirty="0">
                <a:solidFill>
                  <a:srgbClr val="5F5F5F"/>
                </a:solidFill>
              </a:rPr>
              <a:t>PLC-</a:t>
            </a:r>
            <a:r>
              <a:rPr lang="en-US" altLang="zh-CN" dirty="0" err="1">
                <a:solidFill>
                  <a:srgbClr val="5F5F5F"/>
                </a:solidFill>
              </a:rPr>
              <a:t>IoT</a:t>
            </a:r>
            <a:r>
              <a:rPr lang="zh-CN" altLang="en-US" dirty="0">
                <a:solidFill>
                  <a:srgbClr val="5F5F5F"/>
                </a:solidFill>
              </a:rPr>
              <a:t>，</a:t>
            </a:r>
            <a:r>
              <a:rPr lang="en-US" altLang="zh-CN" dirty="0">
                <a:solidFill>
                  <a:srgbClr val="5F5F5F"/>
                </a:solidFill>
              </a:rPr>
              <a:t>RF</a:t>
            </a:r>
            <a:r>
              <a:rPr lang="zh-CN" altLang="en-US" dirty="0">
                <a:solidFill>
                  <a:srgbClr val="5F5F5F"/>
                </a:solidFill>
              </a:rPr>
              <a:t>和</a:t>
            </a:r>
            <a:r>
              <a:rPr lang="en-US" altLang="zh-CN" dirty="0">
                <a:solidFill>
                  <a:srgbClr val="5F5F5F"/>
                </a:solidFill>
              </a:rPr>
              <a:t>RS485</a:t>
            </a:r>
            <a:r>
              <a:rPr lang="zh-CN" altLang="en-US" dirty="0">
                <a:solidFill>
                  <a:srgbClr val="5F5F5F"/>
                </a:solidFill>
              </a:rPr>
              <a:t>。</a:t>
            </a:r>
          </a:p>
          <a:p>
            <a:endParaRPr lang="zh-CN" altLang="en-US" dirty="0">
              <a:solidFill>
                <a:srgbClr val="5F5F5F"/>
              </a:solidFill>
            </a:endParaRPr>
          </a:p>
        </p:txBody>
      </p:sp>
      <p:sp>
        <p:nvSpPr>
          <p:cNvPr id="22" name="等腰三角形 21"/>
          <p:cNvSpPr/>
          <p:nvPr/>
        </p:nvSpPr>
        <p:spPr>
          <a:xfrm rot="5400000">
            <a:off x="680974" y="2275730"/>
            <a:ext cx="309372" cy="266700"/>
          </a:xfrm>
          <a:prstGeom prst="triangle">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文本框 22"/>
          <p:cNvSpPr txBox="1"/>
          <p:nvPr/>
        </p:nvSpPr>
        <p:spPr>
          <a:xfrm>
            <a:off x="1015272" y="2237031"/>
            <a:ext cx="1562100" cy="338554"/>
          </a:xfrm>
          <a:prstGeom prst="rect">
            <a:avLst/>
          </a:prstGeom>
          <a:noFill/>
        </p:spPr>
        <p:txBody>
          <a:bodyPr wrap="square" rtlCol="0">
            <a:spAutoFit/>
          </a:bodyPr>
          <a:lstStyle/>
          <a:p>
            <a:r>
              <a:rPr lang="zh-CN" altLang="en-US" sz="1600" b="1" dirty="0" smtClean="0">
                <a:solidFill>
                  <a:srgbClr val="036EB8"/>
                </a:solidFill>
                <a:latin typeface="微软雅黑" panose="020B0503020204020204" pitchFamily="34" charset="-122"/>
                <a:ea typeface="微软雅黑" panose="020B0503020204020204" pitchFamily="34" charset="-122"/>
              </a:rPr>
              <a:t>概述</a:t>
            </a:r>
            <a:endParaRPr lang="en-US" sz="1600" b="1" dirty="0">
              <a:solidFill>
                <a:srgbClr val="036EB8"/>
              </a:solidFill>
              <a:latin typeface="微软雅黑" panose="020B0503020204020204" pitchFamily="34" charset="-122"/>
              <a:ea typeface="微软雅黑" panose="020B0503020204020204" pitchFamily="34" charset="-122"/>
            </a:endParaRPr>
          </a:p>
        </p:txBody>
      </p:sp>
      <p:sp>
        <p:nvSpPr>
          <p:cNvPr id="31" name="等腰三角形 30"/>
          <p:cNvSpPr/>
          <p:nvPr/>
        </p:nvSpPr>
        <p:spPr>
          <a:xfrm rot="5400000">
            <a:off x="661289" y="5666788"/>
            <a:ext cx="309372" cy="266700"/>
          </a:xfrm>
          <a:prstGeom prst="triangle">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文本框 31"/>
          <p:cNvSpPr txBox="1"/>
          <p:nvPr/>
        </p:nvSpPr>
        <p:spPr>
          <a:xfrm>
            <a:off x="995587" y="5628089"/>
            <a:ext cx="1562100" cy="338554"/>
          </a:xfrm>
          <a:prstGeom prst="rect">
            <a:avLst/>
          </a:prstGeom>
          <a:noFill/>
        </p:spPr>
        <p:txBody>
          <a:bodyPr wrap="square" rtlCol="0">
            <a:spAutoFit/>
          </a:bodyPr>
          <a:lstStyle/>
          <a:p>
            <a:r>
              <a:rPr lang="zh-CN" altLang="en-US" sz="1600" b="1" dirty="0" smtClean="0">
                <a:solidFill>
                  <a:srgbClr val="036EB8"/>
                </a:solidFill>
                <a:latin typeface="微软雅黑" panose="020B0503020204020204" pitchFamily="34" charset="-122"/>
                <a:ea typeface="微软雅黑" panose="020B0503020204020204" pitchFamily="34" charset="-122"/>
              </a:rPr>
              <a:t>产品特色</a:t>
            </a:r>
            <a:endParaRPr lang="en-US" sz="1600" b="1" dirty="0">
              <a:solidFill>
                <a:srgbClr val="036EB8"/>
              </a:solidFill>
              <a:latin typeface="微软雅黑" panose="020B0503020204020204" pitchFamily="34" charset="-122"/>
              <a:ea typeface="微软雅黑" panose="020B0503020204020204" pitchFamily="34" charset="-122"/>
            </a:endParaRPr>
          </a:p>
        </p:txBody>
      </p:sp>
      <p:pic>
        <p:nvPicPr>
          <p:cNvPr id="33" name="Picture 2"/>
          <p:cNvPicPr>
            <a:picLocks noChangeAspect="1" noChangeArrowheads="1"/>
          </p:cNvPicPr>
          <p:nvPr/>
        </p:nvPicPr>
        <p:blipFill>
          <a:blip r:embed="rId2" cstate="print">
            <a:clrChange>
              <a:clrFrom>
                <a:srgbClr val="FEFEFE"/>
              </a:clrFrom>
              <a:clrTo>
                <a:srgbClr val="FEFEFE">
                  <a:alpha val="0"/>
                </a:srgbClr>
              </a:clrTo>
            </a:clrChange>
          </a:blip>
          <a:srcRect/>
          <a:stretch>
            <a:fillRect/>
          </a:stretch>
        </p:blipFill>
        <p:spPr bwMode="auto">
          <a:xfrm>
            <a:off x="911882" y="2632997"/>
            <a:ext cx="1608362" cy="2516542"/>
          </a:xfrm>
          <a:prstGeom prst="rect">
            <a:avLst/>
          </a:prstGeom>
          <a:noFill/>
          <a:ln w="9525">
            <a:noFill/>
            <a:miter lim="800000"/>
            <a:headEnd/>
            <a:tailEnd/>
          </a:ln>
        </p:spPr>
      </p:pic>
      <p:sp>
        <p:nvSpPr>
          <p:cNvPr id="34" name="矩形 33"/>
          <p:cNvSpPr/>
          <p:nvPr/>
        </p:nvSpPr>
        <p:spPr>
          <a:xfrm>
            <a:off x="969010" y="6083567"/>
            <a:ext cx="3259226" cy="307777"/>
          </a:xfrm>
          <a:prstGeom prst="rect">
            <a:avLst/>
          </a:prstGeom>
        </p:spPr>
        <p:txBody>
          <a:bodyPr wrap="none">
            <a:spAutoFit/>
          </a:bodyPr>
          <a:lstStyle/>
          <a:p>
            <a:r>
              <a:rPr lang="en-US" altLang="zh-CN" sz="1400" b="1" dirty="0" smtClean="0">
                <a:solidFill>
                  <a:srgbClr val="F39700"/>
                </a:solidFill>
                <a:latin typeface="微软雅黑" panose="020B0503020204020204" pitchFamily="34" charset="-122"/>
                <a:ea typeface="微软雅黑" panose="020B0503020204020204" pitchFamily="34" charset="-122"/>
              </a:rPr>
              <a:t>1. </a:t>
            </a:r>
            <a:r>
              <a:rPr lang="zh-CN" altLang="en-US" sz="1400" b="1" dirty="0" smtClean="0">
                <a:solidFill>
                  <a:srgbClr val="F39700"/>
                </a:solidFill>
                <a:latin typeface="微软雅黑" panose="020B0503020204020204" pitchFamily="34" charset="-122"/>
                <a:ea typeface="微软雅黑" panose="020B0503020204020204" pitchFamily="34" charset="-122"/>
              </a:rPr>
              <a:t>通过行业级设计提供更好的服务体验</a:t>
            </a:r>
          </a:p>
        </p:txBody>
      </p:sp>
      <p:sp>
        <p:nvSpPr>
          <p:cNvPr id="35" name="矩形 34"/>
          <p:cNvSpPr/>
          <p:nvPr/>
        </p:nvSpPr>
        <p:spPr>
          <a:xfrm>
            <a:off x="949325" y="6391344"/>
            <a:ext cx="5760640" cy="2031325"/>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400" dirty="0" smtClean="0">
                <a:solidFill>
                  <a:srgbClr val="5F5F5F"/>
                </a:solidFill>
                <a:latin typeface="微软雅黑" panose="020B0503020204020204" pitchFamily="34" charset="-122"/>
                <a:ea typeface="微软雅黑" panose="020B0503020204020204" pitchFamily="34" charset="-122"/>
              </a:rPr>
              <a:t>符合</a:t>
            </a:r>
            <a:r>
              <a:rPr lang="en-US" altLang="zh-CN" sz="1400" dirty="0" smtClean="0">
                <a:solidFill>
                  <a:srgbClr val="5F5F5F"/>
                </a:solidFill>
                <a:latin typeface="微软雅黑" panose="020B0503020204020204" pitchFamily="34" charset="-122"/>
                <a:ea typeface="微软雅黑" panose="020B0503020204020204" pitchFamily="34" charset="-122"/>
              </a:rPr>
              <a:t>IEC61850-3</a:t>
            </a:r>
            <a:r>
              <a:rPr lang="zh-CN" altLang="en-US" sz="1400" dirty="0" smtClean="0">
                <a:solidFill>
                  <a:srgbClr val="5F5F5F"/>
                </a:solidFill>
                <a:latin typeface="微软雅黑" panose="020B0503020204020204" pitchFamily="34" charset="-122"/>
                <a:ea typeface="微软雅黑" panose="020B0503020204020204" pitchFamily="34" charset="-122"/>
              </a:rPr>
              <a:t>的变电站环境标准</a:t>
            </a:r>
          </a:p>
          <a:p>
            <a:pPr marL="285750" indent="-285750">
              <a:lnSpc>
                <a:spcPct val="150000"/>
              </a:lnSpc>
              <a:buFont typeface="Arial" panose="020B0604020202020204" pitchFamily="34" charset="0"/>
              <a:buChar char="•"/>
            </a:pPr>
            <a:r>
              <a:rPr lang="zh-CN" altLang="en-US" sz="1400" dirty="0" smtClean="0">
                <a:solidFill>
                  <a:srgbClr val="5F5F5F"/>
                </a:solidFill>
                <a:latin typeface="微软雅黑" panose="020B0503020204020204" pitchFamily="34" charset="-122"/>
                <a:ea typeface="微软雅黑" panose="020B0503020204020204" pitchFamily="34" charset="-122"/>
              </a:rPr>
              <a:t>提供</a:t>
            </a:r>
            <a:r>
              <a:rPr lang="en-US" altLang="zh-CN" sz="1400" dirty="0" smtClean="0">
                <a:solidFill>
                  <a:srgbClr val="5F5F5F"/>
                </a:solidFill>
                <a:latin typeface="微软雅黑" panose="020B0503020204020204" pitchFamily="34" charset="-122"/>
                <a:ea typeface="微软雅黑" panose="020B0503020204020204" pitchFamily="34" charset="-122"/>
              </a:rPr>
              <a:t>IP51</a:t>
            </a:r>
            <a:r>
              <a:rPr lang="zh-CN" altLang="en-US" sz="1400" dirty="0">
                <a:solidFill>
                  <a:srgbClr val="5F5F5F"/>
                </a:solidFill>
                <a:latin typeface="微软雅黑" panose="020B0503020204020204" pitchFamily="34" charset="-122"/>
                <a:ea typeface="微软雅黑" panose="020B0503020204020204" pitchFamily="34" charset="-122"/>
              </a:rPr>
              <a:t>防护等</a:t>
            </a:r>
            <a:r>
              <a:rPr lang="zh-CN" altLang="en-US" sz="1400" dirty="0" smtClean="0">
                <a:solidFill>
                  <a:srgbClr val="5F5F5F"/>
                </a:solidFill>
                <a:latin typeface="微软雅黑" panose="020B0503020204020204" pitchFamily="34" charset="-122"/>
                <a:ea typeface="微软雅黑" panose="020B0503020204020204" pitchFamily="34" charset="-122"/>
              </a:rPr>
              <a:t>级</a:t>
            </a:r>
            <a:endParaRPr lang="en-US" altLang="zh-CN" sz="1400" dirty="0" smtClean="0">
              <a:solidFill>
                <a:srgbClr val="5F5F5F"/>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smtClean="0">
                <a:solidFill>
                  <a:srgbClr val="5F5F5F"/>
                </a:solidFill>
                <a:latin typeface="微软雅黑" panose="020B0503020204020204" pitchFamily="34" charset="-122"/>
                <a:ea typeface="微软雅黑" panose="020B0503020204020204" pitchFamily="34" charset="-122"/>
              </a:rPr>
              <a:t>采用无风扇设计，工作温度为</a:t>
            </a:r>
            <a:r>
              <a:rPr lang="en-US" altLang="zh-CN" sz="1400" dirty="0" smtClean="0">
                <a:solidFill>
                  <a:srgbClr val="5F5F5F"/>
                </a:solidFill>
                <a:latin typeface="微软雅黑" panose="020B0503020204020204" pitchFamily="34" charset="-122"/>
                <a:ea typeface="微软雅黑" panose="020B0503020204020204" pitchFamily="34" charset="-122"/>
              </a:rPr>
              <a:t>-25</a:t>
            </a:r>
            <a:r>
              <a:rPr lang="zh-CN" altLang="en-US" sz="1400" dirty="0" smtClean="0">
                <a:solidFill>
                  <a:srgbClr val="5F5F5F"/>
                </a:solidFill>
                <a:latin typeface="微软雅黑" panose="020B0503020204020204" pitchFamily="34" charset="-122"/>
                <a:ea typeface="微软雅黑" panose="020B0503020204020204" pitchFamily="34" charset="-122"/>
              </a:rPr>
              <a:t>℃至</a:t>
            </a:r>
            <a:r>
              <a:rPr lang="en-US" altLang="zh-CN" sz="1400" dirty="0" smtClean="0">
                <a:solidFill>
                  <a:srgbClr val="5F5F5F"/>
                </a:solidFill>
                <a:latin typeface="微软雅黑" panose="020B0503020204020204" pitchFamily="34" charset="-122"/>
                <a:ea typeface="微软雅黑" panose="020B0503020204020204" pitchFamily="34" charset="-122"/>
              </a:rPr>
              <a:t>+ 70</a:t>
            </a:r>
            <a:r>
              <a:rPr lang="zh-CN" altLang="en-US" sz="1400" dirty="0" smtClean="0">
                <a:solidFill>
                  <a:srgbClr val="5F5F5F"/>
                </a:solidFill>
                <a:latin typeface="微软雅黑" panose="020B0503020204020204" pitchFamily="34" charset="-122"/>
                <a:ea typeface="微软雅黑" panose="020B0503020204020204" pitchFamily="34" charset="-122"/>
              </a:rPr>
              <a:t>℃ </a:t>
            </a:r>
          </a:p>
          <a:p>
            <a:pPr marL="285750" indent="-285750">
              <a:lnSpc>
                <a:spcPct val="150000"/>
              </a:lnSpc>
              <a:buFont typeface="Arial" panose="020B0604020202020204" pitchFamily="34" charset="0"/>
              <a:buChar char="•"/>
            </a:pPr>
            <a:r>
              <a:rPr lang="zh-CN" altLang="en-US" sz="1400" dirty="0" smtClean="0">
                <a:solidFill>
                  <a:srgbClr val="5F5F5F"/>
                </a:solidFill>
                <a:latin typeface="微软雅黑" panose="020B0503020204020204" pitchFamily="34" charset="-122"/>
                <a:ea typeface="微软雅黑" panose="020B0503020204020204" pitchFamily="34" charset="-122"/>
              </a:rPr>
              <a:t>使用可充电电池供电（电池可更换），能够在主电源故障后运行，以完成电源故障事件报告</a:t>
            </a:r>
            <a:endParaRPr lang="en-US" altLang="zh-CN" sz="1400" dirty="0" smtClean="0">
              <a:solidFill>
                <a:srgbClr val="5F5F5F"/>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smtClean="0">
                <a:solidFill>
                  <a:srgbClr val="5F5F5F"/>
                </a:solidFill>
                <a:latin typeface="微软雅黑" panose="020B0503020204020204" pitchFamily="34" charset="-122"/>
                <a:ea typeface="微软雅黑" panose="020B0503020204020204" pitchFamily="34" charset="-122"/>
              </a:rPr>
              <a:t>提供在线修补，以便系统软件可以顺利升级</a:t>
            </a:r>
          </a:p>
        </p:txBody>
      </p:sp>
      <p:sp>
        <p:nvSpPr>
          <p:cNvPr id="36" name="矩形 35"/>
          <p:cNvSpPr/>
          <p:nvPr/>
        </p:nvSpPr>
        <p:spPr>
          <a:xfrm>
            <a:off x="8351838" y="1371678"/>
            <a:ext cx="2194832" cy="307777"/>
          </a:xfrm>
          <a:prstGeom prst="rect">
            <a:avLst/>
          </a:prstGeom>
        </p:spPr>
        <p:txBody>
          <a:bodyPr wrap="none">
            <a:spAutoFit/>
          </a:bodyPr>
          <a:lstStyle/>
          <a:p>
            <a:r>
              <a:rPr lang="en-US" altLang="zh-CN" sz="1400" b="1" dirty="0">
                <a:solidFill>
                  <a:srgbClr val="F39700"/>
                </a:solidFill>
                <a:latin typeface="微软雅黑" panose="020B0503020204020204" pitchFamily="34" charset="-122"/>
                <a:ea typeface="微软雅黑" panose="020B0503020204020204" pitchFamily="34" charset="-122"/>
              </a:rPr>
              <a:t>2. </a:t>
            </a:r>
            <a:r>
              <a:rPr lang="zh-CN" altLang="en-US" sz="1400" b="1" dirty="0">
                <a:solidFill>
                  <a:srgbClr val="F39700"/>
                </a:solidFill>
                <a:latin typeface="微软雅黑" panose="020B0503020204020204" pitchFamily="34" charset="-122"/>
                <a:ea typeface="微软雅黑" panose="020B0503020204020204" pitchFamily="34" charset="-122"/>
              </a:rPr>
              <a:t>强大的物联网访问能力</a:t>
            </a:r>
          </a:p>
        </p:txBody>
      </p:sp>
      <p:sp>
        <p:nvSpPr>
          <p:cNvPr id="37" name="矩形 36"/>
          <p:cNvSpPr/>
          <p:nvPr/>
        </p:nvSpPr>
        <p:spPr>
          <a:xfrm>
            <a:off x="8405462" y="1620185"/>
            <a:ext cx="5760640" cy="2354491"/>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400" dirty="0">
                <a:solidFill>
                  <a:srgbClr val="5F5F5F"/>
                </a:solidFill>
                <a:latin typeface="微软雅黑" panose="020B0503020204020204" pitchFamily="34" charset="-122"/>
                <a:ea typeface="微软雅黑" panose="020B0503020204020204" pitchFamily="34" charset="-122"/>
              </a:rPr>
              <a:t>开放协议标准：符合</a:t>
            </a:r>
            <a:r>
              <a:rPr lang="en-US" altLang="zh-CN" sz="1400" dirty="0">
                <a:solidFill>
                  <a:srgbClr val="5F5F5F"/>
                </a:solidFill>
                <a:latin typeface="微软雅黑" panose="020B0503020204020204" pitchFamily="34" charset="-122"/>
                <a:ea typeface="微软雅黑" panose="020B0503020204020204" pitchFamily="34" charset="-122"/>
              </a:rPr>
              <a:t>IEC 62056</a:t>
            </a:r>
            <a:r>
              <a:rPr lang="zh-CN" altLang="en-US" sz="1400" dirty="0">
                <a:solidFill>
                  <a:srgbClr val="5F5F5F"/>
                </a:solidFill>
                <a:latin typeface="微软雅黑" panose="020B0503020204020204" pitchFamily="34" charset="-122"/>
                <a:ea typeface="微软雅黑" panose="020B0503020204020204" pitchFamily="34" charset="-122"/>
              </a:rPr>
              <a:t>（</a:t>
            </a:r>
            <a:r>
              <a:rPr lang="en-US" altLang="zh-CN" sz="1400" dirty="0">
                <a:solidFill>
                  <a:srgbClr val="5F5F5F"/>
                </a:solidFill>
                <a:latin typeface="微软雅黑" panose="020B0503020204020204" pitchFamily="34" charset="-122"/>
                <a:ea typeface="微软雅黑" panose="020B0503020204020204" pitchFamily="34" charset="-122"/>
              </a:rPr>
              <a:t>DLMS / COSEM</a:t>
            </a:r>
            <a:r>
              <a:rPr lang="zh-CN" altLang="en-US" sz="1400" dirty="0">
                <a:solidFill>
                  <a:srgbClr val="5F5F5F"/>
                </a:solidFill>
                <a:latin typeface="微软雅黑" panose="020B0503020204020204" pitchFamily="34" charset="-122"/>
                <a:ea typeface="微软雅黑" panose="020B0503020204020204" pitchFamily="34" charset="-122"/>
              </a:rPr>
              <a:t>），</a:t>
            </a:r>
            <a:r>
              <a:rPr lang="en-US" altLang="zh-CN" sz="1400" dirty="0">
                <a:solidFill>
                  <a:srgbClr val="5F5F5F"/>
                </a:solidFill>
                <a:latin typeface="微软雅黑" panose="020B0503020204020204" pitchFamily="34" charset="-122"/>
                <a:ea typeface="微软雅黑" panose="020B0503020204020204" pitchFamily="34" charset="-122"/>
              </a:rPr>
              <a:t>DL / T 645-2007</a:t>
            </a:r>
            <a:r>
              <a:rPr lang="zh-CN" altLang="en-US" sz="1400" dirty="0">
                <a:solidFill>
                  <a:srgbClr val="5F5F5F"/>
                </a:solidFill>
                <a:latin typeface="微软雅黑" panose="020B0503020204020204" pitchFamily="34" charset="-122"/>
                <a:ea typeface="微软雅黑" panose="020B0503020204020204" pitchFamily="34" charset="-122"/>
              </a:rPr>
              <a:t>，可与其他设备轻松互操作。</a:t>
            </a:r>
          </a:p>
          <a:p>
            <a:pPr marL="285750" indent="-285750">
              <a:lnSpc>
                <a:spcPct val="150000"/>
              </a:lnSpc>
              <a:buFont typeface="Arial" panose="020B0604020202020204" pitchFamily="34" charset="0"/>
              <a:buChar char="•"/>
            </a:pPr>
            <a:r>
              <a:rPr lang="zh-CN" altLang="en-US" sz="1400" dirty="0">
                <a:solidFill>
                  <a:srgbClr val="5F5F5F"/>
                </a:solidFill>
                <a:latin typeface="微软雅黑" panose="020B0503020204020204" pitchFamily="34" charset="-122"/>
                <a:ea typeface="微软雅黑" panose="020B0503020204020204" pitchFamily="34" charset="-122"/>
              </a:rPr>
              <a:t>模块化设计，支持各种物联网接口，包括</a:t>
            </a:r>
            <a:r>
              <a:rPr lang="en-US" altLang="zh-CN" sz="1400" dirty="0">
                <a:solidFill>
                  <a:srgbClr val="5F5F5F"/>
                </a:solidFill>
                <a:latin typeface="微软雅黑" panose="020B0503020204020204" pitchFamily="34" charset="-122"/>
                <a:ea typeface="微软雅黑" panose="020B0503020204020204" pitchFamily="34" charset="-122"/>
              </a:rPr>
              <a:t>PLC</a:t>
            </a:r>
            <a:r>
              <a:rPr lang="zh-CN" altLang="en-US" sz="1400" dirty="0">
                <a:solidFill>
                  <a:srgbClr val="5F5F5F"/>
                </a:solidFill>
                <a:latin typeface="微软雅黑" panose="020B0503020204020204" pitchFamily="34" charset="-122"/>
                <a:ea typeface="微软雅黑" panose="020B0503020204020204" pitchFamily="34" charset="-122"/>
              </a:rPr>
              <a:t>和</a:t>
            </a:r>
            <a:r>
              <a:rPr lang="en-US" altLang="zh-CN" sz="1400" dirty="0">
                <a:solidFill>
                  <a:srgbClr val="5F5F5F"/>
                </a:solidFill>
                <a:latin typeface="微软雅黑" panose="020B0503020204020204" pitchFamily="34" charset="-122"/>
                <a:ea typeface="微软雅黑" panose="020B0503020204020204" pitchFamily="34" charset="-122"/>
              </a:rPr>
              <a:t>RF</a:t>
            </a:r>
            <a:r>
              <a:rPr lang="zh-CN" altLang="en-US" sz="1400" dirty="0">
                <a:solidFill>
                  <a:srgbClr val="5F5F5F"/>
                </a:solidFill>
                <a:latin typeface="微软雅黑" panose="020B0503020204020204" pitchFamily="34" charset="-122"/>
                <a:ea typeface="微软雅黑" panose="020B0503020204020204" pitchFamily="34" charset="-122"/>
              </a:rPr>
              <a:t>接口（可选），并提供基于</a:t>
            </a:r>
            <a:r>
              <a:rPr lang="en-US" altLang="zh-CN" sz="1400" dirty="0">
                <a:solidFill>
                  <a:srgbClr val="5F5F5F"/>
                </a:solidFill>
                <a:latin typeface="微软雅黑" panose="020B0503020204020204" pitchFamily="34" charset="-122"/>
                <a:ea typeface="微软雅黑" panose="020B0503020204020204" pitchFamily="34" charset="-122"/>
              </a:rPr>
              <a:t>IP</a:t>
            </a:r>
            <a:r>
              <a:rPr lang="zh-CN" altLang="en-US" sz="1400" dirty="0">
                <a:solidFill>
                  <a:srgbClr val="5F5F5F"/>
                </a:solidFill>
                <a:latin typeface="微软雅黑" panose="020B0503020204020204" pitchFamily="34" charset="-122"/>
                <a:ea typeface="微软雅黑" panose="020B0503020204020204" pitchFamily="34" charset="-122"/>
              </a:rPr>
              <a:t>的物联网设备访问和数据转发。</a:t>
            </a:r>
          </a:p>
          <a:p>
            <a:pPr marL="285750" indent="-285750">
              <a:lnSpc>
                <a:spcPct val="150000"/>
              </a:lnSpc>
              <a:buFont typeface="Arial" panose="020B0604020202020204" pitchFamily="34" charset="0"/>
              <a:buChar char="•"/>
            </a:pPr>
            <a:r>
              <a:rPr lang="en-US" altLang="zh-CN" sz="1400" dirty="0">
                <a:solidFill>
                  <a:srgbClr val="5F5F5F"/>
                </a:solidFill>
                <a:latin typeface="微软雅黑" panose="020B0503020204020204" pitchFamily="34" charset="-122"/>
                <a:ea typeface="微软雅黑" panose="020B0503020204020204" pitchFamily="34" charset="-122"/>
              </a:rPr>
              <a:t>AR532</a:t>
            </a:r>
            <a:r>
              <a:rPr lang="zh-CN" altLang="en-US" sz="1400" dirty="0">
                <a:solidFill>
                  <a:srgbClr val="5F5F5F"/>
                </a:solidFill>
                <a:latin typeface="微软雅黑" panose="020B0503020204020204" pitchFamily="34" charset="-122"/>
                <a:ea typeface="微软雅黑" panose="020B0503020204020204" pitchFamily="34" charset="-122"/>
              </a:rPr>
              <a:t>采用</a:t>
            </a:r>
            <a:r>
              <a:rPr lang="en-US" altLang="zh-CN" sz="1400" dirty="0">
                <a:solidFill>
                  <a:srgbClr val="5F5F5F"/>
                </a:solidFill>
                <a:latin typeface="微软雅黑" panose="020B0503020204020204" pitchFamily="34" charset="-122"/>
                <a:ea typeface="微软雅黑" panose="020B0503020204020204" pitchFamily="34" charset="-122"/>
              </a:rPr>
              <a:t>512M</a:t>
            </a:r>
            <a:r>
              <a:rPr lang="zh-CN" altLang="en-US" sz="1400" dirty="0">
                <a:solidFill>
                  <a:srgbClr val="5F5F5F"/>
                </a:solidFill>
                <a:latin typeface="微软雅黑" panose="020B0503020204020204" pitchFamily="34" charset="-122"/>
                <a:ea typeface="微软雅黑" panose="020B0503020204020204" pitchFamily="34" charset="-122"/>
              </a:rPr>
              <a:t>大容量内存，</a:t>
            </a:r>
            <a:r>
              <a:rPr lang="zh-CN" altLang="en-US" sz="1400" dirty="0" smtClean="0">
                <a:solidFill>
                  <a:srgbClr val="5F5F5F"/>
                </a:solidFill>
                <a:latin typeface="微软雅黑" panose="020B0503020204020204" pitchFamily="34" charset="-122"/>
                <a:ea typeface="微软雅黑" panose="020B0503020204020204" pitchFamily="34" charset="-122"/>
              </a:rPr>
              <a:t>可存</a:t>
            </a:r>
            <a:r>
              <a:rPr lang="zh-CN" altLang="en-US" sz="1400" dirty="0">
                <a:solidFill>
                  <a:srgbClr val="5F5F5F"/>
                </a:solidFill>
                <a:latin typeface="微软雅黑" panose="020B0503020204020204" pitchFamily="34" charset="-122"/>
                <a:ea typeface="微软雅黑" panose="020B0503020204020204" pitchFamily="34" charset="-122"/>
              </a:rPr>
              <a:t>储</a:t>
            </a:r>
            <a:r>
              <a:rPr lang="en-US" altLang="zh-CN" sz="1400" dirty="0">
                <a:solidFill>
                  <a:srgbClr val="5F5F5F"/>
                </a:solidFill>
                <a:latin typeface="微软雅黑" panose="020B0503020204020204" pitchFamily="34" charset="-122"/>
                <a:ea typeface="微软雅黑" panose="020B0503020204020204" pitchFamily="34" charset="-122"/>
              </a:rPr>
              <a:t>3</a:t>
            </a:r>
            <a:r>
              <a:rPr lang="zh-CN" altLang="en-US" sz="1400" dirty="0">
                <a:solidFill>
                  <a:srgbClr val="5F5F5F"/>
                </a:solidFill>
                <a:latin typeface="微软雅黑" panose="020B0503020204020204" pitchFamily="34" charset="-122"/>
                <a:ea typeface="微软雅黑" panose="020B0503020204020204" pitchFamily="34" charset="-122"/>
              </a:rPr>
              <a:t>个月</a:t>
            </a:r>
            <a:r>
              <a:rPr lang="zh-CN" altLang="en-US" sz="1400" dirty="0" smtClean="0">
                <a:solidFill>
                  <a:srgbClr val="5F5F5F"/>
                </a:solidFill>
                <a:latin typeface="微软雅黑" panose="020B0503020204020204" pitchFamily="34" charset="-122"/>
                <a:ea typeface="微软雅黑" panose="020B0503020204020204" pitchFamily="34" charset="-122"/>
              </a:rPr>
              <a:t>的月</a:t>
            </a:r>
            <a:r>
              <a:rPr lang="zh-CN" altLang="en-US" sz="1400" dirty="0">
                <a:solidFill>
                  <a:srgbClr val="5F5F5F"/>
                </a:solidFill>
                <a:latin typeface="微软雅黑" panose="020B0503020204020204" pitchFamily="34" charset="-122"/>
                <a:ea typeface="微软雅黑" panose="020B0503020204020204" pitchFamily="34" charset="-122"/>
              </a:rPr>
              <a:t>度数据。停电后数据可存储</a:t>
            </a:r>
            <a:r>
              <a:rPr lang="en-US" altLang="zh-CN" sz="1400" dirty="0">
                <a:solidFill>
                  <a:srgbClr val="5F5F5F"/>
                </a:solidFill>
                <a:latin typeface="微软雅黑" panose="020B0503020204020204" pitchFamily="34" charset="-122"/>
                <a:ea typeface="微软雅黑" panose="020B0503020204020204" pitchFamily="34" charset="-122"/>
              </a:rPr>
              <a:t>10</a:t>
            </a:r>
            <a:r>
              <a:rPr lang="zh-CN" altLang="en-US" sz="1400" dirty="0">
                <a:solidFill>
                  <a:srgbClr val="5F5F5F"/>
                </a:solidFill>
                <a:latin typeface="微软雅黑" panose="020B0503020204020204" pitchFamily="34" charset="-122"/>
                <a:ea typeface="微软雅黑" panose="020B0503020204020204" pitchFamily="34" charset="-122"/>
              </a:rPr>
              <a:t>年</a:t>
            </a:r>
            <a:r>
              <a:rPr lang="en-US" altLang="zh-CN" sz="1400" dirty="0">
                <a:solidFill>
                  <a:srgbClr val="5F5F5F"/>
                </a:solidFill>
                <a:latin typeface="微软雅黑" panose="020B0503020204020204" pitchFamily="34" charset="-122"/>
                <a:ea typeface="微软雅黑" panose="020B0503020204020204" pitchFamily="34" charset="-122"/>
              </a:rPr>
              <a:t>; </a:t>
            </a:r>
            <a:r>
              <a:rPr lang="zh-CN" altLang="en-US" sz="1400" dirty="0">
                <a:solidFill>
                  <a:srgbClr val="5F5F5F"/>
                </a:solidFill>
                <a:latin typeface="微软雅黑" panose="020B0503020204020204" pitchFamily="34" charset="-122"/>
                <a:ea typeface="微软雅黑" panose="020B0503020204020204" pitchFamily="34" charset="-122"/>
              </a:rPr>
              <a:t>并存储了近</a:t>
            </a:r>
            <a:r>
              <a:rPr lang="en-US" altLang="zh-CN" sz="1400" dirty="0">
                <a:solidFill>
                  <a:srgbClr val="5F5F5F"/>
                </a:solidFill>
                <a:latin typeface="微软雅黑" panose="020B0503020204020204" pitchFamily="34" charset="-122"/>
                <a:ea typeface="微软雅黑" panose="020B0503020204020204" pitchFamily="34" charset="-122"/>
              </a:rPr>
              <a:t>2000</a:t>
            </a:r>
            <a:r>
              <a:rPr lang="zh-CN" altLang="en-US" sz="1400" dirty="0">
                <a:solidFill>
                  <a:srgbClr val="5F5F5F"/>
                </a:solidFill>
                <a:latin typeface="微软雅黑" panose="020B0503020204020204" pitchFamily="34" charset="-122"/>
                <a:ea typeface="微软雅黑" panose="020B0503020204020204" pitchFamily="34" charset="-122"/>
              </a:rPr>
              <a:t>个事件记录</a:t>
            </a:r>
            <a:r>
              <a:rPr lang="en-US" altLang="zh-CN" sz="1400" dirty="0">
                <a:solidFill>
                  <a:srgbClr val="5F5F5F"/>
                </a:solidFill>
                <a:latin typeface="微软雅黑" panose="020B0503020204020204" pitchFamily="34" charset="-122"/>
                <a:ea typeface="微软雅黑" panose="020B0503020204020204" pitchFamily="34" charset="-122"/>
              </a:rPr>
              <a:t>; </a:t>
            </a:r>
            <a:r>
              <a:rPr lang="zh-CN" altLang="en-US" sz="1400" dirty="0">
                <a:solidFill>
                  <a:srgbClr val="5F5F5F"/>
                </a:solidFill>
                <a:latin typeface="微软雅黑" panose="020B0503020204020204" pitchFamily="34" charset="-122"/>
                <a:ea typeface="微软雅黑" panose="020B0503020204020204" pitchFamily="34" charset="-122"/>
              </a:rPr>
              <a:t>支持在平衡传输信道下主动向主站报告重要事件的告警信息。</a:t>
            </a:r>
          </a:p>
        </p:txBody>
      </p:sp>
      <p:sp>
        <p:nvSpPr>
          <p:cNvPr id="38" name="矩形 37"/>
          <p:cNvSpPr/>
          <p:nvPr/>
        </p:nvSpPr>
        <p:spPr>
          <a:xfrm>
            <a:off x="8351838" y="4468995"/>
            <a:ext cx="1656223" cy="307777"/>
          </a:xfrm>
          <a:prstGeom prst="rect">
            <a:avLst/>
          </a:prstGeom>
        </p:spPr>
        <p:txBody>
          <a:bodyPr wrap="none">
            <a:spAutoFit/>
          </a:bodyPr>
          <a:lstStyle/>
          <a:p>
            <a:r>
              <a:rPr lang="en-US" altLang="zh-CN" sz="1400" b="1" dirty="0">
                <a:solidFill>
                  <a:srgbClr val="F39700"/>
                </a:solidFill>
                <a:latin typeface="微软雅黑" panose="020B0503020204020204" pitchFamily="34" charset="-122"/>
                <a:ea typeface="微软雅黑" panose="020B0503020204020204" pitchFamily="34" charset="-122"/>
              </a:rPr>
              <a:t>3.</a:t>
            </a:r>
            <a:r>
              <a:rPr lang="zh-CN" altLang="en-US" sz="1400" b="1" dirty="0">
                <a:solidFill>
                  <a:srgbClr val="F39700"/>
                </a:solidFill>
                <a:latin typeface="微软雅黑" panose="020B0503020204020204" pitchFamily="34" charset="-122"/>
                <a:ea typeface="微软雅黑" panose="020B0503020204020204" pitchFamily="34" charset="-122"/>
              </a:rPr>
              <a:t> 本地可视化维护</a:t>
            </a:r>
          </a:p>
        </p:txBody>
      </p:sp>
      <p:sp>
        <p:nvSpPr>
          <p:cNvPr id="39" name="矩形 38"/>
          <p:cNvSpPr/>
          <p:nvPr/>
        </p:nvSpPr>
        <p:spPr>
          <a:xfrm>
            <a:off x="8405462" y="4950980"/>
            <a:ext cx="5760640" cy="2031325"/>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400" dirty="0">
                <a:solidFill>
                  <a:srgbClr val="5F5F5F"/>
                </a:solidFill>
                <a:latin typeface="微软雅黑" panose="020B0503020204020204" pitchFamily="34" charset="-122"/>
                <a:ea typeface="微软雅黑" panose="020B0503020204020204" pitchFamily="34" charset="-122"/>
              </a:rPr>
              <a:t>基于菜单的维护</a:t>
            </a:r>
          </a:p>
          <a:p>
            <a:pPr>
              <a:lnSpc>
                <a:spcPct val="150000"/>
              </a:lnSpc>
            </a:pPr>
            <a:r>
              <a:rPr lang="zh-CN" altLang="en-US" sz="1400" dirty="0" smtClean="0">
                <a:solidFill>
                  <a:srgbClr val="5F5F5F"/>
                </a:solidFill>
                <a:latin typeface="微软雅黑" panose="020B0503020204020204" pitchFamily="34" charset="-122"/>
                <a:ea typeface="微软雅黑" panose="020B0503020204020204" pitchFamily="34" charset="-122"/>
              </a:rPr>
              <a:t>提供</a:t>
            </a:r>
            <a:r>
              <a:rPr lang="zh-CN" altLang="en-US" sz="1400" dirty="0">
                <a:solidFill>
                  <a:srgbClr val="5F5F5F"/>
                </a:solidFill>
                <a:latin typeface="微软雅黑" panose="020B0503020204020204" pitchFamily="34" charset="-122"/>
                <a:ea typeface="微软雅黑" panose="020B0503020204020204" pitchFamily="34" charset="-122"/>
              </a:rPr>
              <a:t>各种功能和多个配置和查询菜单。 功能子菜单在不同的菜单视图中注册</a:t>
            </a:r>
            <a:r>
              <a:rPr lang="zh-CN" altLang="en-US" sz="1400" dirty="0" smtClean="0">
                <a:solidFill>
                  <a:srgbClr val="5F5F5F"/>
                </a:solidFill>
                <a:latin typeface="微软雅黑" panose="020B0503020204020204" pitchFamily="34" charset="-122"/>
                <a:ea typeface="微软雅黑" panose="020B0503020204020204" pitchFamily="34" charset="-122"/>
              </a:rPr>
              <a:t>。</a:t>
            </a:r>
            <a:endParaRPr lang="zh-CN" altLang="en-US" sz="1400" dirty="0">
              <a:solidFill>
                <a:srgbClr val="5F5F5F"/>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solidFill>
                  <a:srgbClr val="5F5F5F"/>
                </a:solidFill>
                <a:latin typeface="微软雅黑" panose="020B0503020204020204" pitchFamily="34" charset="-122"/>
                <a:ea typeface="微软雅黑" panose="020B0503020204020204" pitchFamily="34" charset="-122"/>
              </a:rPr>
              <a:t>基于键盘的维护</a:t>
            </a:r>
          </a:p>
          <a:p>
            <a:pPr>
              <a:lnSpc>
                <a:spcPct val="150000"/>
              </a:lnSpc>
            </a:pPr>
            <a:r>
              <a:rPr lang="zh-CN" altLang="en-US" sz="1400" dirty="0" smtClean="0">
                <a:solidFill>
                  <a:srgbClr val="5F5F5F"/>
                </a:solidFill>
                <a:latin typeface="微软雅黑" panose="020B0503020204020204" pitchFamily="34" charset="-122"/>
                <a:ea typeface="微软雅黑" panose="020B0503020204020204" pitchFamily="34" charset="-122"/>
              </a:rPr>
              <a:t>支持</a:t>
            </a:r>
            <a:r>
              <a:rPr lang="en-US" altLang="zh-CN" sz="1400" dirty="0" smtClean="0">
                <a:solidFill>
                  <a:srgbClr val="5F5F5F"/>
                </a:solidFill>
                <a:latin typeface="微软雅黑" panose="020B0503020204020204" pitchFamily="34" charset="-122"/>
                <a:ea typeface="微软雅黑" panose="020B0503020204020204" pitchFamily="34" charset="-122"/>
              </a:rPr>
              <a:t>160 × 160 </a:t>
            </a:r>
            <a:r>
              <a:rPr lang="en-US" altLang="zh-CN" sz="1400" dirty="0">
                <a:solidFill>
                  <a:srgbClr val="5F5F5F"/>
                </a:solidFill>
                <a:latin typeface="微软雅黑" panose="020B0503020204020204" pitchFamily="34" charset="-122"/>
                <a:ea typeface="微软雅黑" panose="020B0503020204020204" pitchFamily="34" charset="-122"/>
              </a:rPr>
              <a:t>LCD</a:t>
            </a:r>
            <a:r>
              <a:rPr lang="zh-CN" altLang="en-US" sz="1400" dirty="0">
                <a:solidFill>
                  <a:srgbClr val="5F5F5F"/>
                </a:solidFill>
                <a:latin typeface="微软雅黑" panose="020B0503020204020204" pitchFamily="34" charset="-122"/>
                <a:ea typeface="微软雅黑" panose="020B0503020204020204" pitchFamily="34" charset="-122"/>
              </a:rPr>
              <a:t>屏幕。 可以使用面板上的按键查看</a:t>
            </a:r>
            <a:r>
              <a:rPr lang="en-US" altLang="zh-CN" sz="1400" dirty="0">
                <a:solidFill>
                  <a:srgbClr val="5F5F5F"/>
                </a:solidFill>
                <a:latin typeface="微软雅黑" panose="020B0503020204020204" pitchFamily="34" charset="-122"/>
                <a:ea typeface="微软雅黑" panose="020B0503020204020204" pitchFamily="34" charset="-122"/>
              </a:rPr>
              <a:t>AR532</a:t>
            </a:r>
            <a:r>
              <a:rPr lang="zh-CN" altLang="en-US" sz="1400" dirty="0">
                <a:solidFill>
                  <a:srgbClr val="5F5F5F"/>
                </a:solidFill>
                <a:latin typeface="微软雅黑" panose="020B0503020204020204" pitchFamily="34" charset="-122"/>
                <a:ea typeface="微软雅黑" panose="020B0503020204020204" pitchFamily="34" charset="-122"/>
              </a:rPr>
              <a:t>和网络的运行信息，统计信息和故障，以便轻松、快速地识别设备故障。</a:t>
            </a:r>
          </a:p>
        </p:txBody>
      </p:sp>
    </p:spTree>
    <p:extLst>
      <p:ext uri="{BB962C8B-B14F-4D97-AF65-F5344CB8AC3E}">
        <p14:creationId xmlns="" xmlns:p14="http://schemas.microsoft.com/office/powerpoint/2010/main" val="4545390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3450" y="533399"/>
            <a:ext cx="731542" cy="144781"/>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文本框 9"/>
          <p:cNvSpPr txBox="1"/>
          <p:nvPr/>
        </p:nvSpPr>
        <p:spPr>
          <a:xfrm>
            <a:off x="657132" y="478896"/>
            <a:ext cx="358140" cy="253916"/>
          </a:xfrm>
          <a:prstGeom prst="rect">
            <a:avLst/>
          </a:prstGeom>
          <a:noFill/>
        </p:spPr>
        <p:txBody>
          <a:bodyPr wrap="square" rtlCol="0">
            <a:spAutoFit/>
          </a:bodyPr>
          <a:lstStyle/>
          <a:p>
            <a:r>
              <a:rPr lang="en-US" altLang="zh-CN" sz="1050" b="1" dirty="0" smtClean="0">
                <a:solidFill>
                  <a:srgbClr val="036EB8"/>
                </a:solidFill>
                <a:latin typeface="微软雅黑" panose="020B0503020204020204" pitchFamily="34" charset="-122"/>
                <a:ea typeface="微软雅黑" panose="020B0503020204020204" pitchFamily="34" charset="-122"/>
              </a:rPr>
              <a:t>1</a:t>
            </a:r>
            <a:r>
              <a:rPr lang="en-US" sz="1050" b="1" dirty="0" smtClean="0">
                <a:solidFill>
                  <a:srgbClr val="036EB8"/>
                </a:solidFill>
                <a:latin typeface="微软雅黑" panose="020B0503020204020204" pitchFamily="34" charset="-122"/>
                <a:ea typeface="微软雅黑" panose="020B0503020204020204" pitchFamily="34" charset="-122"/>
              </a:rPr>
              <a:t>1</a:t>
            </a:r>
            <a:endParaRPr lang="en-US" sz="1050" b="1" dirty="0">
              <a:solidFill>
                <a:srgbClr val="036EB8"/>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866704" y="457125"/>
            <a:ext cx="1653540" cy="261610"/>
          </a:xfrm>
          <a:prstGeom prst="rect">
            <a:avLst/>
          </a:prstGeom>
          <a:noFill/>
        </p:spPr>
        <p:txBody>
          <a:bodyPr wrap="square" rtlCol="0">
            <a:spAutoFit/>
          </a:bodyPr>
          <a:lstStyle/>
          <a:p>
            <a:r>
              <a:rPr lang="zh-CN" altLang="en-US" sz="1100" b="1" dirty="0">
                <a:solidFill>
                  <a:schemeClr val="bg1">
                    <a:lumMod val="50000"/>
                  </a:schemeClr>
                </a:solidFill>
                <a:latin typeface="微软雅黑" panose="020B0503020204020204" pitchFamily="34" charset="-122"/>
                <a:ea typeface="微软雅黑" panose="020B0503020204020204" pitchFamily="34" charset="-122"/>
              </a:rPr>
              <a:t>华为智慧灯</a:t>
            </a:r>
            <a:r>
              <a:rPr lang="zh-CN" altLang="en-US" sz="1100" b="1" dirty="0" smtClean="0">
                <a:solidFill>
                  <a:schemeClr val="bg1">
                    <a:lumMod val="50000"/>
                  </a:schemeClr>
                </a:solidFill>
                <a:latin typeface="微软雅黑" panose="020B0503020204020204" pitchFamily="34" charset="-122"/>
                <a:ea typeface="微软雅黑" panose="020B0503020204020204" pitchFamily="34" charset="-122"/>
              </a:rPr>
              <a:t>杆解决方案</a:t>
            </a:r>
            <a:endParaRPr lang="en-US" sz="11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2" name="矩形 11"/>
          <p:cNvSpPr/>
          <p:nvPr/>
        </p:nvSpPr>
        <p:spPr>
          <a:xfrm>
            <a:off x="14400145" y="533399"/>
            <a:ext cx="731542" cy="144781"/>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文本框 12"/>
          <p:cNvSpPr txBox="1"/>
          <p:nvPr/>
        </p:nvSpPr>
        <p:spPr>
          <a:xfrm>
            <a:off x="12645005" y="476175"/>
            <a:ext cx="1653540" cy="261610"/>
          </a:xfrm>
          <a:prstGeom prst="rect">
            <a:avLst/>
          </a:prstGeom>
          <a:noFill/>
        </p:spPr>
        <p:txBody>
          <a:bodyPr wrap="square" rtlCol="0">
            <a:spAutoFit/>
          </a:bodyPr>
          <a:lstStyle/>
          <a:p>
            <a:r>
              <a:rPr lang="zh-CN" altLang="en-US" sz="1100" b="1" dirty="0">
                <a:solidFill>
                  <a:schemeClr val="bg1">
                    <a:lumMod val="50000"/>
                  </a:schemeClr>
                </a:solidFill>
                <a:latin typeface="微软雅黑" panose="020B0503020204020204" pitchFamily="34" charset="-122"/>
                <a:ea typeface="微软雅黑" panose="020B0503020204020204" pitchFamily="34" charset="-122"/>
              </a:rPr>
              <a:t>华为智慧灯</a:t>
            </a:r>
            <a:r>
              <a:rPr lang="zh-CN" altLang="en-US" sz="1100" b="1" dirty="0" smtClean="0">
                <a:solidFill>
                  <a:schemeClr val="bg1">
                    <a:lumMod val="50000"/>
                  </a:schemeClr>
                </a:solidFill>
                <a:latin typeface="微软雅黑" panose="020B0503020204020204" pitchFamily="34" charset="-122"/>
                <a:ea typeface="微软雅黑" panose="020B0503020204020204" pitchFamily="34" charset="-122"/>
              </a:rPr>
              <a:t>杆解决方案</a:t>
            </a:r>
            <a:endParaRPr lang="en-US" sz="11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14088814" y="488421"/>
            <a:ext cx="358140" cy="253916"/>
          </a:xfrm>
          <a:prstGeom prst="rect">
            <a:avLst/>
          </a:prstGeom>
          <a:noFill/>
        </p:spPr>
        <p:txBody>
          <a:bodyPr wrap="square" rtlCol="0">
            <a:spAutoFit/>
          </a:bodyPr>
          <a:lstStyle/>
          <a:p>
            <a:r>
              <a:rPr lang="en-US" altLang="zh-CN" sz="1050" b="1" dirty="0" smtClean="0">
                <a:solidFill>
                  <a:srgbClr val="036EB8"/>
                </a:solidFill>
                <a:latin typeface="微软雅黑" panose="020B0503020204020204" pitchFamily="34" charset="-122"/>
                <a:ea typeface="微软雅黑" panose="020B0503020204020204" pitchFamily="34" charset="-122"/>
              </a:rPr>
              <a:t>1</a:t>
            </a:r>
            <a:r>
              <a:rPr lang="en-US" sz="1050" b="1" dirty="0" smtClean="0">
                <a:solidFill>
                  <a:srgbClr val="036EB8"/>
                </a:solidFill>
                <a:latin typeface="微软雅黑" panose="020B0503020204020204" pitchFamily="34" charset="-122"/>
                <a:ea typeface="微软雅黑" panose="020B0503020204020204" pitchFamily="34" charset="-122"/>
              </a:rPr>
              <a:t>2</a:t>
            </a:r>
            <a:endParaRPr lang="en-US" sz="1050" b="1" dirty="0">
              <a:solidFill>
                <a:srgbClr val="036EB8"/>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835660" y="0"/>
            <a:ext cx="0" cy="444499"/>
          </a:xfrm>
          <a:prstGeom prst="line">
            <a:avLst/>
          </a:prstGeom>
          <a:ln w="349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4166102" y="0"/>
            <a:ext cx="0" cy="444499"/>
          </a:xfrm>
          <a:prstGeom prst="line">
            <a:avLst/>
          </a:prstGeom>
          <a:ln w="349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8262215" y="1181100"/>
            <a:ext cx="528320" cy="758825"/>
          </a:xfrm>
          <a:prstGeom prst="rect">
            <a:avLst/>
          </a:prstGeom>
          <a:noFill/>
          <a:ln w="34925">
            <a:solidFill>
              <a:srgbClr val="CED1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组合 27"/>
          <p:cNvGrpSpPr/>
          <p:nvPr/>
        </p:nvGrpSpPr>
        <p:grpSpPr>
          <a:xfrm>
            <a:off x="8403207" y="1299684"/>
            <a:ext cx="5879463" cy="589441"/>
            <a:chOff x="876937" y="2070100"/>
            <a:chExt cx="5879463" cy="457200"/>
          </a:xfrm>
        </p:grpSpPr>
        <p:sp>
          <p:nvSpPr>
            <p:cNvPr id="29" name="任意多边形 28"/>
            <p:cNvSpPr/>
            <p:nvPr/>
          </p:nvSpPr>
          <p:spPr>
            <a:xfrm>
              <a:off x="966644" y="2070100"/>
              <a:ext cx="5789756" cy="457200"/>
            </a:xfrm>
            <a:custGeom>
              <a:avLst/>
              <a:gdLst>
                <a:gd name="connsiteX0" fmla="*/ 0 w 5789756"/>
                <a:gd name="connsiteY0" fmla="*/ 0 h 457200"/>
                <a:gd name="connsiteX1" fmla="*/ 5789756 w 5789756"/>
                <a:gd name="connsiteY1" fmla="*/ 0 h 457200"/>
                <a:gd name="connsiteX2" fmla="*/ 5789756 w 5789756"/>
                <a:gd name="connsiteY2" fmla="*/ 457200 h 457200"/>
                <a:gd name="connsiteX3" fmla="*/ 93428 w 578975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5789756" h="457200">
                  <a:moveTo>
                    <a:pt x="0" y="0"/>
                  </a:moveTo>
                  <a:lnTo>
                    <a:pt x="5789756" y="0"/>
                  </a:lnTo>
                  <a:lnTo>
                    <a:pt x="5789756" y="457200"/>
                  </a:lnTo>
                  <a:lnTo>
                    <a:pt x="93428" y="457200"/>
                  </a:lnTo>
                  <a:close/>
                </a:path>
              </a:pathLst>
            </a:cu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任意多边形 29"/>
            <p:cNvSpPr/>
            <p:nvPr/>
          </p:nvSpPr>
          <p:spPr>
            <a:xfrm>
              <a:off x="876937" y="2070100"/>
              <a:ext cx="145501" cy="457200"/>
            </a:xfrm>
            <a:custGeom>
              <a:avLst/>
              <a:gdLst>
                <a:gd name="connsiteX0" fmla="*/ 0 w 145501"/>
                <a:gd name="connsiteY0" fmla="*/ 0 h 457200"/>
                <a:gd name="connsiteX1" fmla="*/ 45763 w 145501"/>
                <a:gd name="connsiteY1" fmla="*/ 0 h 457200"/>
                <a:gd name="connsiteX2" fmla="*/ 145501 w 145501"/>
                <a:gd name="connsiteY2" fmla="*/ 457200 h 457200"/>
                <a:gd name="connsiteX3" fmla="*/ 0 w 145501"/>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145501" h="457200">
                  <a:moveTo>
                    <a:pt x="0" y="0"/>
                  </a:moveTo>
                  <a:lnTo>
                    <a:pt x="45763" y="0"/>
                  </a:lnTo>
                  <a:lnTo>
                    <a:pt x="145501" y="457200"/>
                  </a:lnTo>
                  <a:lnTo>
                    <a:pt x="0" y="457200"/>
                  </a:lnTo>
                  <a:close/>
                </a:path>
              </a:pathLst>
            </a:custGeom>
            <a:solidFill>
              <a:srgbClr val="F39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等腰三角形 20"/>
          <p:cNvSpPr/>
          <p:nvPr/>
        </p:nvSpPr>
        <p:spPr>
          <a:xfrm rot="5400000">
            <a:off x="696756" y="1509712"/>
            <a:ext cx="309372" cy="266700"/>
          </a:xfrm>
          <a:prstGeom prst="triangle">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文本框 21"/>
          <p:cNvSpPr txBox="1"/>
          <p:nvPr/>
        </p:nvSpPr>
        <p:spPr>
          <a:xfrm>
            <a:off x="1031054" y="1471013"/>
            <a:ext cx="1562100" cy="338554"/>
          </a:xfrm>
          <a:prstGeom prst="rect">
            <a:avLst/>
          </a:prstGeom>
          <a:noFill/>
        </p:spPr>
        <p:txBody>
          <a:bodyPr wrap="square" rtlCol="0">
            <a:spAutoFit/>
          </a:bodyPr>
          <a:lstStyle/>
          <a:p>
            <a:r>
              <a:rPr lang="zh-CN" altLang="en-US" sz="1600" b="1" dirty="0" smtClean="0">
                <a:solidFill>
                  <a:srgbClr val="036EB8"/>
                </a:solidFill>
                <a:latin typeface="微软雅黑" panose="020B0503020204020204" pitchFamily="34" charset="-122"/>
                <a:ea typeface="微软雅黑" panose="020B0503020204020204" pitchFamily="34" charset="-122"/>
              </a:rPr>
              <a:t>性能参数</a:t>
            </a:r>
            <a:endParaRPr lang="en-US" sz="1600" b="1" dirty="0">
              <a:solidFill>
                <a:srgbClr val="036EB8"/>
              </a:solidFill>
              <a:latin typeface="微软雅黑" panose="020B0503020204020204" pitchFamily="34" charset="-122"/>
              <a:ea typeface="微软雅黑" panose="020B0503020204020204" pitchFamily="34" charset="-122"/>
            </a:endParaRPr>
          </a:p>
        </p:txBody>
      </p:sp>
      <p:graphicFrame>
        <p:nvGraphicFramePr>
          <p:cNvPr id="23" name="表格 22"/>
          <p:cNvGraphicFramePr>
            <a:graphicFrameLocks noGrp="1"/>
          </p:cNvGraphicFramePr>
          <p:nvPr>
            <p:extLst>
              <p:ext uri="{D42A27DB-BD31-4B8C-83A1-F6EECF244321}">
                <p14:modId xmlns="" xmlns:p14="http://schemas.microsoft.com/office/powerpoint/2010/main" val="2619889680"/>
              </p:ext>
            </p:extLst>
          </p:nvPr>
        </p:nvGraphicFramePr>
        <p:xfrm>
          <a:off x="718092" y="2164715"/>
          <a:ext cx="6520908" cy="5212080"/>
        </p:xfrm>
        <a:graphic>
          <a:graphicData uri="http://schemas.openxmlformats.org/drawingml/2006/table">
            <a:tbl>
              <a:tblPr firstRow="1" bandRow="1">
                <a:tableStyleId>{5202B0CA-FC54-4496-8BCA-5EF66A818D29}</a:tableStyleId>
              </a:tblPr>
              <a:tblGrid>
                <a:gridCol w="1940548"/>
                <a:gridCol w="4580360"/>
              </a:tblGrid>
              <a:tr h="271780">
                <a:tc>
                  <a:txBody>
                    <a:bodyPr/>
                    <a:lstStyle/>
                    <a:p>
                      <a:pPr algn="ctr"/>
                      <a:r>
                        <a:rPr lang="zh-CN" altLang="en-US" sz="1200" dirty="0" smtClean="0">
                          <a:latin typeface="微软雅黑" panose="020B0503020204020204" pitchFamily="34" charset="-122"/>
                          <a:ea typeface="微软雅黑" panose="020B0503020204020204" pitchFamily="34" charset="-122"/>
                        </a:rPr>
                        <a:t>特性</a:t>
                      </a:r>
                    </a:p>
                  </a:txBody>
                  <a:tcPr anchor="ctr">
                    <a:solidFill>
                      <a:srgbClr val="036EB8"/>
                    </a:solidFill>
                  </a:tcPr>
                </a:tc>
                <a:tc>
                  <a:txBody>
                    <a:bodyPr/>
                    <a:lstStyle/>
                    <a:p>
                      <a:pPr algn="ctr"/>
                      <a:r>
                        <a:rPr lang="zh-CN" altLang="en-US" sz="1200" dirty="0" smtClean="0">
                          <a:latin typeface="微软雅黑" panose="020B0503020204020204" pitchFamily="34" charset="-122"/>
                          <a:ea typeface="微软雅黑" panose="020B0503020204020204" pitchFamily="34" charset="-122"/>
                        </a:rPr>
                        <a:t>参数</a:t>
                      </a:r>
                    </a:p>
                  </a:txBody>
                  <a:tcPr anchor="ctr">
                    <a:solidFill>
                      <a:srgbClr val="036EB8"/>
                    </a:solidFill>
                  </a:tcPr>
                </a:tc>
              </a:tr>
              <a:tr h="180588">
                <a:tc>
                  <a:txBody>
                    <a:bodyPr/>
                    <a:lstStyle/>
                    <a:p>
                      <a:pPr algn="ctr"/>
                      <a:r>
                        <a:rPr lang="zh-CN" altLang="en-US" sz="1200" dirty="0" smtClean="0">
                          <a:latin typeface="微软雅黑" panose="020B0503020204020204" pitchFamily="34" charset="-122"/>
                          <a:ea typeface="微软雅黑" panose="020B0503020204020204" pitchFamily="34" charset="-122"/>
                        </a:rPr>
                        <a:t>工业通信协议</a:t>
                      </a:r>
                    </a:p>
                  </a:txBody>
                  <a:tcPr anchor="ctr"/>
                </a:tc>
                <a:tc>
                  <a:txBody>
                    <a:bodyPr/>
                    <a:lstStyle/>
                    <a:p>
                      <a:pPr marL="0" marR="0" indent="0" algn="ctr" defTabSz="913765" rtl="0" eaLnBrk="1" fontAlgn="auto" latinLnBrk="0" hangingPunct="1">
                        <a:lnSpc>
                          <a:spcPct val="100000"/>
                        </a:lnSpc>
                        <a:spcBef>
                          <a:spcPts val="0"/>
                        </a:spcBef>
                        <a:spcAft>
                          <a:spcPts val="0"/>
                        </a:spcAft>
                        <a:buClrTx/>
                        <a:buSzTx/>
                        <a:buFontTx/>
                        <a:buNone/>
                        <a:defRPr/>
                      </a:pPr>
                      <a:r>
                        <a:rPr lang="en-US" altLang="zh-CN" sz="1200" kern="1200" baseline="0" dirty="0" smtClean="0">
                          <a:latin typeface="微软雅黑" panose="020B0503020204020204" pitchFamily="34" charset="-122"/>
                          <a:ea typeface="微软雅黑" panose="020B0503020204020204" pitchFamily="34" charset="-122"/>
                        </a:rPr>
                        <a:t>IEC62056</a:t>
                      </a:r>
                    </a:p>
                  </a:txBody>
                  <a:tcPr anchor="ctr"/>
                </a:tc>
              </a:tr>
              <a:tr h="145152">
                <a:tc>
                  <a:txBody>
                    <a:bodyPr/>
                    <a:lstStyle/>
                    <a:p>
                      <a:pPr marL="0" algn="ctr" defTabSz="913765" rtl="0" eaLnBrk="1" latinLnBrk="0" hangingPunct="1"/>
                      <a:r>
                        <a:rPr lang="zh-CN" altLang="en-US" sz="1200" kern="1200" dirty="0" smtClean="0">
                          <a:latin typeface="微软雅黑" panose="020B0503020204020204" pitchFamily="34" charset="-122"/>
                          <a:ea typeface="微软雅黑" panose="020B0503020204020204" pitchFamily="34" charset="-122"/>
                        </a:rPr>
                        <a:t>上行链路：</a:t>
                      </a:r>
                      <a:r>
                        <a:rPr lang="en-US" altLang="zh-CN" sz="1200" kern="1200" dirty="0" smtClean="0">
                          <a:latin typeface="微软雅黑" panose="020B0503020204020204" pitchFamily="34" charset="-122"/>
                          <a:ea typeface="微软雅黑" panose="020B0503020204020204" pitchFamily="34" charset="-122"/>
                        </a:rPr>
                        <a:t>3G / GPRS</a:t>
                      </a:r>
                    </a:p>
                  </a:txBody>
                  <a:tcPr anchor="ctr"/>
                </a:tc>
                <a:tc>
                  <a:txBody>
                    <a:bodyPr/>
                    <a:lstStyle/>
                    <a:p>
                      <a:pPr marL="0" algn="ctr" defTabSz="913765" rtl="0" eaLnBrk="1" latinLnBrk="0" hangingPunct="1"/>
                      <a:r>
                        <a:rPr lang="en-US" altLang="zh-CN" sz="1200" kern="1200" dirty="0" smtClean="0">
                          <a:latin typeface="微软雅黑" panose="020B0503020204020204" pitchFamily="34" charset="-122"/>
                          <a:ea typeface="微软雅黑" panose="020B0503020204020204" pitchFamily="34" charset="-122"/>
                        </a:rPr>
                        <a:t>1 × Mini SIM</a:t>
                      </a:r>
                      <a:r>
                        <a:rPr lang="zh-CN" altLang="en-US" sz="1200" kern="1200" dirty="0" smtClean="0">
                          <a:latin typeface="微软雅黑" panose="020B0503020204020204" pitchFamily="34" charset="-122"/>
                          <a:ea typeface="微软雅黑" panose="020B0503020204020204" pitchFamily="34" charset="-122"/>
                        </a:rPr>
                        <a:t>，</a:t>
                      </a:r>
                      <a:r>
                        <a:rPr lang="en-US" altLang="zh-CN" sz="1200" kern="1200" dirty="0" smtClean="0">
                          <a:latin typeface="微软雅黑" panose="020B0503020204020204" pitchFamily="34" charset="-122"/>
                          <a:ea typeface="微软雅黑" panose="020B0503020204020204" pitchFamily="34" charset="-122"/>
                        </a:rPr>
                        <a:t>SMA</a:t>
                      </a:r>
                      <a:r>
                        <a:rPr lang="zh-CN" altLang="en-US" sz="1200" kern="1200" dirty="0" smtClean="0">
                          <a:latin typeface="微软雅黑" panose="020B0503020204020204" pitchFamily="34" charset="-122"/>
                          <a:ea typeface="微软雅黑" panose="020B0503020204020204" pitchFamily="34" charset="-122"/>
                        </a:rPr>
                        <a:t>接口，支持</a:t>
                      </a:r>
                      <a:r>
                        <a:rPr lang="en-US" altLang="zh-CN" sz="1200" kern="1200" dirty="0" smtClean="0">
                          <a:latin typeface="微软雅黑" panose="020B0503020204020204" pitchFamily="34" charset="-122"/>
                          <a:ea typeface="微软雅黑" panose="020B0503020204020204" pitchFamily="34" charset="-122"/>
                        </a:rPr>
                        <a:t>WCDMA / HSDPA / HSUPA / HSPA +</a:t>
                      </a:r>
                      <a:r>
                        <a:rPr lang="zh-CN" altLang="en-US" sz="1200" kern="1200" dirty="0" smtClean="0">
                          <a:latin typeface="微软雅黑" panose="020B0503020204020204" pitchFamily="34" charset="-122"/>
                          <a:ea typeface="微软雅黑" panose="020B0503020204020204" pitchFamily="34" charset="-122"/>
                        </a:rPr>
                        <a:t>：频段</a:t>
                      </a:r>
                      <a:r>
                        <a:rPr lang="en-US" altLang="zh-CN" sz="1200" kern="1200" dirty="0" smtClean="0">
                          <a:latin typeface="微软雅黑" panose="020B0503020204020204" pitchFamily="34" charset="-122"/>
                          <a:ea typeface="微软雅黑" panose="020B0503020204020204" pitchFamily="34" charset="-122"/>
                        </a:rPr>
                        <a:t>1</a:t>
                      </a:r>
                      <a:r>
                        <a:rPr lang="zh-CN" altLang="en-US" sz="1200" kern="1200" dirty="0" smtClean="0">
                          <a:latin typeface="微软雅黑" panose="020B0503020204020204" pitchFamily="34" charset="-122"/>
                          <a:ea typeface="微软雅黑" panose="020B0503020204020204" pitchFamily="34" charset="-122"/>
                        </a:rPr>
                        <a:t>，频段</a:t>
                      </a:r>
                      <a:r>
                        <a:rPr lang="en-US" altLang="zh-CN" sz="1200" kern="1200" dirty="0" smtClean="0">
                          <a:latin typeface="微软雅黑" panose="020B0503020204020204" pitchFamily="34" charset="-122"/>
                          <a:ea typeface="微软雅黑" panose="020B0503020204020204" pitchFamily="34" charset="-122"/>
                        </a:rPr>
                        <a:t>8 GSM / GPRS / EDGE</a:t>
                      </a:r>
                      <a:r>
                        <a:rPr lang="zh-CN" altLang="en-US" sz="1200" kern="1200" dirty="0" smtClean="0">
                          <a:latin typeface="微软雅黑" panose="020B0503020204020204" pitchFamily="34" charset="-122"/>
                          <a:ea typeface="微软雅黑" panose="020B0503020204020204" pitchFamily="34" charset="-122"/>
                        </a:rPr>
                        <a:t>：</a:t>
                      </a:r>
                      <a:r>
                        <a:rPr lang="en-US" altLang="zh-CN" sz="1200" kern="1200" dirty="0" smtClean="0">
                          <a:latin typeface="微软雅黑" panose="020B0503020204020204" pitchFamily="34" charset="-122"/>
                          <a:ea typeface="微软雅黑" panose="020B0503020204020204" pitchFamily="34" charset="-122"/>
                        </a:rPr>
                        <a:t>850 MHz / 900 MHz / 1800 MHz / 1900 MHz</a:t>
                      </a:r>
                    </a:p>
                  </a:txBody>
                  <a:tcPr anchor="ctr"/>
                </a:tc>
              </a:tr>
              <a:tr h="145152">
                <a:tc>
                  <a:txBody>
                    <a:bodyPr/>
                    <a:lstStyle/>
                    <a:p>
                      <a:pPr marL="0" algn="ctr" defTabSz="913765" rtl="0" eaLnBrk="1" latinLnBrk="0" hangingPunct="1"/>
                      <a:r>
                        <a:rPr lang="zh-CN" altLang="en-US" sz="1200" kern="1200" dirty="0" smtClean="0">
                          <a:latin typeface="微软雅黑" panose="020B0503020204020204" pitchFamily="34" charset="-122"/>
                          <a:ea typeface="微软雅黑" panose="020B0503020204020204" pitchFamily="34" charset="-122"/>
                        </a:rPr>
                        <a:t>固定以太网接口</a:t>
                      </a:r>
                    </a:p>
                  </a:txBody>
                  <a:tcPr anchor="ctr"/>
                </a:tc>
                <a:tc>
                  <a:txBody>
                    <a:bodyPr/>
                    <a:lstStyle/>
                    <a:p>
                      <a:pPr marL="0" marR="0" indent="0" algn="ctr" defTabSz="913765" rtl="0" eaLnBrk="1" fontAlgn="auto" latinLnBrk="0" hangingPunct="1">
                        <a:lnSpc>
                          <a:spcPct val="100000"/>
                        </a:lnSpc>
                        <a:spcBef>
                          <a:spcPts val="0"/>
                        </a:spcBef>
                        <a:spcAft>
                          <a:spcPts val="0"/>
                        </a:spcAft>
                        <a:buClrTx/>
                        <a:buSzTx/>
                        <a:buFontTx/>
                        <a:buNone/>
                        <a:defRPr/>
                      </a:pPr>
                      <a:r>
                        <a:rPr lang="en-US" altLang="zh-CN" sz="1200" kern="1200" dirty="0" smtClean="0">
                          <a:latin typeface="微软雅黑" panose="020B0503020204020204" pitchFamily="34" charset="-122"/>
                          <a:ea typeface="微软雅黑" panose="020B0503020204020204" pitchFamily="34" charset="-122"/>
                        </a:rPr>
                        <a:t>1×GE/1×GE Combo</a:t>
                      </a:r>
                    </a:p>
                  </a:txBody>
                  <a:tcPr anchor="ctr"/>
                </a:tc>
              </a:tr>
              <a:tr h="145152">
                <a:tc>
                  <a:txBody>
                    <a:bodyPr/>
                    <a:lstStyle/>
                    <a:p>
                      <a:pPr marL="0" algn="ctr" defTabSz="913765" rtl="0" eaLnBrk="1" latinLnBrk="0" hangingPunct="1"/>
                      <a:r>
                        <a:rPr lang="zh-CN" altLang="en-US" sz="1200" kern="1200" dirty="0" smtClean="0">
                          <a:latin typeface="微软雅黑" panose="020B0503020204020204" pitchFamily="34" charset="-122"/>
                          <a:ea typeface="微软雅黑" panose="020B0503020204020204" pitchFamily="34" charset="-122"/>
                        </a:rPr>
                        <a:t>下行链路：</a:t>
                      </a:r>
                      <a:r>
                        <a:rPr lang="en-US" altLang="zh-CN" sz="1200" kern="1200" dirty="0" smtClean="0">
                          <a:latin typeface="微软雅黑" panose="020B0503020204020204" pitchFamily="34" charset="-122"/>
                          <a:ea typeface="微软雅黑" panose="020B0503020204020204" pitchFamily="34" charset="-122"/>
                        </a:rPr>
                        <a:t>PLC / RF</a:t>
                      </a:r>
                    </a:p>
                  </a:txBody>
                  <a:tcPr anchor="ctr"/>
                </a:tc>
                <a:tc>
                  <a:txBody>
                    <a:bodyPr/>
                    <a:lstStyle/>
                    <a:p>
                      <a:pPr marL="0" marR="0" indent="0" algn="ctr" defTabSz="913765" rtl="0" eaLnBrk="1" fontAlgn="auto" latinLnBrk="0" hangingPunct="1">
                        <a:lnSpc>
                          <a:spcPct val="100000"/>
                        </a:lnSpc>
                        <a:spcBef>
                          <a:spcPts val="0"/>
                        </a:spcBef>
                        <a:spcAft>
                          <a:spcPts val="0"/>
                        </a:spcAft>
                        <a:buClrTx/>
                        <a:buSzTx/>
                        <a:buFontTx/>
                        <a:buNone/>
                        <a:defRPr/>
                      </a:pPr>
                      <a:r>
                        <a:rPr lang="en-US" altLang="zh-CN" sz="1200" kern="1200" dirty="0" smtClean="0">
                          <a:latin typeface="微软雅黑" panose="020B0503020204020204" pitchFamily="34" charset="-122"/>
                          <a:ea typeface="微软雅黑" panose="020B0503020204020204" pitchFamily="34" charset="-122"/>
                        </a:rPr>
                        <a:t>Huawei PLC-IoT/433M/915M RF (</a:t>
                      </a:r>
                      <a:r>
                        <a:rPr lang="zh-CN" altLang="en-US" sz="1200" kern="1200" dirty="0" smtClean="0">
                          <a:latin typeface="微软雅黑" panose="020B0503020204020204" pitchFamily="34" charset="-122"/>
                          <a:ea typeface="微软雅黑" panose="020B0503020204020204" pitchFamily="34" charset="-122"/>
                        </a:rPr>
                        <a:t>可选</a:t>
                      </a:r>
                      <a:r>
                        <a:rPr lang="en-US" altLang="zh-CN" sz="1200" kern="1200" dirty="0" smtClean="0">
                          <a:latin typeface="微软雅黑" panose="020B0503020204020204" pitchFamily="34" charset="-122"/>
                          <a:ea typeface="微软雅黑" panose="020B0503020204020204" pitchFamily="34" charset="-122"/>
                        </a:rPr>
                        <a:t>)</a:t>
                      </a:r>
                    </a:p>
                  </a:txBody>
                  <a:tcPr anchor="ctr"/>
                </a:tc>
              </a:tr>
              <a:tr h="145152">
                <a:tc>
                  <a:txBody>
                    <a:bodyPr/>
                    <a:lstStyle/>
                    <a:p>
                      <a:pPr marL="0" algn="ctr" defTabSz="913765" rtl="0" eaLnBrk="1" latinLnBrk="0" hangingPunct="1"/>
                      <a:r>
                        <a:rPr lang="en-US" altLang="zh-CN" sz="1200" kern="1200" dirty="0" smtClean="0">
                          <a:latin typeface="微软雅黑" panose="020B0503020204020204" pitchFamily="34" charset="-122"/>
                          <a:ea typeface="微软雅黑" panose="020B0503020204020204" pitchFamily="34" charset="-122"/>
                        </a:rPr>
                        <a:t>DI / DO</a:t>
                      </a:r>
                      <a:r>
                        <a:rPr lang="zh-CN" altLang="en-US" sz="1200" kern="1200" dirty="0" smtClean="0">
                          <a:latin typeface="微软雅黑" panose="020B0503020204020204" pitchFamily="34" charset="-122"/>
                          <a:ea typeface="微软雅黑" panose="020B0503020204020204" pitchFamily="34" charset="-122"/>
                        </a:rPr>
                        <a:t>接口</a:t>
                      </a:r>
                    </a:p>
                  </a:txBody>
                  <a:tcPr anchor="ctr"/>
                </a:tc>
                <a:tc>
                  <a:txBody>
                    <a:bodyPr/>
                    <a:lstStyle/>
                    <a:p>
                      <a:pPr marL="0" marR="0" indent="0" algn="ctr" defTabSz="913765" rtl="0" eaLnBrk="1" fontAlgn="auto" latinLnBrk="0" hangingPunct="1">
                        <a:lnSpc>
                          <a:spcPct val="100000"/>
                        </a:lnSpc>
                        <a:spcBef>
                          <a:spcPts val="0"/>
                        </a:spcBef>
                        <a:spcAft>
                          <a:spcPts val="0"/>
                        </a:spcAft>
                        <a:buClrTx/>
                        <a:buSzTx/>
                        <a:buFontTx/>
                        <a:buNone/>
                        <a:defRPr/>
                      </a:pPr>
                      <a:r>
                        <a:rPr lang="en-US" altLang="zh-CN" sz="1200" kern="1200" dirty="0" smtClean="0">
                          <a:latin typeface="微软雅黑" panose="020B0503020204020204" pitchFamily="34" charset="-122"/>
                          <a:ea typeface="微软雅黑" panose="020B0503020204020204" pitchFamily="34" charset="-122"/>
                        </a:rPr>
                        <a:t>2-channel DI/2-channel DO</a:t>
                      </a:r>
                    </a:p>
                  </a:txBody>
                  <a:tcPr anchor="ctr"/>
                </a:tc>
              </a:tr>
              <a:tr h="204564">
                <a:tc>
                  <a:txBody>
                    <a:bodyPr/>
                    <a:lstStyle/>
                    <a:p>
                      <a:pPr marL="0" algn="ctr" defTabSz="913765" rtl="0" eaLnBrk="1" latinLnBrk="0" hangingPunct="1"/>
                      <a:r>
                        <a:rPr lang="zh-CN" altLang="en-US" sz="1200" kern="1200" dirty="0" smtClean="0">
                          <a:latin typeface="微软雅黑" panose="020B0503020204020204" pitchFamily="34" charset="-122"/>
                          <a:ea typeface="微软雅黑" panose="020B0503020204020204" pitchFamily="34" charset="-122"/>
                        </a:rPr>
                        <a:t>固定接口</a:t>
                      </a:r>
                    </a:p>
                  </a:txBody>
                  <a:tcPr anchor="ctr"/>
                </a:tc>
                <a:tc>
                  <a:txBody>
                    <a:bodyPr/>
                    <a:lstStyle/>
                    <a:p>
                      <a:pPr marL="0" marR="0" indent="0" algn="ctr" defTabSz="913765" rtl="0" eaLnBrk="1" fontAlgn="auto" latinLnBrk="0" hangingPunct="1">
                        <a:lnSpc>
                          <a:spcPct val="100000"/>
                        </a:lnSpc>
                        <a:spcBef>
                          <a:spcPts val="0"/>
                        </a:spcBef>
                        <a:spcAft>
                          <a:spcPts val="0"/>
                        </a:spcAft>
                        <a:buClrTx/>
                        <a:buSzTx/>
                        <a:buFontTx/>
                        <a:buNone/>
                        <a:defRPr/>
                      </a:pPr>
                      <a:r>
                        <a:rPr lang="en-US" altLang="zh-CN" sz="1200" kern="1200" dirty="0" smtClean="0">
                          <a:latin typeface="微软雅黑" panose="020B0503020204020204" pitchFamily="34" charset="-122"/>
                          <a:ea typeface="微软雅黑" panose="020B0503020204020204" pitchFamily="34" charset="-122"/>
                        </a:rPr>
                        <a:t>RS485×2</a:t>
                      </a:r>
                    </a:p>
                  </a:txBody>
                  <a:tcPr anchor="ctr"/>
                </a:tc>
              </a:tr>
              <a:tr h="145152">
                <a:tc>
                  <a:txBody>
                    <a:bodyPr/>
                    <a:lstStyle/>
                    <a:p>
                      <a:pPr marL="0" algn="ctr" defTabSz="913765" rtl="0" eaLnBrk="1" latinLnBrk="0" hangingPunct="1"/>
                      <a:r>
                        <a:rPr lang="zh-CN" altLang="en-US" sz="1200" kern="1200" dirty="0" smtClean="0">
                          <a:latin typeface="微软雅黑" panose="020B0503020204020204" pitchFamily="34" charset="-122"/>
                          <a:ea typeface="微软雅黑" panose="020B0503020204020204" pitchFamily="34" charset="-122"/>
                        </a:rPr>
                        <a:t>其它接口</a:t>
                      </a:r>
                    </a:p>
                  </a:txBody>
                  <a:tcPr anchor="ctr"/>
                </a:tc>
                <a:tc>
                  <a:txBody>
                    <a:bodyPr/>
                    <a:lstStyle/>
                    <a:p>
                      <a:pPr marL="0" marR="0" indent="0" algn="ctr" defTabSz="913765" rtl="0" eaLnBrk="1" fontAlgn="auto" latinLnBrk="0" hangingPunct="1">
                        <a:lnSpc>
                          <a:spcPct val="100000"/>
                        </a:lnSpc>
                        <a:spcBef>
                          <a:spcPts val="0"/>
                        </a:spcBef>
                        <a:spcAft>
                          <a:spcPts val="0"/>
                        </a:spcAft>
                        <a:buClrTx/>
                        <a:buSzTx/>
                        <a:buFontTx/>
                        <a:buNone/>
                        <a:defRPr/>
                      </a:pPr>
                      <a:r>
                        <a:rPr lang="en-US" altLang="zh-CN" sz="1200" kern="1200" dirty="0" smtClean="0">
                          <a:latin typeface="微软雅黑" panose="020B0503020204020204" pitchFamily="34" charset="-122"/>
                          <a:ea typeface="微软雅黑" panose="020B0503020204020204" pitchFamily="34" charset="-122"/>
                        </a:rPr>
                        <a:t>1 Pulse out,1 Infrared, 6 Operation Keys, WLAN(Management Interface)</a:t>
                      </a:r>
                    </a:p>
                  </a:txBody>
                  <a:tcPr anchor="ctr"/>
                </a:tc>
              </a:tr>
              <a:tr h="145152">
                <a:tc>
                  <a:txBody>
                    <a:bodyPr/>
                    <a:lstStyle/>
                    <a:p>
                      <a:pPr marL="0" marR="0" indent="0" algn="ctr" defTabSz="913765" rtl="0" eaLnBrk="1" fontAlgn="auto" latinLnBrk="0" hangingPunct="1">
                        <a:lnSpc>
                          <a:spcPct val="100000"/>
                        </a:lnSpc>
                        <a:spcBef>
                          <a:spcPts val="0"/>
                        </a:spcBef>
                        <a:spcAft>
                          <a:spcPts val="0"/>
                        </a:spcAft>
                        <a:buClrTx/>
                        <a:buSzTx/>
                        <a:buFontTx/>
                        <a:buNone/>
                        <a:defRPr/>
                      </a:pPr>
                      <a:r>
                        <a:rPr lang="en-US" altLang="zh-CN" sz="1200" kern="1200" dirty="0" smtClean="0">
                          <a:latin typeface="微软雅黑" panose="020B0503020204020204" pitchFamily="34" charset="-122"/>
                          <a:ea typeface="微软雅黑" panose="020B0503020204020204" pitchFamily="34" charset="-122"/>
                        </a:rPr>
                        <a:t>USB 2.0</a:t>
                      </a:r>
                    </a:p>
                  </a:txBody>
                  <a:tcPr anchor="ctr"/>
                </a:tc>
                <a:tc>
                  <a:txBody>
                    <a:bodyPr/>
                    <a:lstStyle/>
                    <a:p>
                      <a:pPr algn="ctr"/>
                      <a:r>
                        <a:rPr lang="en-US" altLang="zh-CN" sz="1200" dirty="0" smtClean="0">
                          <a:latin typeface="微软雅黑" panose="020B0503020204020204" pitchFamily="34" charset="-122"/>
                          <a:ea typeface="微软雅黑" panose="020B0503020204020204" pitchFamily="34" charset="-122"/>
                        </a:rPr>
                        <a:t>1</a:t>
                      </a:r>
                    </a:p>
                  </a:txBody>
                  <a:tcPr anchor="ctr"/>
                </a:tc>
              </a:tr>
              <a:tr h="145152">
                <a:tc>
                  <a:txBody>
                    <a:bodyPr/>
                    <a:lstStyle/>
                    <a:p>
                      <a:pPr algn="ctr"/>
                      <a:r>
                        <a:rPr lang="zh-CN" altLang="en-US" sz="1200" dirty="0" smtClean="0">
                          <a:latin typeface="微软雅黑" panose="020B0503020204020204" pitchFamily="34" charset="-122"/>
                          <a:ea typeface="微软雅黑" panose="020B0503020204020204" pitchFamily="34" charset="-122"/>
                        </a:rPr>
                        <a:t>串行控制台接口</a:t>
                      </a:r>
                    </a:p>
                  </a:txBody>
                  <a:tcPr anchor="ctr"/>
                </a:tc>
                <a:tc>
                  <a:txBody>
                    <a:bodyPr/>
                    <a:lstStyle/>
                    <a:p>
                      <a:pPr algn="ctr"/>
                      <a:r>
                        <a:rPr lang="en-US" altLang="zh-CN" sz="1200" dirty="0" smtClean="0">
                          <a:latin typeface="微软雅黑" panose="020B0503020204020204" pitchFamily="34" charset="-122"/>
                          <a:ea typeface="微软雅黑" panose="020B0503020204020204" pitchFamily="34" charset="-122"/>
                        </a:rPr>
                        <a:t>1</a:t>
                      </a:r>
                    </a:p>
                  </a:txBody>
                  <a:tcPr anchor="ctr"/>
                </a:tc>
              </a:tr>
              <a:tr h="145152">
                <a:tc>
                  <a:txBody>
                    <a:bodyPr/>
                    <a:lstStyle/>
                    <a:p>
                      <a:pPr algn="ctr"/>
                      <a:r>
                        <a:rPr lang="zh-CN" altLang="en-US" sz="1200" dirty="0" smtClean="0">
                          <a:latin typeface="微软雅黑" panose="020B0503020204020204" pitchFamily="34" charset="-122"/>
                          <a:ea typeface="微软雅黑" panose="020B0503020204020204" pitchFamily="34" charset="-122"/>
                        </a:rPr>
                        <a:t>内存</a:t>
                      </a:r>
                    </a:p>
                  </a:txBody>
                  <a:tcPr anchor="ctr"/>
                </a:tc>
                <a:tc>
                  <a:txBody>
                    <a:bodyPr/>
                    <a:lstStyle/>
                    <a:p>
                      <a:pPr algn="ctr"/>
                      <a:r>
                        <a:rPr lang="en-US" altLang="zh-CN" sz="1200" dirty="0" smtClean="0">
                          <a:latin typeface="微软雅黑" panose="020B0503020204020204" pitchFamily="34" charset="-122"/>
                          <a:ea typeface="微软雅黑" panose="020B0503020204020204" pitchFamily="34" charset="-122"/>
                        </a:rPr>
                        <a:t>256M</a:t>
                      </a:r>
                    </a:p>
                  </a:txBody>
                  <a:tcPr anchor="ctr"/>
                </a:tc>
              </a:tr>
              <a:tr h="145152">
                <a:tc>
                  <a:txBody>
                    <a:bodyPr/>
                    <a:lstStyle/>
                    <a:p>
                      <a:pPr algn="ctr"/>
                      <a:r>
                        <a:rPr lang="en-US" altLang="zh-CN" sz="1200" dirty="0" smtClean="0">
                          <a:latin typeface="微软雅黑" panose="020B0503020204020204" pitchFamily="34" charset="-122"/>
                          <a:ea typeface="微软雅黑" panose="020B0503020204020204" pitchFamily="34" charset="-122"/>
                        </a:rPr>
                        <a:t>Flash</a:t>
                      </a:r>
                    </a:p>
                  </a:txBody>
                  <a:tcPr anchor="ctr"/>
                </a:tc>
                <a:tc>
                  <a:txBody>
                    <a:bodyPr/>
                    <a:lstStyle/>
                    <a:p>
                      <a:pPr algn="ctr"/>
                      <a:r>
                        <a:rPr lang="en-US" altLang="zh-CN" sz="1200" dirty="0" smtClean="0">
                          <a:latin typeface="微软雅黑" panose="020B0503020204020204" pitchFamily="34" charset="-122"/>
                          <a:ea typeface="微软雅黑" panose="020B0503020204020204" pitchFamily="34" charset="-122"/>
                        </a:rPr>
                        <a:t>512M</a:t>
                      </a:r>
                    </a:p>
                  </a:txBody>
                  <a:tcPr anchor="ctr"/>
                </a:tc>
              </a:tr>
              <a:tr h="145152">
                <a:tc>
                  <a:txBody>
                    <a:bodyPr/>
                    <a:lstStyle/>
                    <a:p>
                      <a:pPr marL="0" algn="ctr" defTabSz="913765" rtl="0" eaLnBrk="1" latinLnBrk="0" hangingPunct="1"/>
                      <a:r>
                        <a:rPr lang="zh-CN" altLang="en-US" sz="1200" kern="1200" dirty="0" smtClean="0">
                          <a:latin typeface="微软雅黑" panose="020B0503020204020204" pitchFamily="34" charset="-122"/>
                          <a:ea typeface="微软雅黑" panose="020B0503020204020204" pitchFamily="34" charset="-122"/>
                        </a:rPr>
                        <a:t>最大功耗</a:t>
                      </a:r>
                    </a:p>
                  </a:txBody>
                  <a:tcPr anchor="ctr"/>
                </a:tc>
                <a:tc>
                  <a:txBody>
                    <a:bodyPr/>
                    <a:lstStyle/>
                    <a:p>
                      <a:pPr marL="0" marR="0" indent="0" algn="ctr" defTabSz="913765" rtl="0" eaLnBrk="1" fontAlgn="auto" latinLnBrk="0" hangingPunct="1">
                        <a:lnSpc>
                          <a:spcPct val="100000"/>
                        </a:lnSpc>
                        <a:spcBef>
                          <a:spcPts val="0"/>
                        </a:spcBef>
                        <a:spcAft>
                          <a:spcPts val="0"/>
                        </a:spcAft>
                        <a:buClrTx/>
                        <a:buSzTx/>
                        <a:buFontTx/>
                        <a:buNone/>
                        <a:defRPr/>
                      </a:pPr>
                      <a:r>
                        <a:rPr lang="en-US" altLang="zh-CN" sz="1200" kern="1200" dirty="0" smtClean="0">
                          <a:latin typeface="微软雅黑" panose="020B0503020204020204" pitchFamily="34" charset="-122"/>
                          <a:ea typeface="微软雅黑" panose="020B0503020204020204" pitchFamily="34" charset="-122"/>
                        </a:rPr>
                        <a:t>12.5 W</a:t>
                      </a:r>
                    </a:p>
                  </a:txBody>
                  <a:tcPr anchor="ctr"/>
                </a:tc>
              </a:tr>
              <a:tr h="145152">
                <a:tc>
                  <a:txBody>
                    <a:bodyPr/>
                    <a:lstStyle/>
                    <a:p>
                      <a:pPr marL="0" algn="ctr" defTabSz="913765" rtl="0" eaLnBrk="1" latinLnBrk="0" hangingPunct="1"/>
                      <a:r>
                        <a:rPr lang="zh-CN" altLang="en-US" sz="1200" kern="1200" dirty="0" smtClean="0">
                          <a:latin typeface="微软雅黑" panose="020B0503020204020204" pitchFamily="34" charset="-122"/>
                          <a:ea typeface="微软雅黑" panose="020B0503020204020204" pitchFamily="34" charset="-122"/>
                        </a:rPr>
                        <a:t>尺寸（高</a:t>
                      </a:r>
                      <a:r>
                        <a:rPr lang="en-US" altLang="zh-CN" sz="1200" kern="1200" dirty="0" smtClean="0">
                          <a:latin typeface="微软雅黑" panose="020B0503020204020204" pitchFamily="34" charset="-122"/>
                          <a:ea typeface="微软雅黑" panose="020B0503020204020204" pitchFamily="34" charset="-122"/>
                        </a:rPr>
                        <a:t>x</a:t>
                      </a:r>
                      <a:r>
                        <a:rPr lang="zh-CN" altLang="en-US" sz="1200" kern="1200" dirty="0" smtClean="0">
                          <a:latin typeface="微软雅黑" panose="020B0503020204020204" pitchFamily="34" charset="-122"/>
                          <a:ea typeface="微软雅黑" panose="020B0503020204020204" pitchFamily="34" charset="-122"/>
                        </a:rPr>
                        <a:t>宽</a:t>
                      </a:r>
                      <a:r>
                        <a:rPr lang="en-US" altLang="zh-CN" sz="1200" kern="1200" dirty="0" smtClean="0">
                          <a:latin typeface="微软雅黑" panose="020B0503020204020204" pitchFamily="34" charset="-122"/>
                          <a:ea typeface="微软雅黑" panose="020B0503020204020204" pitchFamily="34" charset="-122"/>
                        </a:rPr>
                        <a:t>x</a:t>
                      </a:r>
                      <a:r>
                        <a:rPr lang="zh-CN" altLang="en-US" sz="1200" kern="1200" dirty="0" smtClean="0">
                          <a:latin typeface="微软雅黑" panose="020B0503020204020204" pitchFamily="34" charset="-122"/>
                          <a:ea typeface="微软雅黑" panose="020B0503020204020204" pitchFamily="34" charset="-122"/>
                        </a:rPr>
                        <a:t>深）</a:t>
                      </a:r>
                    </a:p>
                  </a:txBody>
                  <a:tcPr anchor="ctr"/>
                </a:tc>
                <a:tc>
                  <a:txBody>
                    <a:bodyPr/>
                    <a:lstStyle/>
                    <a:p>
                      <a:pPr marL="0" marR="0" indent="0" algn="ctr" defTabSz="913765" rtl="0" eaLnBrk="1" fontAlgn="auto" latinLnBrk="0" hangingPunct="1">
                        <a:lnSpc>
                          <a:spcPct val="100000"/>
                        </a:lnSpc>
                        <a:spcBef>
                          <a:spcPts val="0"/>
                        </a:spcBef>
                        <a:spcAft>
                          <a:spcPts val="0"/>
                        </a:spcAft>
                        <a:buClrTx/>
                        <a:buSzTx/>
                        <a:buFontTx/>
                        <a:buNone/>
                        <a:defRPr/>
                      </a:pPr>
                      <a:r>
                        <a:rPr lang="en-US" altLang="zh-CN" sz="1200" kern="1200" dirty="0" smtClean="0">
                          <a:latin typeface="微软雅黑" panose="020B0503020204020204" pitchFamily="34" charset="-122"/>
                          <a:ea typeface="微软雅黑" panose="020B0503020204020204" pitchFamily="34" charset="-122"/>
                        </a:rPr>
                        <a:t>290 mm x 180 mm x 95 mm (11.42 in. x 7.09 in. x 3.74 in.)</a:t>
                      </a:r>
                    </a:p>
                  </a:txBody>
                  <a:tcPr anchor="ctr"/>
                </a:tc>
              </a:tr>
              <a:tr h="145152">
                <a:tc>
                  <a:txBody>
                    <a:bodyPr/>
                    <a:lstStyle/>
                    <a:p>
                      <a:pPr algn="ctr"/>
                      <a:r>
                        <a:rPr lang="zh-CN" altLang="en-US" sz="1200" dirty="0" smtClean="0">
                          <a:latin typeface="微软雅黑" panose="020B0503020204020204" pitchFamily="34" charset="-122"/>
                          <a:ea typeface="微软雅黑" panose="020B0503020204020204" pitchFamily="34" charset="-122"/>
                        </a:rPr>
                        <a:t>重量</a:t>
                      </a:r>
                    </a:p>
                  </a:txBody>
                  <a:tcPr anchor="ctr"/>
                </a:tc>
                <a:tc>
                  <a:txBody>
                    <a:bodyPr/>
                    <a:lstStyle/>
                    <a:p>
                      <a:pPr algn="ctr"/>
                      <a:r>
                        <a:rPr lang="en-US" altLang="zh-CN" sz="1200" dirty="0" smtClean="0">
                          <a:latin typeface="微软雅黑" panose="020B0503020204020204" pitchFamily="34" charset="-122"/>
                          <a:ea typeface="微软雅黑" panose="020B0503020204020204" pitchFamily="34" charset="-122"/>
                        </a:rPr>
                        <a:t>2.5Kg</a:t>
                      </a:r>
                    </a:p>
                  </a:txBody>
                  <a:tcPr anchor="ctr"/>
                </a:tc>
              </a:tr>
              <a:tr h="145152">
                <a:tc>
                  <a:txBody>
                    <a:bodyPr/>
                    <a:lstStyle/>
                    <a:p>
                      <a:pPr algn="ctr"/>
                      <a:r>
                        <a:rPr lang="zh-CN" altLang="en-US" sz="1200" dirty="0" smtClean="0">
                          <a:latin typeface="微软雅黑" panose="020B0503020204020204" pitchFamily="34" charset="-122"/>
                          <a:ea typeface="微软雅黑" panose="020B0503020204020204" pitchFamily="34" charset="-122"/>
                        </a:rPr>
                        <a:t>工作温度</a:t>
                      </a:r>
                    </a:p>
                  </a:txBody>
                  <a:tcPr anchor="ctr"/>
                </a:tc>
                <a:tc>
                  <a:txBody>
                    <a:bodyPr/>
                    <a:lstStyle/>
                    <a:p>
                      <a:pPr marL="0" marR="0" indent="0" algn="ctr" defTabSz="913765" rtl="0" eaLnBrk="1" fontAlgn="auto" latinLnBrk="0" hangingPunct="1">
                        <a:lnSpc>
                          <a:spcPct val="100000"/>
                        </a:lnSpc>
                        <a:spcBef>
                          <a:spcPts val="0"/>
                        </a:spcBef>
                        <a:spcAft>
                          <a:spcPts val="0"/>
                        </a:spcAft>
                        <a:buClrTx/>
                        <a:buSzTx/>
                        <a:buFontTx/>
                        <a:buNone/>
                        <a:defRPr/>
                      </a:pPr>
                      <a:r>
                        <a:rPr lang="en-US" altLang="zh-CN" sz="1200" kern="1200" baseline="0" dirty="0" smtClean="0">
                          <a:latin typeface="微软雅黑" panose="020B0503020204020204" pitchFamily="34" charset="-122"/>
                          <a:ea typeface="微软雅黑" panose="020B0503020204020204" pitchFamily="34" charset="-122"/>
                        </a:rPr>
                        <a:t>-25</a:t>
                      </a:r>
                      <a:r>
                        <a:rPr lang="zh-CN" altLang="en-US" sz="1200" dirty="0" smtClean="0">
                          <a:solidFill>
                            <a:srgbClr val="5F5F5F"/>
                          </a:solidFill>
                          <a:latin typeface="微软雅黑" panose="020B0503020204020204" pitchFamily="34" charset="-122"/>
                          <a:ea typeface="微软雅黑" panose="020B0503020204020204" pitchFamily="34" charset="-122"/>
                        </a:rPr>
                        <a:t>℃</a:t>
                      </a:r>
                      <a:r>
                        <a:rPr lang="en-US" altLang="zh-CN" sz="1200" kern="1200" baseline="0" dirty="0" smtClean="0">
                          <a:latin typeface="微软雅黑" panose="020B0503020204020204" pitchFamily="34" charset="-122"/>
                          <a:ea typeface="微软雅黑" panose="020B0503020204020204" pitchFamily="34" charset="-122"/>
                        </a:rPr>
                        <a:t> to +70</a:t>
                      </a:r>
                      <a:r>
                        <a:rPr lang="zh-CN" altLang="en-US" sz="1200" dirty="0" smtClean="0">
                          <a:solidFill>
                            <a:srgbClr val="5F5F5F"/>
                          </a:solidFill>
                          <a:latin typeface="微软雅黑" panose="020B0503020204020204" pitchFamily="34" charset="-122"/>
                          <a:ea typeface="微软雅黑" panose="020B0503020204020204" pitchFamily="34" charset="-122"/>
                        </a:rPr>
                        <a:t>℃</a:t>
                      </a:r>
                      <a:endParaRPr lang="en-US" altLang="zh-CN" sz="1200" kern="1200" baseline="0" dirty="0" smtClean="0">
                        <a:latin typeface="微软雅黑" panose="020B0503020204020204" pitchFamily="34" charset="-122"/>
                        <a:ea typeface="微软雅黑" panose="020B0503020204020204" pitchFamily="34" charset="-122"/>
                      </a:endParaRPr>
                    </a:p>
                  </a:txBody>
                  <a:tcPr anchor="ctr"/>
                </a:tc>
              </a:tr>
              <a:tr h="145152">
                <a:tc>
                  <a:txBody>
                    <a:bodyPr/>
                    <a:lstStyle/>
                    <a:p>
                      <a:pPr algn="ctr"/>
                      <a:r>
                        <a:rPr lang="zh-CN" altLang="en-US" sz="1200" dirty="0" smtClean="0">
                          <a:latin typeface="微软雅黑" panose="020B0503020204020204" pitchFamily="34" charset="-122"/>
                          <a:ea typeface="微软雅黑" panose="020B0503020204020204" pitchFamily="34" charset="-122"/>
                        </a:rPr>
                        <a:t>工作湿度</a:t>
                      </a:r>
                    </a:p>
                  </a:txBody>
                  <a:tcPr anchor="ctr"/>
                </a:tc>
                <a:tc>
                  <a:txBody>
                    <a:bodyPr/>
                    <a:lstStyle/>
                    <a:p>
                      <a:pPr marL="0" marR="0" indent="0" algn="ctr" defTabSz="913765" rtl="0" eaLnBrk="1" fontAlgn="auto" latinLnBrk="0" hangingPunct="1">
                        <a:lnSpc>
                          <a:spcPct val="100000"/>
                        </a:lnSpc>
                        <a:spcBef>
                          <a:spcPts val="0"/>
                        </a:spcBef>
                        <a:spcAft>
                          <a:spcPts val="0"/>
                        </a:spcAft>
                        <a:buClrTx/>
                        <a:buSzTx/>
                        <a:buFontTx/>
                        <a:buNone/>
                        <a:defRPr/>
                      </a:pPr>
                      <a:r>
                        <a:rPr lang="en-US" altLang="zh-CN" sz="1200" kern="1200" baseline="0" dirty="0" smtClean="0">
                          <a:latin typeface="微软雅黑" panose="020B0503020204020204" pitchFamily="34" charset="-122"/>
                          <a:ea typeface="微软雅黑" panose="020B0503020204020204" pitchFamily="34" charset="-122"/>
                        </a:rPr>
                        <a:t>5% RH to 95% RH</a:t>
                      </a:r>
                    </a:p>
                  </a:txBody>
                  <a:tcPr anchor="ctr"/>
                </a:tc>
              </a:tr>
            </a:tbl>
          </a:graphicData>
        </a:graphic>
      </p:graphicFrame>
      <p:sp>
        <p:nvSpPr>
          <p:cNvPr id="31" name="文本框 30"/>
          <p:cNvSpPr txBox="1"/>
          <p:nvPr/>
        </p:nvSpPr>
        <p:spPr>
          <a:xfrm>
            <a:off x="8753727" y="1397638"/>
            <a:ext cx="5147288" cy="400110"/>
          </a:xfrm>
          <a:prstGeom prst="rect">
            <a:avLst/>
          </a:prstGeom>
          <a:noFill/>
        </p:spPr>
        <p:txBody>
          <a:bodyPr wrap="square" rtlCol="0">
            <a:spAutoFit/>
          </a:bodyPr>
          <a:lstStyle/>
          <a:p>
            <a:pPr algn="ctr"/>
            <a:r>
              <a:rPr lang="zh-CN" altLang="en-US" sz="2000" b="1" kern="5000" dirty="0" smtClean="0">
                <a:solidFill>
                  <a:schemeClr val="bg1"/>
                </a:solidFill>
                <a:latin typeface="微软雅黑" panose="020B0503020204020204" pitchFamily="34" charset="-122"/>
                <a:ea typeface="微软雅黑" panose="020B0503020204020204" pitchFamily="34" charset="-122"/>
                <a:sym typeface="+mn-ea"/>
              </a:rPr>
              <a:t>信息发布</a:t>
            </a:r>
            <a:endParaRPr lang="en-US" altLang="zh-CN" sz="2000" b="1" kern="5000" dirty="0">
              <a:solidFill>
                <a:schemeClr val="bg1"/>
              </a:solidFill>
              <a:latin typeface="微软雅黑" panose="020B0503020204020204" pitchFamily="34" charset="-122"/>
              <a:ea typeface="微软雅黑" panose="020B0503020204020204" pitchFamily="34" charset="-122"/>
              <a:sym typeface="+mn-ea"/>
            </a:endParaRPr>
          </a:p>
        </p:txBody>
      </p:sp>
      <p:sp>
        <p:nvSpPr>
          <p:cNvPr id="41" name="矩形 40"/>
          <p:cNvSpPr/>
          <p:nvPr/>
        </p:nvSpPr>
        <p:spPr>
          <a:xfrm>
            <a:off x="8140699" y="2102407"/>
            <a:ext cx="6375401" cy="1708160"/>
          </a:xfrm>
          <a:prstGeom prst="rect">
            <a:avLst/>
          </a:prstGeom>
        </p:spPr>
        <p:txBody>
          <a:bodyPr wrap="square">
            <a:spAutoFit/>
          </a:bodyPr>
          <a:lstStyle/>
          <a:p>
            <a:pPr>
              <a:lnSpc>
                <a:spcPct val="150000"/>
              </a:lnSpc>
              <a:spcAft>
                <a:spcPts val="600"/>
              </a:spcAft>
            </a:pPr>
            <a:r>
              <a:rPr lang="zh-CN" altLang="en-US" sz="1400" dirty="0" smtClean="0">
                <a:solidFill>
                  <a:srgbClr val="5F5F5F"/>
                </a:solidFill>
                <a:latin typeface="微软雅黑" panose="020B0503020204020204" pitchFamily="34" charset="-122"/>
                <a:ea typeface="微软雅黑" panose="020B0503020204020204" pitchFamily="34" charset="-122"/>
              </a:rPr>
              <a:t>智慧灯杆</a:t>
            </a:r>
            <a:r>
              <a:rPr lang="zh-CN" altLang="zh-CN" sz="1400" dirty="0" smtClean="0">
                <a:solidFill>
                  <a:srgbClr val="5F5F5F"/>
                </a:solidFill>
                <a:latin typeface="微软雅黑" panose="020B0503020204020204" pitchFamily="34" charset="-122"/>
                <a:ea typeface="微软雅黑" panose="020B0503020204020204" pitchFamily="34" charset="-122"/>
              </a:rPr>
              <a:t>信息发布系统，采用小间距高亮度户外全彩</a:t>
            </a:r>
            <a:r>
              <a:rPr lang="en-US" altLang="zh-CN" sz="1400" dirty="0" smtClean="0">
                <a:solidFill>
                  <a:srgbClr val="5F5F5F"/>
                </a:solidFill>
                <a:latin typeface="微软雅黑" panose="020B0503020204020204" pitchFamily="34" charset="-122"/>
                <a:ea typeface="微软雅黑" panose="020B0503020204020204" pitchFamily="34" charset="-122"/>
              </a:rPr>
              <a:t>LED</a:t>
            </a:r>
            <a:r>
              <a:rPr lang="zh-CN" altLang="zh-CN" sz="1400" dirty="0" smtClean="0">
                <a:solidFill>
                  <a:srgbClr val="5F5F5F"/>
                </a:solidFill>
                <a:latin typeface="微软雅黑" panose="020B0503020204020204" pitchFamily="34" charset="-122"/>
                <a:ea typeface="微软雅黑" panose="020B0503020204020204" pitchFamily="34" charset="-122"/>
              </a:rPr>
              <a:t>显示屏，因其小间距、高亮度、无玻璃化设计的特点，是户外信息发布、营销宣传</a:t>
            </a:r>
            <a:r>
              <a:rPr lang="zh-CN" altLang="en-US" sz="1400" dirty="0" smtClean="0">
                <a:solidFill>
                  <a:srgbClr val="5F5F5F"/>
                </a:solidFill>
                <a:latin typeface="微软雅黑" panose="020B0503020204020204" pitchFamily="34" charset="-122"/>
                <a:ea typeface="微软雅黑" panose="020B0503020204020204" pitchFamily="34" charset="-122"/>
              </a:rPr>
              <a:t>的</a:t>
            </a:r>
            <a:r>
              <a:rPr lang="zh-CN" altLang="zh-CN" sz="1400" dirty="0" smtClean="0">
                <a:solidFill>
                  <a:srgbClr val="5F5F5F"/>
                </a:solidFill>
                <a:latin typeface="微软雅黑" panose="020B0503020204020204" pitchFamily="34" charset="-122"/>
                <a:ea typeface="微软雅黑" panose="020B0503020204020204" pitchFamily="34" charset="-122"/>
              </a:rPr>
              <a:t>最优选择，为城市道路、工业园区、商业广场等场所提供最为亮丽的信息发布平台。显示屏可显示内容为：市政设施报警信息、社会公益及政务信息、违章信息发布警示、紧急情况警告、区域地图显示、便民气象及商业广告等。</a:t>
            </a:r>
            <a:endParaRPr lang="zh-CN" altLang="en-US" sz="1400" dirty="0" smtClean="0">
              <a:solidFill>
                <a:srgbClr val="5F5F5F"/>
              </a:solidFill>
              <a:latin typeface="微软雅黑" panose="020B0503020204020204" pitchFamily="34" charset="-122"/>
              <a:ea typeface="微软雅黑" panose="020B0503020204020204" pitchFamily="34" charset="-122"/>
            </a:endParaRPr>
          </a:p>
        </p:txBody>
      </p:sp>
      <p:sp>
        <p:nvSpPr>
          <p:cNvPr id="42" name="TextBox 5"/>
          <p:cNvSpPr txBox="1"/>
          <p:nvPr/>
        </p:nvSpPr>
        <p:spPr>
          <a:xfrm>
            <a:off x="9985796" y="5797986"/>
            <a:ext cx="3905956" cy="2639569"/>
          </a:xfrm>
          <a:prstGeom prst="rect">
            <a:avLst/>
          </a:prstGeom>
          <a:noFill/>
        </p:spPr>
        <p:txBody>
          <a:bodyPr wrap="square" rtlCol="0">
            <a:spAutoFit/>
          </a:bodyPr>
          <a:lstStyle>
            <a:defPPr>
              <a:defRPr lang="en-US"/>
            </a:defPPr>
            <a:lvl1pPr>
              <a:lnSpc>
                <a:spcPct val="120000"/>
              </a:lnSpc>
              <a:defRPr sz="1400">
                <a:solidFill>
                  <a:schemeClr val="bg1">
                    <a:lumMod val="50000"/>
                  </a:schemeClr>
                </a:solidFill>
                <a:latin typeface="微软雅黑" panose="020B0503020204020204" pitchFamily="34" charset="-122"/>
                <a:ea typeface="微软雅黑" panose="020B0503020204020204" pitchFamily="34" charset="-122"/>
              </a:defRPr>
            </a:lvl1pPr>
          </a:lstStyle>
          <a:p>
            <a:pPr>
              <a:lnSpc>
                <a:spcPct val="150000"/>
              </a:lnSpc>
              <a:spcAft>
                <a:spcPts val="600"/>
              </a:spcAft>
            </a:pPr>
            <a:r>
              <a:rPr lang="zh-CN" altLang="zh-CN" dirty="0" smtClean="0"/>
              <a:t>智慧路灯小间距户外全彩</a:t>
            </a:r>
            <a:r>
              <a:rPr lang="en-US" altLang="zh-CN" dirty="0" smtClean="0"/>
              <a:t>LED</a:t>
            </a:r>
            <a:r>
              <a:rPr lang="zh-CN" altLang="zh-CN" dirty="0" smtClean="0"/>
              <a:t>显示屏为异步控制，内置显示屏控制器</a:t>
            </a:r>
            <a:r>
              <a:rPr lang="en-US" altLang="zh-CN" dirty="0" smtClean="0"/>
              <a:t>X9</a:t>
            </a:r>
            <a:r>
              <a:rPr lang="zh-CN" altLang="zh-CN" dirty="0" smtClean="0"/>
              <a:t>，它包含一定的本地存储、处理能力，所有要播放的视频、图片、文字均可以存在本地进行播放，即便是网络出现故障也不会出现显示屏异常的情况。所以，显示屏可以直接通过华为物联网网关的</a:t>
            </a:r>
            <a:r>
              <a:rPr lang="en-US" altLang="zh-CN" dirty="0" smtClean="0"/>
              <a:t>3G/LTE</a:t>
            </a:r>
            <a:r>
              <a:rPr lang="zh-CN" altLang="zh-CN" dirty="0" smtClean="0"/>
              <a:t>网络和信息发布平台进行通信，也可通过以太网进行通信。</a:t>
            </a:r>
            <a:endParaRPr lang="zh-CN" altLang="en-US" dirty="0">
              <a:solidFill>
                <a:srgbClr val="5F5F5F"/>
              </a:solidFill>
            </a:endParaRPr>
          </a:p>
        </p:txBody>
      </p:sp>
      <p:sp>
        <p:nvSpPr>
          <p:cNvPr id="45" name="等腰三角形 44"/>
          <p:cNvSpPr/>
          <p:nvPr/>
        </p:nvSpPr>
        <p:spPr>
          <a:xfrm rot="5400000">
            <a:off x="8161274" y="5145930"/>
            <a:ext cx="309372" cy="266700"/>
          </a:xfrm>
          <a:prstGeom prst="triangle">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文本框 22"/>
          <p:cNvSpPr txBox="1"/>
          <p:nvPr/>
        </p:nvSpPr>
        <p:spPr>
          <a:xfrm>
            <a:off x="8495572" y="5107231"/>
            <a:ext cx="1562100" cy="338554"/>
          </a:xfrm>
          <a:prstGeom prst="rect">
            <a:avLst/>
          </a:prstGeom>
          <a:noFill/>
        </p:spPr>
        <p:txBody>
          <a:bodyPr wrap="square" rtlCol="0">
            <a:spAutoFit/>
          </a:bodyPr>
          <a:lstStyle/>
          <a:p>
            <a:r>
              <a:rPr lang="zh-CN" altLang="en-US" sz="1600" b="1" dirty="0" smtClean="0">
                <a:solidFill>
                  <a:srgbClr val="036EB8"/>
                </a:solidFill>
                <a:latin typeface="微软雅黑" panose="020B0503020204020204" pitchFamily="34" charset="-122"/>
                <a:ea typeface="微软雅黑" panose="020B0503020204020204" pitchFamily="34" charset="-122"/>
              </a:rPr>
              <a:t>概述</a:t>
            </a:r>
            <a:endParaRPr lang="en-US" sz="1600" b="1" dirty="0">
              <a:solidFill>
                <a:srgbClr val="036EB8"/>
              </a:solidFill>
              <a:latin typeface="微软雅黑" panose="020B0503020204020204" pitchFamily="34" charset="-122"/>
              <a:ea typeface="微软雅黑" panose="020B0503020204020204" pitchFamily="34" charset="-122"/>
            </a:endParaRPr>
          </a:p>
        </p:txBody>
      </p:sp>
      <p:pic>
        <p:nvPicPr>
          <p:cNvPr id="49" name="Picture 2"/>
          <p:cNvPicPr>
            <a:picLocks noChangeAspect="1" noChangeArrowheads="1"/>
          </p:cNvPicPr>
          <p:nvPr/>
        </p:nvPicPr>
        <p:blipFill>
          <a:blip r:embed="rId2" cstate="print">
            <a:clrChange>
              <a:clrFrom>
                <a:srgbClr val="000000"/>
              </a:clrFrom>
              <a:clrTo>
                <a:srgbClr val="000000">
                  <a:alpha val="0"/>
                </a:srgbClr>
              </a:clrTo>
            </a:clrChange>
          </a:blip>
          <a:srcRect/>
          <a:stretch>
            <a:fillRect/>
          </a:stretch>
        </p:blipFill>
        <p:spPr bwMode="auto">
          <a:xfrm>
            <a:off x="8449310" y="5433966"/>
            <a:ext cx="1113790" cy="3284577"/>
          </a:xfrm>
          <a:prstGeom prst="rect">
            <a:avLst/>
          </a:prstGeom>
          <a:noFill/>
          <a:ln w="9525">
            <a:noFill/>
            <a:miter lim="800000"/>
            <a:headEnd/>
            <a:tailEnd/>
          </a:ln>
        </p:spPr>
      </p:pic>
      <p:sp>
        <p:nvSpPr>
          <p:cNvPr id="51" name="矩形 50"/>
          <p:cNvSpPr/>
          <p:nvPr/>
        </p:nvSpPr>
        <p:spPr>
          <a:xfrm>
            <a:off x="8262215" y="4102100"/>
            <a:ext cx="528320" cy="758825"/>
          </a:xfrm>
          <a:prstGeom prst="rect">
            <a:avLst/>
          </a:prstGeom>
          <a:noFill/>
          <a:ln w="34925">
            <a:solidFill>
              <a:srgbClr val="CED1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组合 27"/>
          <p:cNvGrpSpPr/>
          <p:nvPr/>
        </p:nvGrpSpPr>
        <p:grpSpPr>
          <a:xfrm>
            <a:off x="8403207" y="4220684"/>
            <a:ext cx="5879463" cy="589441"/>
            <a:chOff x="876937" y="2070100"/>
            <a:chExt cx="5879463" cy="457200"/>
          </a:xfrm>
        </p:grpSpPr>
        <p:sp>
          <p:nvSpPr>
            <p:cNvPr id="53" name="任意多边形 52"/>
            <p:cNvSpPr/>
            <p:nvPr/>
          </p:nvSpPr>
          <p:spPr>
            <a:xfrm>
              <a:off x="966644" y="2070100"/>
              <a:ext cx="5789756" cy="457200"/>
            </a:xfrm>
            <a:custGeom>
              <a:avLst/>
              <a:gdLst>
                <a:gd name="connsiteX0" fmla="*/ 0 w 5789756"/>
                <a:gd name="connsiteY0" fmla="*/ 0 h 457200"/>
                <a:gd name="connsiteX1" fmla="*/ 5789756 w 5789756"/>
                <a:gd name="connsiteY1" fmla="*/ 0 h 457200"/>
                <a:gd name="connsiteX2" fmla="*/ 5789756 w 5789756"/>
                <a:gd name="connsiteY2" fmla="*/ 457200 h 457200"/>
                <a:gd name="connsiteX3" fmla="*/ 93428 w 578975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5789756" h="457200">
                  <a:moveTo>
                    <a:pt x="0" y="0"/>
                  </a:moveTo>
                  <a:lnTo>
                    <a:pt x="5789756" y="0"/>
                  </a:lnTo>
                  <a:lnTo>
                    <a:pt x="5789756" y="457200"/>
                  </a:lnTo>
                  <a:lnTo>
                    <a:pt x="93428" y="457200"/>
                  </a:lnTo>
                  <a:close/>
                </a:path>
              </a:pathLst>
            </a:cu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任意多边形 53"/>
            <p:cNvSpPr/>
            <p:nvPr/>
          </p:nvSpPr>
          <p:spPr>
            <a:xfrm>
              <a:off x="876937" y="2070100"/>
              <a:ext cx="145501" cy="457200"/>
            </a:xfrm>
            <a:custGeom>
              <a:avLst/>
              <a:gdLst>
                <a:gd name="connsiteX0" fmla="*/ 0 w 145501"/>
                <a:gd name="connsiteY0" fmla="*/ 0 h 457200"/>
                <a:gd name="connsiteX1" fmla="*/ 45763 w 145501"/>
                <a:gd name="connsiteY1" fmla="*/ 0 h 457200"/>
                <a:gd name="connsiteX2" fmla="*/ 145501 w 145501"/>
                <a:gd name="connsiteY2" fmla="*/ 457200 h 457200"/>
                <a:gd name="connsiteX3" fmla="*/ 0 w 145501"/>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145501" h="457200">
                  <a:moveTo>
                    <a:pt x="0" y="0"/>
                  </a:moveTo>
                  <a:lnTo>
                    <a:pt x="45763" y="0"/>
                  </a:lnTo>
                  <a:lnTo>
                    <a:pt x="145501" y="457200"/>
                  </a:lnTo>
                  <a:lnTo>
                    <a:pt x="0" y="457200"/>
                  </a:lnTo>
                  <a:close/>
                </a:path>
              </a:pathLst>
            </a:custGeom>
            <a:solidFill>
              <a:srgbClr val="F39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文本框 30"/>
          <p:cNvSpPr txBox="1"/>
          <p:nvPr/>
        </p:nvSpPr>
        <p:spPr>
          <a:xfrm>
            <a:off x="8855327" y="4318638"/>
            <a:ext cx="5147288" cy="400110"/>
          </a:xfrm>
          <a:prstGeom prst="rect">
            <a:avLst/>
          </a:prstGeom>
          <a:noFill/>
        </p:spPr>
        <p:txBody>
          <a:bodyPr wrap="square" rtlCol="0">
            <a:spAutoFit/>
          </a:bodyPr>
          <a:lstStyle/>
          <a:p>
            <a:r>
              <a:rPr lang="zh-CN" altLang="en-US" sz="2000" b="1" kern="5000" dirty="0" smtClean="0">
                <a:solidFill>
                  <a:schemeClr val="bg1"/>
                </a:solidFill>
                <a:latin typeface="微软雅黑" panose="020B0503020204020204" pitchFamily="34" charset="-122"/>
                <a:ea typeface="微软雅黑" panose="020B0503020204020204" pitchFamily="34" charset="-122"/>
                <a:sym typeface="+mn-ea"/>
              </a:rPr>
              <a:t>显示屏</a:t>
            </a:r>
            <a:endParaRPr lang="en-US" altLang="zh-CN" sz="2000" b="1" kern="5000" dirty="0">
              <a:solidFill>
                <a:schemeClr val="bg1"/>
              </a:solidFill>
              <a:latin typeface="微软雅黑" panose="020B0503020204020204" pitchFamily="34" charset="-122"/>
              <a:ea typeface="微软雅黑" panose="020B0503020204020204" pitchFamily="34" charset="-122"/>
              <a:sym typeface="+mn-ea"/>
            </a:endParaRPr>
          </a:p>
        </p:txBody>
      </p:sp>
      <p:sp>
        <p:nvSpPr>
          <p:cNvPr id="56" name="等腰三角形 55"/>
          <p:cNvSpPr/>
          <p:nvPr/>
        </p:nvSpPr>
        <p:spPr>
          <a:xfrm rot="5400000">
            <a:off x="8627298" y="4441255"/>
            <a:ext cx="202375" cy="174461"/>
          </a:xfrm>
          <a:prstGeom prst="triangle">
            <a:avLst/>
          </a:prstGeom>
          <a:solidFill>
            <a:srgbClr val="F39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22418040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450" y="533399"/>
            <a:ext cx="731542" cy="144781"/>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9"/>
          <p:cNvSpPr txBox="1"/>
          <p:nvPr/>
        </p:nvSpPr>
        <p:spPr>
          <a:xfrm>
            <a:off x="657132" y="478896"/>
            <a:ext cx="358140" cy="253916"/>
          </a:xfrm>
          <a:prstGeom prst="rect">
            <a:avLst/>
          </a:prstGeom>
          <a:noFill/>
        </p:spPr>
        <p:txBody>
          <a:bodyPr wrap="square" rtlCol="0">
            <a:spAutoFit/>
          </a:bodyPr>
          <a:lstStyle/>
          <a:p>
            <a:r>
              <a:rPr lang="en-US" altLang="zh-CN" sz="1050" b="1" dirty="0" smtClean="0">
                <a:solidFill>
                  <a:srgbClr val="036EB8"/>
                </a:solidFill>
                <a:latin typeface="微软雅黑" panose="020B0503020204020204" pitchFamily="34" charset="-122"/>
                <a:ea typeface="微软雅黑" panose="020B0503020204020204" pitchFamily="34" charset="-122"/>
              </a:rPr>
              <a:t>13</a:t>
            </a:r>
            <a:endParaRPr lang="en-US" sz="1050" b="1" dirty="0">
              <a:solidFill>
                <a:srgbClr val="036EB8"/>
              </a:solidFill>
              <a:latin typeface="微软雅黑" panose="020B0503020204020204" pitchFamily="34" charset="-122"/>
              <a:ea typeface="微软雅黑" panose="020B0503020204020204" pitchFamily="34" charset="-122"/>
            </a:endParaRPr>
          </a:p>
        </p:txBody>
      </p:sp>
      <p:sp>
        <p:nvSpPr>
          <p:cNvPr id="4" name="文本框 10"/>
          <p:cNvSpPr txBox="1"/>
          <p:nvPr/>
        </p:nvSpPr>
        <p:spPr>
          <a:xfrm>
            <a:off x="866704" y="457125"/>
            <a:ext cx="1653540" cy="261610"/>
          </a:xfrm>
          <a:prstGeom prst="rect">
            <a:avLst/>
          </a:prstGeom>
          <a:noFill/>
        </p:spPr>
        <p:txBody>
          <a:bodyPr wrap="square" rtlCol="0">
            <a:spAutoFit/>
          </a:bodyPr>
          <a:lstStyle/>
          <a:p>
            <a:r>
              <a:rPr lang="zh-CN" altLang="en-US" sz="1100" b="1" dirty="0">
                <a:solidFill>
                  <a:schemeClr val="bg1">
                    <a:lumMod val="50000"/>
                  </a:schemeClr>
                </a:solidFill>
                <a:latin typeface="微软雅黑" panose="020B0503020204020204" pitchFamily="34" charset="-122"/>
                <a:ea typeface="微软雅黑" panose="020B0503020204020204" pitchFamily="34" charset="-122"/>
              </a:rPr>
              <a:t>华为智慧灯</a:t>
            </a:r>
            <a:r>
              <a:rPr lang="zh-CN" altLang="en-US" sz="1100" b="1" dirty="0" smtClean="0">
                <a:solidFill>
                  <a:schemeClr val="bg1">
                    <a:lumMod val="50000"/>
                  </a:schemeClr>
                </a:solidFill>
                <a:latin typeface="微软雅黑" panose="020B0503020204020204" pitchFamily="34" charset="-122"/>
                <a:ea typeface="微软雅黑" panose="020B0503020204020204" pitchFamily="34" charset="-122"/>
              </a:rPr>
              <a:t>杆解决方案</a:t>
            </a:r>
            <a:endParaRPr lang="en-US" sz="11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14400145" y="533399"/>
            <a:ext cx="731542" cy="144781"/>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12"/>
          <p:cNvSpPr txBox="1"/>
          <p:nvPr/>
        </p:nvSpPr>
        <p:spPr>
          <a:xfrm>
            <a:off x="12645005" y="476175"/>
            <a:ext cx="1653540" cy="261610"/>
          </a:xfrm>
          <a:prstGeom prst="rect">
            <a:avLst/>
          </a:prstGeom>
          <a:noFill/>
        </p:spPr>
        <p:txBody>
          <a:bodyPr wrap="square" rtlCol="0">
            <a:spAutoFit/>
          </a:bodyPr>
          <a:lstStyle/>
          <a:p>
            <a:r>
              <a:rPr lang="zh-CN" altLang="en-US" sz="1100" b="1" dirty="0">
                <a:solidFill>
                  <a:schemeClr val="bg1">
                    <a:lumMod val="50000"/>
                  </a:schemeClr>
                </a:solidFill>
                <a:latin typeface="微软雅黑" panose="020B0503020204020204" pitchFamily="34" charset="-122"/>
                <a:ea typeface="微软雅黑" panose="020B0503020204020204" pitchFamily="34" charset="-122"/>
              </a:rPr>
              <a:t>华为智慧灯</a:t>
            </a:r>
            <a:r>
              <a:rPr lang="zh-CN" altLang="en-US" sz="1100" b="1" dirty="0" smtClean="0">
                <a:solidFill>
                  <a:schemeClr val="bg1">
                    <a:lumMod val="50000"/>
                  </a:schemeClr>
                </a:solidFill>
                <a:latin typeface="微软雅黑" panose="020B0503020204020204" pitchFamily="34" charset="-122"/>
                <a:ea typeface="微软雅黑" panose="020B0503020204020204" pitchFamily="34" charset="-122"/>
              </a:rPr>
              <a:t>杆解决方案</a:t>
            </a:r>
            <a:endParaRPr lang="en-US" sz="11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 name="文本框 13"/>
          <p:cNvSpPr txBox="1"/>
          <p:nvPr/>
        </p:nvSpPr>
        <p:spPr>
          <a:xfrm>
            <a:off x="14088814" y="488421"/>
            <a:ext cx="358140" cy="253916"/>
          </a:xfrm>
          <a:prstGeom prst="rect">
            <a:avLst/>
          </a:prstGeom>
          <a:noFill/>
        </p:spPr>
        <p:txBody>
          <a:bodyPr wrap="square" rtlCol="0">
            <a:spAutoFit/>
          </a:bodyPr>
          <a:lstStyle/>
          <a:p>
            <a:r>
              <a:rPr lang="en-US" altLang="zh-CN" sz="1050" b="1" dirty="0" smtClean="0">
                <a:solidFill>
                  <a:srgbClr val="036EB8"/>
                </a:solidFill>
                <a:latin typeface="微软雅黑" panose="020B0503020204020204" pitchFamily="34" charset="-122"/>
                <a:ea typeface="微软雅黑" panose="020B0503020204020204" pitchFamily="34" charset="-122"/>
              </a:rPr>
              <a:t>14</a:t>
            </a:r>
            <a:endParaRPr lang="en-US" sz="1050" b="1" dirty="0">
              <a:solidFill>
                <a:srgbClr val="036EB8"/>
              </a:solidFill>
              <a:latin typeface="微软雅黑" panose="020B0503020204020204" pitchFamily="34" charset="-122"/>
              <a:ea typeface="微软雅黑" panose="020B0503020204020204" pitchFamily="34" charset="-122"/>
            </a:endParaRPr>
          </a:p>
        </p:txBody>
      </p:sp>
      <p:sp>
        <p:nvSpPr>
          <p:cNvPr id="8" name="等腰三角形 7"/>
          <p:cNvSpPr/>
          <p:nvPr/>
        </p:nvSpPr>
        <p:spPr>
          <a:xfrm rot="5400000">
            <a:off x="544356" y="916988"/>
            <a:ext cx="309372" cy="266700"/>
          </a:xfrm>
          <a:prstGeom prst="triangle">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本框 31"/>
          <p:cNvSpPr txBox="1"/>
          <p:nvPr/>
        </p:nvSpPr>
        <p:spPr>
          <a:xfrm>
            <a:off x="878654" y="878289"/>
            <a:ext cx="1562100" cy="338554"/>
          </a:xfrm>
          <a:prstGeom prst="rect">
            <a:avLst/>
          </a:prstGeom>
          <a:noFill/>
        </p:spPr>
        <p:txBody>
          <a:bodyPr wrap="square" rtlCol="0">
            <a:spAutoFit/>
          </a:bodyPr>
          <a:lstStyle/>
          <a:p>
            <a:r>
              <a:rPr lang="zh-CN" altLang="en-US" sz="1600" b="1" dirty="0" smtClean="0">
                <a:solidFill>
                  <a:srgbClr val="036EB8"/>
                </a:solidFill>
                <a:latin typeface="微软雅黑" panose="020B0503020204020204" pitchFamily="34" charset="-122"/>
                <a:ea typeface="微软雅黑" panose="020B0503020204020204" pitchFamily="34" charset="-122"/>
              </a:rPr>
              <a:t>产品特色</a:t>
            </a:r>
            <a:endParaRPr lang="en-US" sz="1600" b="1" dirty="0">
              <a:solidFill>
                <a:srgbClr val="036EB8"/>
              </a:solidFill>
              <a:latin typeface="微软雅黑" panose="020B0503020204020204" pitchFamily="34" charset="-122"/>
              <a:ea typeface="微软雅黑" panose="020B0503020204020204" pitchFamily="34" charset="-122"/>
            </a:endParaRPr>
          </a:p>
        </p:txBody>
      </p:sp>
      <p:graphicFrame>
        <p:nvGraphicFramePr>
          <p:cNvPr id="10" name="表格 9"/>
          <p:cNvGraphicFramePr>
            <a:graphicFrameLocks noGrp="1"/>
          </p:cNvGraphicFramePr>
          <p:nvPr>
            <p:extLst>
              <p:ext uri="{D42A27DB-BD31-4B8C-83A1-F6EECF244321}">
                <p14:modId xmlns="" xmlns:p14="http://schemas.microsoft.com/office/powerpoint/2010/main" val="1277341225"/>
              </p:ext>
            </p:extLst>
          </p:nvPr>
        </p:nvGraphicFramePr>
        <p:xfrm>
          <a:off x="591092" y="1293924"/>
          <a:ext cx="5880308" cy="3220720"/>
        </p:xfrm>
        <a:graphic>
          <a:graphicData uri="http://schemas.openxmlformats.org/drawingml/2006/table">
            <a:tbl>
              <a:tblPr firstRow="1" bandRow="1">
                <a:tableStyleId>{9D7B26C5-4107-4FEC-AEDC-1716B250A1EF}</a:tableStyleId>
              </a:tblPr>
              <a:tblGrid>
                <a:gridCol w="1141893"/>
                <a:gridCol w="4738415"/>
              </a:tblGrid>
              <a:tr h="294640">
                <a:tc>
                  <a:txBody>
                    <a:bodyPr/>
                    <a:lstStyle/>
                    <a:p>
                      <a:pPr algn="ctr"/>
                      <a:r>
                        <a:rPr lang="zh-CN" altLang="en-US" sz="1200" b="1" baseline="0" dirty="0" smtClean="0">
                          <a:solidFill>
                            <a:schemeClr val="bg1"/>
                          </a:solidFill>
                          <a:latin typeface="微软雅黑" panose="020B0503020204020204" pitchFamily="34" charset="-122"/>
                          <a:ea typeface="微软雅黑" panose="020B0503020204020204" pitchFamily="34" charset="-122"/>
                        </a:rPr>
                        <a:t>小间距</a:t>
                      </a:r>
                    </a:p>
                  </a:txBody>
                  <a:tcPr anchor="ctr">
                    <a:lnL w="6350">
                      <a:solidFill>
                        <a:schemeClr val="bg1"/>
                      </a:solidFill>
                      <a:prstDash val="solid"/>
                    </a:lnL>
                    <a:lnR w="6350">
                      <a:solidFill>
                        <a:schemeClr val="bg1"/>
                      </a:solidFill>
                      <a:prstDash val="solid"/>
                    </a:lnR>
                    <a:lnT w="6350">
                      <a:solidFill>
                        <a:schemeClr val="bg1"/>
                      </a:solidFill>
                      <a:prstDash val="solid"/>
                    </a:lnT>
                    <a:lnB w="6350">
                      <a:solidFill>
                        <a:schemeClr val="bg1"/>
                      </a:solidFill>
                      <a:prstDash val="solid"/>
                    </a:lnB>
                    <a:lnTlToBr>
                      <a:noFill/>
                    </a:lnTlToBr>
                    <a:lnBlToTr>
                      <a:noFill/>
                    </a:lnBlToTr>
                    <a:solidFill>
                      <a:srgbClr val="036EB8"/>
                    </a:solidFill>
                  </a:tcPr>
                </a:tc>
                <a:tc>
                  <a:txBody>
                    <a:bodyPr/>
                    <a:lstStyle/>
                    <a:p>
                      <a:pPr algn="l"/>
                      <a:r>
                        <a:rPr lang="zh-CN" altLang="en-US" sz="1200" b="0" baseline="0" dirty="0" smtClean="0">
                          <a:solidFill>
                            <a:schemeClr val="tx1">
                              <a:lumMod val="65000"/>
                              <a:lumOff val="35000"/>
                            </a:schemeClr>
                          </a:solidFill>
                          <a:latin typeface="微软雅黑" panose="020B0503020204020204" pitchFamily="34" charset="-122"/>
                          <a:ea typeface="微软雅黑" panose="020B0503020204020204" pitchFamily="34" charset="-122"/>
                        </a:rPr>
                        <a:t>像素点间距</a:t>
                      </a:r>
                      <a:r>
                        <a:rPr lang="en-US" altLang="zh-CN" sz="1200" b="0" baseline="0" dirty="0" smtClean="0">
                          <a:solidFill>
                            <a:schemeClr val="tx1">
                              <a:lumMod val="65000"/>
                              <a:lumOff val="35000"/>
                            </a:schemeClr>
                          </a:solidFill>
                          <a:latin typeface="微软雅黑" panose="020B0503020204020204" pitchFamily="34" charset="-122"/>
                          <a:ea typeface="微软雅黑" panose="020B0503020204020204" pitchFamily="34" charset="-122"/>
                        </a:rPr>
                        <a:t>3mm/4mm</a:t>
                      </a:r>
                      <a:r>
                        <a:rPr lang="zh-CN" altLang="en-US" sz="1200" b="0" baseline="0" dirty="0" smtClean="0">
                          <a:solidFill>
                            <a:schemeClr val="tx1">
                              <a:lumMod val="65000"/>
                              <a:lumOff val="35000"/>
                            </a:schemeClr>
                          </a:solidFill>
                          <a:latin typeface="微软雅黑" panose="020B0503020204020204" pitchFamily="34" charset="-122"/>
                          <a:ea typeface="微软雅黑" panose="020B0503020204020204" pitchFamily="34" charset="-122"/>
                        </a:rPr>
                        <a:t>，业内领先的小间距户外全彩</a:t>
                      </a:r>
                      <a:r>
                        <a:rPr lang="en-US" altLang="zh-CN" sz="1200" b="0" baseline="0" dirty="0" smtClean="0">
                          <a:solidFill>
                            <a:schemeClr val="tx1">
                              <a:lumMod val="65000"/>
                              <a:lumOff val="35000"/>
                            </a:schemeClr>
                          </a:solidFill>
                          <a:latin typeface="微软雅黑" panose="020B0503020204020204" pitchFamily="34" charset="-122"/>
                          <a:ea typeface="微软雅黑" panose="020B0503020204020204" pitchFamily="34" charset="-122"/>
                        </a:rPr>
                        <a:t>LED</a:t>
                      </a:r>
                      <a:r>
                        <a:rPr lang="zh-CN" altLang="en-US" sz="1200" b="0" baseline="0" dirty="0" smtClean="0">
                          <a:solidFill>
                            <a:schemeClr val="tx1">
                              <a:lumMod val="65000"/>
                              <a:lumOff val="35000"/>
                            </a:schemeClr>
                          </a:solidFill>
                          <a:latin typeface="微软雅黑" panose="020B0503020204020204" pitchFamily="34" charset="-122"/>
                          <a:ea typeface="微软雅黑" panose="020B0503020204020204" pitchFamily="34" charset="-122"/>
                        </a:rPr>
                        <a:t>显示屏</a:t>
                      </a:r>
                    </a:p>
                  </a:txBody>
                  <a:tcPr anchor="ctr">
                    <a:lnL w="6350">
                      <a:solidFill>
                        <a:schemeClr val="bg1"/>
                      </a:solidFill>
                      <a:prstDash val="solid"/>
                    </a:lnL>
                    <a:lnR w="6350">
                      <a:solidFill>
                        <a:schemeClr val="bg1"/>
                      </a:solidFill>
                      <a:prstDash val="solid"/>
                    </a:lnR>
                    <a:lnT w="6350">
                      <a:solidFill>
                        <a:schemeClr val="bg1"/>
                      </a:solidFill>
                      <a:prstDash val="solid"/>
                    </a:lnT>
                    <a:lnB w="6350">
                      <a:solidFill>
                        <a:schemeClr val="bg1"/>
                      </a:solidFill>
                      <a:prstDash val="solid"/>
                    </a:lnB>
                    <a:lnTlToBr>
                      <a:noFill/>
                    </a:lnTlToBr>
                    <a:lnBlToTr>
                      <a:noFill/>
                    </a:lnBlToTr>
                    <a:solidFill>
                      <a:schemeClr val="bg1">
                        <a:lumMod val="85000"/>
                      </a:schemeClr>
                    </a:solidFill>
                  </a:tcPr>
                </a:tc>
              </a:tr>
              <a:tr h="180588">
                <a:tc>
                  <a:txBody>
                    <a:bodyPr/>
                    <a:lstStyle/>
                    <a:p>
                      <a:pPr algn="ctr"/>
                      <a:r>
                        <a:rPr lang="zh-CN" altLang="en-US" sz="1200" b="1" baseline="0" dirty="0" smtClean="0">
                          <a:solidFill>
                            <a:schemeClr val="bg1"/>
                          </a:solidFill>
                          <a:latin typeface="微软雅黑" panose="020B0503020204020204" pitchFamily="34" charset="-122"/>
                          <a:ea typeface="微软雅黑" panose="020B0503020204020204" pitchFamily="34" charset="-122"/>
                        </a:rPr>
                        <a:t>高亮度</a:t>
                      </a:r>
                    </a:p>
                  </a:txBody>
                  <a:tcPr anchor="ctr">
                    <a:lnL w="6350">
                      <a:solidFill>
                        <a:schemeClr val="bg1"/>
                      </a:solidFill>
                      <a:prstDash val="solid"/>
                    </a:lnL>
                    <a:lnR w="6350">
                      <a:solidFill>
                        <a:schemeClr val="bg1"/>
                      </a:solidFill>
                      <a:prstDash val="solid"/>
                    </a:lnR>
                    <a:lnT w="6350">
                      <a:solidFill>
                        <a:schemeClr val="bg1"/>
                      </a:solidFill>
                      <a:prstDash val="solid"/>
                    </a:lnT>
                    <a:lnB w="6350">
                      <a:solidFill>
                        <a:schemeClr val="bg1"/>
                      </a:solidFill>
                      <a:prstDash val="solid"/>
                    </a:lnB>
                    <a:lnTlToBr>
                      <a:noFill/>
                    </a:lnTlToBr>
                    <a:lnBlToTr>
                      <a:noFill/>
                    </a:lnBlToTr>
                    <a:solidFill>
                      <a:srgbClr val="036EB8"/>
                    </a:solidFill>
                  </a:tcPr>
                </a:tc>
                <a:tc>
                  <a:txBody>
                    <a:bodyPr/>
                    <a:lstStyle/>
                    <a:p>
                      <a:pPr algn="l"/>
                      <a:r>
                        <a:rPr lang="en-US" altLang="zh-CN" sz="1200" b="0" baseline="0" dirty="0" smtClean="0">
                          <a:solidFill>
                            <a:schemeClr val="tx1">
                              <a:lumMod val="65000"/>
                              <a:lumOff val="35000"/>
                            </a:schemeClr>
                          </a:solidFill>
                          <a:latin typeface="微软雅黑" panose="020B0503020204020204" pitchFamily="34" charset="-122"/>
                          <a:ea typeface="微软雅黑" panose="020B0503020204020204" pitchFamily="34" charset="-122"/>
                        </a:rPr>
                        <a:t>4500cd/m2</a:t>
                      </a:r>
                      <a:r>
                        <a:rPr lang="zh-CN" altLang="en-US" sz="1200" b="0" baseline="0" dirty="0" smtClean="0">
                          <a:solidFill>
                            <a:schemeClr val="tx1">
                              <a:lumMod val="65000"/>
                              <a:lumOff val="35000"/>
                            </a:schemeClr>
                          </a:solidFill>
                          <a:latin typeface="微软雅黑" panose="020B0503020204020204" pitchFamily="34" charset="-122"/>
                          <a:ea typeface="微软雅黑" panose="020B0503020204020204" pitchFamily="34" charset="-122"/>
                        </a:rPr>
                        <a:t>，适用于户外显示，阳光直射时播放的视频也看得非常清晰</a:t>
                      </a:r>
                    </a:p>
                  </a:txBody>
                  <a:tcPr anchor="ctr">
                    <a:lnL w="6350">
                      <a:solidFill>
                        <a:schemeClr val="bg1"/>
                      </a:solidFill>
                      <a:prstDash val="solid"/>
                    </a:lnL>
                    <a:lnR w="6350">
                      <a:solidFill>
                        <a:schemeClr val="bg1"/>
                      </a:solidFill>
                      <a:prstDash val="solid"/>
                    </a:lnR>
                    <a:lnT w="6350">
                      <a:solidFill>
                        <a:schemeClr val="bg1"/>
                      </a:solidFill>
                      <a:prstDash val="solid"/>
                    </a:lnT>
                    <a:lnB w="6350">
                      <a:solidFill>
                        <a:schemeClr val="bg1"/>
                      </a:solidFill>
                      <a:prstDash val="solid"/>
                    </a:lnB>
                    <a:lnTlToBr>
                      <a:noFill/>
                    </a:lnTlToBr>
                    <a:lnBlToTr>
                      <a:noFill/>
                    </a:lnBlToTr>
                    <a:solidFill>
                      <a:schemeClr val="bg1">
                        <a:lumMod val="85000"/>
                      </a:schemeClr>
                    </a:solidFill>
                  </a:tcPr>
                </a:tc>
              </a:tr>
              <a:tr h="180588">
                <a:tc>
                  <a:txBody>
                    <a:bodyPr/>
                    <a:lstStyle/>
                    <a:p>
                      <a:pPr algn="ctr"/>
                      <a:r>
                        <a:rPr lang="zh-CN" altLang="en-US" sz="1200" b="1" baseline="0" dirty="0" smtClean="0">
                          <a:solidFill>
                            <a:schemeClr val="bg1"/>
                          </a:solidFill>
                          <a:latin typeface="微软雅黑" panose="020B0503020204020204" pitchFamily="34" charset="-122"/>
                          <a:ea typeface="微软雅黑" panose="020B0503020204020204" pitchFamily="34" charset="-122"/>
                        </a:rPr>
                        <a:t>超大视角</a:t>
                      </a:r>
                    </a:p>
                  </a:txBody>
                  <a:tcPr anchor="ctr">
                    <a:lnL w="6350">
                      <a:solidFill>
                        <a:schemeClr val="bg1"/>
                      </a:solidFill>
                      <a:prstDash val="solid"/>
                    </a:lnL>
                    <a:lnR w="6350">
                      <a:solidFill>
                        <a:schemeClr val="bg1"/>
                      </a:solidFill>
                      <a:prstDash val="solid"/>
                    </a:lnR>
                    <a:lnT w="6350">
                      <a:solidFill>
                        <a:schemeClr val="bg1"/>
                      </a:solidFill>
                      <a:prstDash val="solid"/>
                    </a:lnT>
                    <a:lnB w="6350">
                      <a:solidFill>
                        <a:schemeClr val="bg1"/>
                      </a:solidFill>
                      <a:prstDash val="solid"/>
                    </a:lnB>
                    <a:lnTlToBr>
                      <a:noFill/>
                    </a:lnTlToBr>
                    <a:lnBlToTr>
                      <a:noFill/>
                    </a:lnBlToTr>
                    <a:solidFill>
                      <a:srgbClr val="036EB8"/>
                    </a:solidFill>
                  </a:tcPr>
                </a:tc>
                <a:tc>
                  <a:txBody>
                    <a:bodyPr/>
                    <a:lstStyle/>
                    <a:p>
                      <a:pPr algn="l"/>
                      <a:r>
                        <a:rPr lang="zh-CN" altLang="en-US" sz="1200" b="0" baseline="0" dirty="0" smtClean="0">
                          <a:solidFill>
                            <a:schemeClr val="tx1">
                              <a:lumMod val="65000"/>
                              <a:lumOff val="35000"/>
                            </a:schemeClr>
                          </a:solidFill>
                          <a:latin typeface="微软雅黑" panose="020B0503020204020204" pitchFamily="34" charset="-122"/>
                          <a:ea typeface="微软雅黑" panose="020B0503020204020204" pitchFamily="34" charset="-122"/>
                        </a:rPr>
                        <a:t>无玻璃化设计，超宽视角，显示屏可视范围更大，任意角度观看画面均清晰</a:t>
                      </a:r>
                    </a:p>
                  </a:txBody>
                  <a:tcPr anchor="ctr">
                    <a:lnL w="6350">
                      <a:solidFill>
                        <a:schemeClr val="bg1"/>
                      </a:solidFill>
                      <a:prstDash val="solid"/>
                    </a:lnL>
                    <a:lnR w="6350">
                      <a:solidFill>
                        <a:schemeClr val="bg1"/>
                      </a:solidFill>
                      <a:prstDash val="solid"/>
                    </a:lnR>
                    <a:lnT w="6350">
                      <a:solidFill>
                        <a:schemeClr val="bg1"/>
                      </a:solidFill>
                      <a:prstDash val="solid"/>
                    </a:lnT>
                    <a:lnB w="6350">
                      <a:solidFill>
                        <a:schemeClr val="bg1"/>
                      </a:solidFill>
                      <a:prstDash val="solid"/>
                    </a:lnB>
                    <a:lnTlToBr>
                      <a:noFill/>
                    </a:lnTlToBr>
                    <a:lnBlToTr>
                      <a:noFill/>
                    </a:lnBlToTr>
                    <a:solidFill>
                      <a:schemeClr val="bg1">
                        <a:lumMod val="85000"/>
                      </a:schemeClr>
                    </a:solidFill>
                  </a:tcPr>
                </a:tc>
              </a:tr>
              <a:tr h="274320">
                <a:tc>
                  <a:txBody>
                    <a:bodyPr/>
                    <a:lstStyle/>
                    <a:p>
                      <a:pPr algn="ctr"/>
                      <a:r>
                        <a:rPr lang="zh-CN" altLang="en-US" sz="1200" b="1" baseline="0" dirty="0" smtClean="0">
                          <a:solidFill>
                            <a:schemeClr val="bg1"/>
                          </a:solidFill>
                          <a:latin typeface="微软雅黑" panose="020B0503020204020204" pitchFamily="34" charset="-122"/>
                          <a:ea typeface="微软雅黑" panose="020B0503020204020204" pitchFamily="34" charset="-122"/>
                        </a:rPr>
                        <a:t>智能光控</a:t>
                      </a:r>
                    </a:p>
                  </a:txBody>
                  <a:tcPr anchor="ctr">
                    <a:lnL w="6350">
                      <a:solidFill>
                        <a:schemeClr val="bg1"/>
                      </a:solidFill>
                      <a:prstDash val="solid"/>
                    </a:lnL>
                    <a:lnR w="6350">
                      <a:solidFill>
                        <a:schemeClr val="bg1"/>
                      </a:solidFill>
                      <a:prstDash val="solid"/>
                    </a:lnR>
                    <a:lnT w="6350">
                      <a:solidFill>
                        <a:schemeClr val="bg1"/>
                      </a:solidFill>
                      <a:prstDash val="solid"/>
                    </a:lnT>
                    <a:lnB w="6350">
                      <a:solidFill>
                        <a:schemeClr val="bg1"/>
                      </a:solidFill>
                      <a:prstDash val="solid"/>
                    </a:lnB>
                    <a:lnTlToBr>
                      <a:noFill/>
                    </a:lnTlToBr>
                    <a:lnBlToTr>
                      <a:noFill/>
                    </a:lnBlToTr>
                    <a:solidFill>
                      <a:srgbClr val="036EB8"/>
                    </a:solidFill>
                  </a:tcPr>
                </a:tc>
                <a:tc>
                  <a:txBody>
                    <a:bodyPr/>
                    <a:lstStyle/>
                    <a:p>
                      <a:pPr algn="l"/>
                      <a:r>
                        <a:rPr lang="zh-CN" altLang="en-US" sz="1200" b="0" baseline="0" dirty="0" smtClean="0">
                          <a:solidFill>
                            <a:schemeClr val="tx1">
                              <a:lumMod val="65000"/>
                              <a:lumOff val="35000"/>
                            </a:schemeClr>
                          </a:solidFill>
                          <a:latin typeface="微软雅黑" panose="020B0503020204020204" pitchFamily="34" charset="-122"/>
                          <a:ea typeface="微软雅黑" panose="020B0503020204020204" pitchFamily="34" charset="-122"/>
                        </a:rPr>
                        <a:t>智能亮度调节系统，防止能源浪费和光污染扰民</a:t>
                      </a:r>
                    </a:p>
                  </a:txBody>
                  <a:tcPr anchor="ctr">
                    <a:lnL w="6350">
                      <a:solidFill>
                        <a:schemeClr val="bg1"/>
                      </a:solidFill>
                      <a:prstDash val="solid"/>
                    </a:lnL>
                    <a:lnR w="6350">
                      <a:solidFill>
                        <a:schemeClr val="bg1"/>
                      </a:solidFill>
                      <a:prstDash val="solid"/>
                    </a:lnR>
                    <a:lnT w="6350">
                      <a:solidFill>
                        <a:schemeClr val="bg1"/>
                      </a:solidFill>
                      <a:prstDash val="solid"/>
                    </a:lnT>
                    <a:lnB w="6350">
                      <a:solidFill>
                        <a:schemeClr val="bg1"/>
                      </a:solidFill>
                      <a:prstDash val="solid"/>
                    </a:lnB>
                    <a:lnTlToBr>
                      <a:noFill/>
                    </a:lnTlToBr>
                    <a:lnBlToTr>
                      <a:noFill/>
                    </a:lnBlToTr>
                    <a:solidFill>
                      <a:schemeClr val="bg1">
                        <a:lumMod val="85000"/>
                      </a:schemeClr>
                    </a:solidFill>
                  </a:tcPr>
                </a:tc>
              </a:tr>
              <a:tr h="180588">
                <a:tc>
                  <a:txBody>
                    <a:bodyPr/>
                    <a:lstStyle/>
                    <a:p>
                      <a:pPr algn="ctr"/>
                      <a:r>
                        <a:rPr lang="zh-CN" altLang="en-US" sz="1200" b="1" baseline="0" dirty="0" smtClean="0">
                          <a:solidFill>
                            <a:schemeClr val="bg1"/>
                          </a:solidFill>
                          <a:latin typeface="微软雅黑" panose="020B0503020204020204" pitchFamily="34" charset="-122"/>
                          <a:ea typeface="微软雅黑" panose="020B0503020204020204" pitchFamily="34" charset="-122"/>
                        </a:rPr>
                        <a:t>用途广泛</a:t>
                      </a:r>
                    </a:p>
                  </a:txBody>
                  <a:tcPr anchor="ctr">
                    <a:lnL w="6350">
                      <a:solidFill>
                        <a:schemeClr val="bg1"/>
                      </a:solidFill>
                      <a:prstDash val="solid"/>
                    </a:lnL>
                    <a:lnR w="6350">
                      <a:solidFill>
                        <a:schemeClr val="bg1"/>
                      </a:solidFill>
                      <a:prstDash val="solid"/>
                    </a:lnR>
                    <a:lnT w="6350">
                      <a:solidFill>
                        <a:schemeClr val="bg1"/>
                      </a:solidFill>
                      <a:prstDash val="solid"/>
                    </a:lnT>
                    <a:lnB w="6350">
                      <a:solidFill>
                        <a:schemeClr val="bg1"/>
                      </a:solidFill>
                      <a:prstDash val="solid"/>
                    </a:lnB>
                    <a:lnTlToBr>
                      <a:noFill/>
                    </a:lnTlToBr>
                    <a:lnBlToTr>
                      <a:noFill/>
                    </a:lnBlToTr>
                    <a:solidFill>
                      <a:srgbClr val="036EB8"/>
                    </a:solidFill>
                  </a:tcPr>
                </a:tc>
                <a:tc>
                  <a:txBody>
                    <a:bodyPr/>
                    <a:lstStyle/>
                    <a:p>
                      <a:pPr algn="l"/>
                      <a:r>
                        <a:rPr lang="zh-CN" altLang="en-US" sz="1200" b="0" baseline="0" dirty="0" smtClean="0">
                          <a:solidFill>
                            <a:schemeClr val="tx1">
                              <a:lumMod val="65000"/>
                              <a:lumOff val="35000"/>
                            </a:schemeClr>
                          </a:solidFill>
                          <a:latin typeface="微软雅黑" panose="020B0503020204020204" pitchFamily="34" charset="-122"/>
                          <a:ea typeface="微软雅黑" panose="020B0503020204020204" pitchFamily="34" charset="-122"/>
                        </a:rPr>
                        <a:t>能够播放视频、图片、文字等各种宣传素材，用途广泛</a:t>
                      </a:r>
                    </a:p>
                  </a:txBody>
                  <a:tcPr anchor="ctr">
                    <a:lnL w="6350">
                      <a:solidFill>
                        <a:schemeClr val="bg1"/>
                      </a:solidFill>
                      <a:prstDash val="solid"/>
                    </a:lnL>
                    <a:lnR w="6350">
                      <a:solidFill>
                        <a:schemeClr val="bg1"/>
                      </a:solidFill>
                      <a:prstDash val="solid"/>
                    </a:lnR>
                    <a:lnT w="6350">
                      <a:solidFill>
                        <a:schemeClr val="bg1"/>
                      </a:solidFill>
                      <a:prstDash val="solid"/>
                    </a:lnT>
                    <a:lnB w="6350">
                      <a:solidFill>
                        <a:schemeClr val="bg1"/>
                      </a:solidFill>
                      <a:prstDash val="solid"/>
                    </a:lnB>
                    <a:lnTlToBr>
                      <a:noFill/>
                    </a:lnTlToBr>
                    <a:lnBlToTr>
                      <a:noFill/>
                    </a:lnBlToTr>
                    <a:solidFill>
                      <a:schemeClr val="bg1">
                        <a:lumMod val="85000"/>
                      </a:schemeClr>
                    </a:solidFill>
                  </a:tcPr>
                </a:tc>
              </a:tr>
              <a:tr h="274320">
                <a:tc>
                  <a:txBody>
                    <a:bodyPr/>
                    <a:lstStyle/>
                    <a:p>
                      <a:pPr algn="ctr"/>
                      <a:r>
                        <a:rPr lang="zh-CN" altLang="en-US" sz="1200" b="1" baseline="0" dirty="0" smtClean="0">
                          <a:solidFill>
                            <a:schemeClr val="bg1"/>
                          </a:solidFill>
                          <a:latin typeface="微软雅黑" panose="020B0503020204020204" pitchFamily="34" charset="-122"/>
                          <a:ea typeface="微软雅黑" panose="020B0503020204020204" pitchFamily="34" charset="-122"/>
                        </a:rPr>
                        <a:t>画面校正</a:t>
                      </a:r>
                    </a:p>
                  </a:txBody>
                  <a:tcPr anchor="ctr">
                    <a:lnL w="6350">
                      <a:solidFill>
                        <a:schemeClr val="bg1"/>
                      </a:solidFill>
                      <a:prstDash val="solid"/>
                    </a:lnL>
                    <a:lnR w="6350">
                      <a:solidFill>
                        <a:schemeClr val="bg1"/>
                      </a:solidFill>
                      <a:prstDash val="solid"/>
                    </a:lnR>
                    <a:lnT w="6350">
                      <a:solidFill>
                        <a:schemeClr val="bg1"/>
                      </a:solidFill>
                      <a:prstDash val="solid"/>
                    </a:lnT>
                    <a:lnB w="6350">
                      <a:solidFill>
                        <a:schemeClr val="bg1"/>
                      </a:solidFill>
                      <a:prstDash val="solid"/>
                    </a:lnB>
                    <a:lnTlToBr>
                      <a:noFill/>
                    </a:lnTlToBr>
                    <a:lnBlToTr>
                      <a:noFill/>
                    </a:lnBlToTr>
                    <a:solidFill>
                      <a:srgbClr val="036EB8"/>
                    </a:solidFill>
                  </a:tcPr>
                </a:tc>
                <a:tc>
                  <a:txBody>
                    <a:bodyPr/>
                    <a:lstStyle/>
                    <a:p>
                      <a:pPr algn="l"/>
                      <a:r>
                        <a:rPr lang="zh-CN" altLang="en-US" sz="1200" b="0" baseline="0" dirty="0" smtClean="0">
                          <a:solidFill>
                            <a:schemeClr val="tx1">
                              <a:lumMod val="65000"/>
                              <a:lumOff val="35000"/>
                            </a:schemeClr>
                          </a:solidFill>
                          <a:latin typeface="微软雅黑" panose="020B0503020204020204" pitchFamily="34" charset="-122"/>
                          <a:ea typeface="微软雅黑" panose="020B0503020204020204" pitchFamily="34" charset="-122"/>
                        </a:rPr>
                        <a:t>色彩、亮度一致性好，无马赛克现象，真实还原色彩，画面感更强</a:t>
                      </a:r>
                    </a:p>
                  </a:txBody>
                  <a:tcPr anchor="ctr">
                    <a:lnL w="6350">
                      <a:solidFill>
                        <a:schemeClr val="bg1"/>
                      </a:solidFill>
                      <a:prstDash val="solid"/>
                    </a:lnL>
                    <a:lnR w="6350">
                      <a:solidFill>
                        <a:schemeClr val="bg1"/>
                      </a:solidFill>
                      <a:prstDash val="solid"/>
                    </a:lnR>
                    <a:lnT w="6350">
                      <a:solidFill>
                        <a:schemeClr val="bg1"/>
                      </a:solidFill>
                      <a:prstDash val="solid"/>
                    </a:lnT>
                    <a:lnB w="6350">
                      <a:solidFill>
                        <a:schemeClr val="bg1"/>
                      </a:solidFill>
                      <a:prstDash val="solid"/>
                    </a:lnB>
                    <a:lnTlToBr>
                      <a:noFill/>
                    </a:lnTlToBr>
                    <a:lnBlToTr>
                      <a:noFill/>
                    </a:lnBlToTr>
                    <a:solidFill>
                      <a:schemeClr val="bg1">
                        <a:lumMod val="85000"/>
                      </a:schemeClr>
                    </a:solidFill>
                  </a:tcPr>
                </a:tc>
              </a:tr>
              <a:tr h="180588">
                <a:tc>
                  <a:txBody>
                    <a:bodyPr/>
                    <a:lstStyle/>
                    <a:p>
                      <a:pPr algn="ctr"/>
                      <a:r>
                        <a:rPr lang="zh-CN" altLang="en-US" sz="1200" b="1" baseline="0" dirty="0" smtClean="0">
                          <a:solidFill>
                            <a:schemeClr val="bg1"/>
                          </a:solidFill>
                          <a:latin typeface="微软雅黑" panose="020B0503020204020204" pitchFamily="34" charset="-122"/>
                          <a:ea typeface="微软雅黑" panose="020B0503020204020204" pitchFamily="34" charset="-122"/>
                        </a:rPr>
                        <a:t>远程控制</a:t>
                      </a:r>
                    </a:p>
                  </a:txBody>
                  <a:tcPr anchor="ctr">
                    <a:lnL w="6350">
                      <a:solidFill>
                        <a:schemeClr val="bg1"/>
                      </a:solidFill>
                      <a:prstDash val="solid"/>
                    </a:lnL>
                    <a:lnR w="6350">
                      <a:solidFill>
                        <a:schemeClr val="bg1"/>
                      </a:solidFill>
                      <a:prstDash val="solid"/>
                    </a:lnR>
                    <a:lnT w="6350">
                      <a:solidFill>
                        <a:schemeClr val="bg1"/>
                      </a:solidFill>
                      <a:prstDash val="solid"/>
                    </a:lnT>
                    <a:lnB w="6350">
                      <a:solidFill>
                        <a:schemeClr val="bg1"/>
                      </a:solidFill>
                      <a:prstDash val="solid"/>
                    </a:lnB>
                    <a:lnTlToBr>
                      <a:noFill/>
                    </a:lnTlToBr>
                    <a:lnBlToTr>
                      <a:noFill/>
                    </a:lnBlToTr>
                    <a:solidFill>
                      <a:srgbClr val="036EB8"/>
                    </a:solidFill>
                  </a:tcPr>
                </a:tc>
                <a:tc>
                  <a:txBody>
                    <a:bodyPr/>
                    <a:lstStyle/>
                    <a:p>
                      <a:pPr algn="l"/>
                      <a:r>
                        <a:rPr lang="zh-CN" altLang="en-US" sz="1200" b="0" baseline="0" dirty="0" smtClean="0">
                          <a:solidFill>
                            <a:schemeClr val="tx1">
                              <a:lumMod val="65000"/>
                              <a:lumOff val="35000"/>
                            </a:schemeClr>
                          </a:solidFill>
                          <a:latin typeface="微软雅黑" panose="020B0503020204020204" pitchFamily="34" charset="-122"/>
                          <a:ea typeface="微软雅黑" panose="020B0503020204020204" pitchFamily="34" charset="-122"/>
                        </a:rPr>
                        <a:t>可远程操控屏幕播放，操作更方便</a:t>
                      </a:r>
                    </a:p>
                  </a:txBody>
                  <a:tcPr anchor="ctr">
                    <a:lnL w="6350">
                      <a:solidFill>
                        <a:schemeClr val="bg1"/>
                      </a:solidFill>
                      <a:prstDash val="solid"/>
                    </a:lnL>
                    <a:lnR w="6350">
                      <a:solidFill>
                        <a:schemeClr val="bg1"/>
                      </a:solidFill>
                      <a:prstDash val="solid"/>
                    </a:lnR>
                    <a:lnT w="6350">
                      <a:solidFill>
                        <a:schemeClr val="bg1"/>
                      </a:solidFill>
                      <a:prstDash val="solid"/>
                    </a:lnT>
                    <a:lnB w="6350">
                      <a:solidFill>
                        <a:schemeClr val="bg1"/>
                      </a:solidFill>
                      <a:prstDash val="solid"/>
                    </a:lnB>
                    <a:lnTlToBr>
                      <a:noFill/>
                    </a:lnTlToBr>
                    <a:lnBlToTr>
                      <a:noFill/>
                    </a:lnBlToTr>
                    <a:solidFill>
                      <a:schemeClr val="bg1">
                        <a:lumMod val="85000"/>
                      </a:schemeClr>
                    </a:solidFill>
                  </a:tcPr>
                </a:tc>
              </a:tr>
              <a:tr h="180588">
                <a:tc>
                  <a:txBody>
                    <a:bodyPr/>
                    <a:lstStyle/>
                    <a:p>
                      <a:pPr algn="ctr"/>
                      <a:r>
                        <a:rPr lang="zh-CN" altLang="en-US" sz="1200" b="1" baseline="0" dirty="0" smtClean="0">
                          <a:solidFill>
                            <a:schemeClr val="bg1"/>
                          </a:solidFill>
                          <a:latin typeface="微软雅黑" panose="020B0503020204020204" pitchFamily="34" charset="-122"/>
                          <a:ea typeface="微软雅黑" panose="020B0503020204020204" pitchFamily="34" charset="-122"/>
                        </a:rPr>
                        <a:t>防护</a:t>
                      </a:r>
                    </a:p>
                  </a:txBody>
                  <a:tcPr anchor="ctr">
                    <a:lnL w="6350">
                      <a:solidFill>
                        <a:schemeClr val="bg1"/>
                      </a:solidFill>
                      <a:prstDash val="solid"/>
                    </a:lnL>
                    <a:lnR w="6350">
                      <a:solidFill>
                        <a:schemeClr val="bg1"/>
                      </a:solidFill>
                      <a:prstDash val="solid"/>
                    </a:lnR>
                    <a:lnT w="6350">
                      <a:solidFill>
                        <a:schemeClr val="bg1"/>
                      </a:solidFill>
                      <a:prstDash val="solid"/>
                    </a:lnT>
                    <a:lnB w="6350">
                      <a:solidFill>
                        <a:schemeClr val="bg1"/>
                      </a:solidFill>
                      <a:prstDash val="solid"/>
                    </a:lnB>
                    <a:lnTlToBr>
                      <a:noFill/>
                    </a:lnTlToBr>
                    <a:lnBlToTr>
                      <a:noFill/>
                    </a:lnBlToTr>
                    <a:solidFill>
                      <a:srgbClr val="036EB8"/>
                    </a:solidFill>
                  </a:tcPr>
                </a:tc>
                <a:tc>
                  <a:txBody>
                    <a:bodyPr/>
                    <a:lstStyle/>
                    <a:p>
                      <a:pPr algn="l"/>
                      <a:r>
                        <a:rPr lang="zh-CN" altLang="en-US" sz="1200" b="0" baseline="0" dirty="0" smtClean="0">
                          <a:solidFill>
                            <a:schemeClr val="tx1">
                              <a:lumMod val="65000"/>
                              <a:lumOff val="35000"/>
                            </a:schemeClr>
                          </a:solidFill>
                          <a:latin typeface="微软雅黑" panose="020B0503020204020204" pitchFamily="34" charset="-122"/>
                          <a:ea typeface="微软雅黑" panose="020B0503020204020204" pitchFamily="34" charset="-122"/>
                        </a:rPr>
                        <a:t>纳米三防技术、防护性能好，避免灰尘、雨水等环境因素对屏幕使用寿命的影响</a:t>
                      </a:r>
                    </a:p>
                  </a:txBody>
                  <a:tcPr anchor="ctr">
                    <a:lnL w="6350">
                      <a:solidFill>
                        <a:schemeClr val="bg1"/>
                      </a:solidFill>
                      <a:prstDash val="solid"/>
                    </a:lnL>
                    <a:lnR w="6350">
                      <a:solidFill>
                        <a:schemeClr val="bg1"/>
                      </a:solidFill>
                      <a:prstDash val="solid"/>
                    </a:lnR>
                    <a:lnT w="6350">
                      <a:solidFill>
                        <a:schemeClr val="bg1"/>
                      </a:solidFill>
                      <a:prstDash val="solid"/>
                    </a:lnT>
                    <a:lnB w="6350">
                      <a:solidFill>
                        <a:schemeClr val="bg1"/>
                      </a:solidFill>
                      <a:prstDash val="solid"/>
                    </a:lnB>
                    <a:lnTlToBr>
                      <a:noFill/>
                    </a:lnTlToBr>
                    <a:lnBlToTr>
                      <a:noFill/>
                    </a:lnBlToTr>
                    <a:solidFill>
                      <a:schemeClr val="bg1">
                        <a:lumMod val="85000"/>
                      </a:schemeClr>
                    </a:solidFill>
                  </a:tcPr>
                </a:tc>
              </a:tr>
              <a:tr h="294640">
                <a:tc>
                  <a:txBody>
                    <a:bodyPr/>
                    <a:lstStyle/>
                    <a:p>
                      <a:pPr algn="ctr"/>
                      <a:r>
                        <a:rPr lang="zh-CN" altLang="en-US" sz="1200" b="1" baseline="0" dirty="0" smtClean="0">
                          <a:solidFill>
                            <a:schemeClr val="bg1"/>
                          </a:solidFill>
                          <a:latin typeface="微软雅黑" panose="020B0503020204020204" pitchFamily="34" charset="-122"/>
                          <a:ea typeface="微软雅黑" panose="020B0503020204020204" pitchFamily="34" charset="-122"/>
                        </a:rPr>
                        <a:t>产品定制</a:t>
                      </a:r>
                    </a:p>
                  </a:txBody>
                  <a:tcPr anchor="ctr">
                    <a:lnL w="6350">
                      <a:solidFill>
                        <a:schemeClr val="bg1"/>
                      </a:solidFill>
                      <a:prstDash val="solid"/>
                    </a:lnL>
                    <a:lnR w="6350">
                      <a:solidFill>
                        <a:schemeClr val="bg1"/>
                      </a:solidFill>
                      <a:prstDash val="solid"/>
                    </a:lnR>
                    <a:lnT w="6350">
                      <a:solidFill>
                        <a:schemeClr val="bg1"/>
                      </a:solidFill>
                      <a:prstDash val="solid"/>
                    </a:lnT>
                    <a:lnB w="6350">
                      <a:solidFill>
                        <a:schemeClr val="bg1"/>
                      </a:solidFill>
                      <a:prstDash val="solid"/>
                    </a:lnB>
                    <a:lnTlToBr>
                      <a:noFill/>
                    </a:lnTlToBr>
                    <a:lnBlToTr>
                      <a:noFill/>
                    </a:lnBlToTr>
                    <a:solidFill>
                      <a:srgbClr val="036EB8"/>
                    </a:solidFill>
                  </a:tcPr>
                </a:tc>
                <a:tc>
                  <a:txBody>
                    <a:bodyPr/>
                    <a:lstStyle/>
                    <a:p>
                      <a:pPr algn="l"/>
                      <a:r>
                        <a:rPr lang="zh-CN" altLang="en-US" sz="1200" b="0" baseline="0" dirty="0" smtClean="0">
                          <a:solidFill>
                            <a:schemeClr val="tx1">
                              <a:lumMod val="65000"/>
                              <a:lumOff val="35000"/>
                            </a:schemeClr>
                          </a:solidFill>
                          <a:latin typeface="微软雅黑" panose="020B0503020204020204" pitchFamily="34" charset="-122"/>
                          <a:ea typeface="微软雅黑" panose="020B0503020204020204" pitchFamily="34" charset="-122"/>
                        </a:rPr>
                        <a:t>结构、显示屏大小、实现功能等，均可根据客户需求定制，更具人性化</a:t>
                      </a:r>
                    </a:p>
                  </a:txBody>
                  <a:tcPr anchor="ctr">
                    <a:lnL w="6350">
                      <a:solidFill>
                        <a:schemeClr val="bg1"/>
                      </a:solidFill>
                      <a:prstDash val="solid"/>
                    </a:lnL>
                    <a:lnR w="6350">
                      <a:solidFill>
                        <a:schemeClr val="bg1"/>
                      </a:solidFill>
                      <a:prstDash val="solid"/>
                    </a:lnR>
                    <a:lnT w="6350">
                      <a:solidFill>
                        <a:schemeClr val="bg1"/>
                      </a:solidFill>
                      <a:prstDash val="solid"/>
                    </a:lnT>
                    <a:lnB w="6350">
                      <a:solidFill>
                        <a:schemeClr val="bg1"/>
                      </a:solidFill>
                      <a:prstDash val="solid"/>
                    </a:lnB>
                    <a:lnTlToBr>
                      <a:noFill/>
                    </a:lnTlToBr>
                    <a:lnBlToTr>
                      <a:noFill/>
                    </a:lnBlToTr>
                    <a:solidFill>
                      <a:schemeClr val="bg1">
                        <a:lumMod val="85000"/>
                      </a:schemeClr>
                    </a:solidFill>
                  </a:tcPr>
                </a:tc>
              </a:tr>
            </a:tbl>
          </a:graphicData>
        </a:graphic>
      </p:graphicFrame>
      <p:sp>
        <p:nvSpPr>
          <p:cNvPr id="11" name="等腰三角形 10"/>
          <p:cNvSpPr/>
          <p:nvPr/>
        </p:nvSpPr>
        <p:spPr>
          <a:xfrm rot="5400000">
            <a:off x="503034" y="4871738"/>
            <a:ext cx="309372" cy="266700"/>
          </a:xfrm>
          <a:prstGeom prst="triangle">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文本框 37"/>
          <p:cNvSpPr txBox="1"/>
          <p:nvPr/>
        </p:nvSpPr>
        <p:spPr>
          <a:xfrm>
            <a:off x="837332" y="4833039"/>
            <a:ext cx="1562100" cy="338554"/>
          </a:xfrm>
          <a:prstGeom prst="rect">
            <a:avLst/>
          </a:prstGeom>
          <a:noFill/>
        </p:spPr>
        <p:txBody>
          <a:bodyPr wrap="square" rtlCol="0">
            <a:spAutoFit/>
          </a:bodyPr>
          <a:lstStyle/>
          <a:p>
            <a:r>
              <a:rPr lang="zh-CN" altLang="en-US" sz="1600" b="1" dirty="0" smtClean="0">
                <a:solidFill>
                  <a:srgbClr val="036EB8"/>
                </a:solidFill>
                <a:latin typeface="微软雅黑" panose="020B0503020204020204" pitchFamily="34" charset="-122"/>
                <a:ea typeface="微软雅黑" panose="020B0503020204020204" pitchFamily="34" charset="-122"/>
              </a:rPr>
              <a:t>性能参数</a:t>
            </a:r>
            <a:endParaRPr lang="en-US" sz="1600" b="1" dirty="0">
              <a:solidFill>
                <a:srgbClr val="036EB8"/>
              </a:solidFill>
              <a:latin typeface="微软雅黑" panose="020B0503020204020204" pitchFamily="34" charset="-122"/>
              <a:ea typeface="微软雅黑" panose="020B0503020204020204" pitchFamily="34" charset="-122"/>
            </a:endParaRPr>
          </a:p>
        </p:txBody>
      </p:sp>
      <p:graphicFrame>
        <p:nvGraphicFramePr>
          <p:cNvPr id="13" name="表格 12"/>
          <p:cNvGraphicFramePr>
            <a:graphicFrameLocks noGrp="1"/>
          </p:cNvGraphicFramePr>
          <p:nvPr>
            <p:extLst>
              <p:ext uri="{D42A27DB-BD31-4B8C-83A1-F6EECF244321}">
                <p14:modId xmlns="" xmlns:p14="http://schemas.microsoft.com/office/powerpoint/2010/main" val="3321356212"/>
              </p:ext>
            </p:extLst>
          </p:nvPr>
        </p:nvGraphicFramePr>
        <p:xfrm>
          <a:off x="525074" y="5560141"/>
          <a:ext cx="6060580" cy="3291840"/>
        </p:xfrm>
        <a:graphic>
          <a:graphicData uri="http://schemas.openxmlformats.org/drawingml/2006/table">
            <a:tbl>
              <a:tblPr firstRow="1" bandRow="1">
                <a:tableStyleId>{5202B0CA-FC54-4496-8BCA-5EF66A818D29}</a:tableStyleId>
              </a:tblPr>
              <a:tblGrid>
                <a:gridCol w="1102117"/>
                <a:gridCol w="1763709"/>
                <a:gridCol w="1334534"/>
                <a:gridCol w="1860220"/>
              </a:tblGrid>
              <a:tr h="265909">
                <a:tc gridSpan="2">
                  <a:txBody>
                    <a:bodyPr/>
                    <a:lstStyle/>
                    <a:p>
                      <a:pPr algn="ctr"/>
                      <a:r>
                        <a:rPr lang="zh-CN" altLang="en-US" sz="1200" kern="1200" baseline="0" dirty="0" smtClean="0">
                          <a:latin typeface="微软雅黑" panose="020B0503020204020204" pitchFamily="34" charset="-122"/>
                          <a:ea typeface="微软雅黑" panose="020B0503020204020204" pitchFamily="34" charset="-122"/>
                        </a:rPr>
                        <a:t>光电参数</a:t>
                      </a:r>
                    </a:p>
                  </a:txBody>
                  <a:tcPr anchor="ctr">
                    <a:solidFill>
                      <a:srgbClr val="036EB8"/>
                    </a:solidFill>
                  </a:tcPr>
                </a:tc>
                <a:tc hMerge="1">
                  <a:txBody>
                    <a:bodyPr/>
                    <a:lstStyle/>
                    <a:p>
                      <a:endParaRPr lang="en-US"/>
                    </a:p>
                  </a:txBody>
                  <a:tcPr/>
                </a:tc>
                <a:tc gridSpan="2">
                  <a:txBody>
                    <a:bodyPr/>
                    <a:lstStyle/>
                    <a:p>
                      <a:pPr algn="ctr"/>
                      <a:r>
                        <a:rPr lang="zh-CN" altLang="en-US" sz="1200" kern="1200" baseline="0" dirty="0" smtClean="0">
                          <a:latin typeface="微软雅黑" panose="020B0503020204020204" pitchFamily="34" charset="-122"/>
                          <a:ea typeface="微软雅黑" panose="020B0503020204020204" pitchFamily="34" charset="-122"/>
                        </a:rPr>
                        <a:t>物理参数</a:t>
                      </a:r>
                    </a:p>
                  </a:txBody>
                  <a:tcPr anchor="ctr">
                    <a:solidFill>
                      <a:srgbClr val="036EB8"/>
                    </a:solidFill>
                  </a:tcPr>
                </a:tc>
                <a:tc hMerge="1">
                  <a:txBody>
                    <a:bodyPr/>
                    <a:lstStyle/>
                    <a:p>
                      <a:endParaRPr lang="en-US"/>
                    </a:p>
                  </a:txBody>
                  <a:tcPr/>
                </a:tc>
              </a:tr>
              <a:tr h="0">
                <a:tc>
                  <a:txBody>
                    <a:bodyPr/>
                    <a:lstStyle/>
                    <a:p>
                      <a:pPr algn="ctr"/>
                      <a:r>
                        <a:rPr lang="zh-CN" altLang="en-US" sz="1200" baseline="0" dirty="0" smtClean="0">
                          <a:latin typeface="微软雅黑" panose="020B0503020204020204" pitchFamily="34" charset="-122"/>
                          <a:ea typeface="微软雅黑" panose="020B0503020204020204" pitchFamily="34" charset="-122"/>
                        </a:rPr>
                        <a:t>显示亮度</a:t>
                      </a:r>
                      <a:r>
                        <a:rPr lang="en-US" altLang="zh-CN" sz="1200" baseline="0" dirty="0" smtClean="0">
                          <a:latin typeface="微软雅黑" panose="020B0503020204020204" pitchFamily="34" charset="-122"/>
                          <a:ea typeface="微软雅黑" panose="020B0503020204020204" pitchFamily="34" charset="-122"/>
                        </a:rPr>
                        <a:t>(nit) </a:t>
                      </a:r>
                    </a:p>
                  </a:txBody>
                  <a:tcPr anchor="ctr"/>
                </a:tc>
                <a:tc>
                  <a:txBody>
                    <a:bodyPr/>
                    <a:lstStyle/>
                    <a:p>
                      <a:pPr algn="ctr"/>
                      <a:r>
                        <a:rPr lang="en-US" altLang="zh-CN" sz="1200" baseline="0" dirty="0" smtClean="0">
                          <a:latin typeface="微软雅黑" panose="020B0503020204020204" pitchFamily="34" charset="-122"/>
                          <a:ea typeface="微软雅黑" panose="020B0503020204020204" pitchFamily="34" charset="-122"/>
                        </a:rPr>
                        <a:t> 4500cd/㎡</a:t>
                      </a:r>
                    </a:p>
                  </a:txBody>
                  <a:tcPr anchor="ctr"/>
                </a:tc>
                <a:tc>
                  <a:txBody>
                    <a:bodyPr/>
                    <a:lstStyle/>
                    <a:p>
                      <a:pPr algn="ctr"/>
                      <a:r>
                        <a:rPr lang="en-US" altLang="zh-CN" sz="1200" baseline="0" dirty="0" smtClean="0">
                          <a:latin typeface="微软雅黑" panose="020B0503020204020204" pitchFamily="34" charset="-122"/>
                          <a:ea typeface="微软雅黑" panose="020B0503020204020204" pitchFamily="34" charset="-122"/>
                        </a:rPr>
                        <a:t>LED</a:t>
                      </a:r>
                      <a:r>
                        <a:rPr lang="zh-CN" altLang="en-US" sz="1200" baseline="0" dirty="0" smtClean="0">
                          <a:latin typeface="微软雅黑" panose="020B0503020204020204" pitchFamily="34" charset="-122"/>
                          <a:ea typeface="微软雅黑" panose="020B0503020204020204" pitchFamily="34" charset="-122"/>
                        </a:rPr>
                        <a:t>类型</a:t>
                      </a:r>
                    </a:p>
                  </a:txBody>
                  <a:tcPr anchor="ctr"/>
                </a:tc>
                <a:tc>
                  <a:txBody>
                    <a:bodyPr/>
                    <a:lstStyle/>
                    <a:p>
                      <a:pPr algn="ctr"/>
                      <a:r>
                        <a:rPr lang="en-US" altLang="zh-CN" sz="1200" baseline="0" dirty="0" smtClean="0">
                          <a:latin typeface="微软雅黑" panose="020B0503020204020204" pitchFamily="34" charset="-122"/>
                          <a:ea typeface="微软雅黑" panose="020B0503020204020204" pitchFamily="34" charset="-122"/>
                        </a:rPr>
                        <a:t>2121,1818</a:t>
                      </a:r>
                    </a:p>
                  </a:txBody>
                  <a:tcPr anchor="ctr"/>
                </a:tc>
              </a:tr>
              <a:tr h="145152">
                <a:tc>
                  <a:txBody>
                    <a:bodyPr/>
                    <a:lstStyle/>
                    <a:p>
                      <a:pPr algn="ctr"/>
                      <a:r>
                        <a:rPr lang="zh-CN" altLang="en-US" sz="1200" baseline="0" dirty="0" smtClean="0">
                          <a:latin typeface="微软雅黑" panose="020B0503020204020204" pitchFamily="34" charset="-122"/>
                          <a:ea typeface="微软雅黑" panose="020B0503020204020204" pitchFamily="34" charset="-122"/>
                        </a:rPr>
                        <a:t>亮度调节方式</a:t>
                      </a:r>
                    </a:p>
                  </a:txBody>
                  <a:tcPr anchor="ctr"/>
                </a:tc>
                <a:tc>
                  <a:txBody>
                    <a:bodyPr/>
                    <a:lstStyle/>
                    <a:p>
                      <a:pPr algn="ctr"/>
                      <a:r>
                        <a:rPr lang="zh-CN" altLang="en-US" sz="1200" baseline="0" dirty="0" smtClean="0">
                          <a:latin typeface="微软雅黑" panose="020B0503020204020204" pitchFamily="34" charset="-122"/>
                          <a:ea typeface="微软雅黑" panose="020B0503020204020204" pitchFamily="34" charset="-122"/>
                        </a:rPr>
                        <a:t>手动</a:t>
                      </a:r>
                      <a:r>
                        <a:rPr lang="en-US" altLang="zh-CN" sz="1200" baseline="0" dirty="0" smtClean="0">
                          <a:latin typeface="微软雅黑" panose="020B0503020204020204" pitchFamily="34" charset="-122"/>
                          <a:ea typeface="微软雅黑" panose="020B0503020204020204" pitchFamily="34" charset="-122"/>
                        </a:rPr>
                        <a:t>/</a:t>
                      </a:r>
                      <a:r>
                        <a:rPr lang="zh-CN" altLang="en-US" sz="1200" baseline="0" dirty="0" smtClean="0">
                          <a:latin typeface="微软雅黑" panose="020B0503020204020204" pitchFamily="34" charset="-122"/>
                          <a:ea typeface="微软雅黑" panose="020B0503020204020204" pitchFamily="34" charset="-122"/>
                        </a:rPr>
                        <a:t>自动</a:t>
                      </a:r>
                      <a:r>
                        <a:rPr lang="en-US" altLang="zh-CN" sz="1200" baseline="0" dirty="0" smtClean="0">
                          <a:latin typeface="微软雅黑" panose="020B0503020204020204" pitchFamily="34" charset="-122"/>
                          <a:ea typeface="微软雅黑" panose="020B0503020204020204" pitchFamily="34" charset="-122"/>
                        </a:rPr>
                        <a:t>/</a:t>
                      </a:r>
                      <a:r>
                        <a:rPr lang="zh-CN" altLang="en-US" sz="1200" baseline="0" dirty="0" smtClean="0">
                          <a:latin typeface="微软雅黑" panose="020B0503020204020204" pitchFamily="34" charset="-122"/>
                          <a:ea typeface="微软雅黑" panose="020B0503020204020204" pitchFamily="34" charset="-122"/>
                        </a:rPr>
                        <a:t>分时调节</a:t>
                      </a:r>
                    </a:p>
                  </a:txBody>
                  <a:tcPr anchor="ctr"/>
                </a:tc>
                <a:tc>
                  <a:txBody>
                    <a:bodyPr/>
                    <a:lstStyle/>
                    <a:p>
                      <a:pPr algn="ctr"/>
                      <a:r>
                        <a:rPr lang="zh-CN" altLang="en-US" sz="1200" baseline="0" dirty="0" smtClean="0">
                          <a:latin typeface="微软雅黑" panose="020B0503020204020204" pitchFamily="34" charset="-122"/>
                          <a:ea typeface="微软雅黑" panose="020B0503020204020204" pitchFamily="34" charset="-122"/>
                        </a:rPr>
                        <a:t>点间距</a:t>
                      </a:r>
                      <a:r>
                        <a:rPr lang="en-US" altLang="zh-CN" sz="1200" baseline="0" dirty="0" smtClean="0">
                          <a:latin typeface="微软雅黑" panose="020B0503020204020204" pitchFamily="34" charset="-122"/>
                          <a:ea typeface="微软雅黑" panose="020B0503020204020204" pitchFamily="34" charset="-122"/>
                        </a:rPr>
                        <a:t>(mm) </a:t>
                      </a:r>
                    </a:p>
                  </a:txBody>
                  <a:tcPr anchor="ctr"/>
                </a:tc>
                <a:tc>
                  <a:txBody>
                    <a:bodyPr/>
                    <a:lstStyle/>
                    <a:p>
                      <a:pPr algn="ctr"/>
                      <a:r>
                        <a:rPr lang="en-US" altLang="zh-CN" sz="1200" baseline="0" dirty="0" smtClean="0">
                          <a:latin typeface="微软雅黑" panose="020B0503020204020204" pitchFamily="34" charset="-122"/>
                          <a:ea typeface="微软雅黑" panose="020B0503020204020204" pitchFamily="34" charset="-122"/>
                        </a:rPr>
                        <a:t>P3</a:t>
                      </a:r>
                      <a:r>
                        <a:rPr lang="zh-CN" altLang="en-US" sz="1200" baseline="0" dirty="0" smtClean="0">
                          <a:latin typeface="微软雅黑" panose="020B0503020204020204" pitchFamily="34" charset="-122"/>
                          <a:ea typeface="微软雅黑" panose="020B0503020204020204" pitchFamily="34" charset="-122"/>
                        </a:rPr>
                        <a:t>、</a:t>
                      </a:r>
                      <a:r>
                        <a:rPr lang="en-US" altLang="zh-CN" sz="1200" baseline="0" dirty="0" smtClean="0">
                          <a:latin typeface="微软雅黑" panose="020B0503020204020204" pitchFamily="34" charset="-122"/>
                          <a:ea typeface="微软雅黑" panose="020B0503020204020204" pitchFamily="34" charset="-122"/>
                        </a:rPr>
                        <a:t>P4</a:t>
                      </a:r>
                    </a:p>
                  </a:txBody>
                  <a:tcPr anchor="ctr"/>
                </a:tc>
              </a:tr>
              <a:tr h="0">
                <a:tc>
                  <a:txBody>
                    <a:bodyPr/>
                    <a:lstStyle/>
                    <a:p>
                      <a:pPr algn="ctr"/>
                      <a:r>
                        <a:rPr lang="zh-CN" altLang="en-US" sz="1200" baseline="0" dirty="0" smtClean="0">
                          <a:latin typeface="微软雅黑" panose="020B0503020204020204" pitchFamily="34" charset="-122"/>
                          <a:ea typeface="微软雅黑" panose="020B0503020204020204" pitchFamily="34" charset="-122"/>
                        </a:rPr>
                        <a:t>显示颜色</a:t>
                      </a:r>
                    </a:p>
                  </a:txBody>
                  <a:tcPr anchor="ctr"/>
                </a:tc>
                <a:tc>
                  <a:txBody>
                    <a:bodyPr/>
                    <a:lstStyle/>
                    <a:p>
                      <a:pPr algn="ctr"/>
                      <a:r>
                        <a:rPr lang="zh-CN" altLang="en-US" sz="1200" baseline="0" dirty="0" smtClean="0">
                          <a:latin typeface="微软雅黑" panose="020B0503020204020204" pitchFamily="34" charset="-122"/>
                          <a:ea typeface="微软雅黑" panose="020B0503020204020204" pitchFamily="34" charset="-122"/>
                        </a:rPr>
                        <a:t>全彩</a:t>
                      </a:r>
                      <a:r>
                        <a:rPr lang="en-US" altLang="zh-CN" sz="1200" baseline="0" dirty="0" smtClean="0">
                          <a:latin typeface="微软雅黑" panose="020B0503020204020204" pitchFamily="34" charset="-122"/>
                          <a:ea typeface="微软雅黑" panose="020B0503020204020204" pitchFamily="34" charset="-122"/>
                        </a:rPr>
                        <a:t>(RGB)</a:t>
                      </a:r>
                    </a:p>
                  </a:txBody>
                  <a:tcPr anchor="ctr"/>
                </a:tc>
                <a:tc>
                  <a:txBody>
                    <a:bodyPr/>
                    <a:lstStyle/>
                    <a:p>
                      <a:pPr algn="ctr"/>
                      <a:r>
                        <a:rPr lang="zh-CN" altLang="pl-PL" sz="1200" baseline="0" dirty="0" smtClean="0">
                          <a:latin typeface="微软雅黑" panose="020B0503020204020204" pitchFamily="34" charset="-122"/>
                          <a:ea typeface="微软雅黑" panose="020B0503020204020204" pitchFamily="34" charset="-122"/>
                        </a:rPr>
                        <a:t>整屏像素分辨率</a:t>
                      </a:r>
                      <a:r>
                        <a:rPr lang="pl-PL" altLang="zh-CN" sz="1200" baseline="0" dirty="0" smtClean="0">
                          <a:latin typeface="微软雅黑" panose="020B0503020204020204" pitchFamily="34" charset="-122"/>
                          <a:ea typeface="微软雅黑" panose="020B0503020204020204" pitchFamily="34" charset="-122"/>
                        </a:rPr>
                        <a:t>(W×H) </a:t>
                      </a:r>
                    </a:p>
                  </a:txBody>
                  <a:tcPr anchor="ctr"/>
                </a:tc>
                <a:tc>
                  <a:txBody>
                    <a:bodyPr/>
                    <a:lstStyle/>
                    <a:p>
                      <a:pPr algn="ctr"/>
                      <a:r>
                        <a:rPr lang="pl-PL" altLang="zh-CN" sz="1200" baseline="0" dirty="0" smtClean="0">
                          <a:latin typeface="微软雅黑" panose="020B0503020204020204" pitchFamily="34" charset="-122"/>
                          <a:ea typeface="微软雅黑" panose="020B0503020204020204" pitchFamily="34" charset="-122"/>
                        </a:rPr>
                        <a:t>192×576,144×432</a:t>
                      </a:r>
                    </a:p>
                  </a:txBody>
                  <a:tcPr anchor="ctr"/>
                </a:tc>
              </a:tr>
              <a:tr h="146288">
                <a:tc>
                  <a:txBody>
                    <a:bodyPr/>
                    <a:lstStyle/>
                    <a:p>
                      <a:pPr algn="ctr"/>
                      <a:r>
                        <a:rPr lang="zh-CN" altLang="en-US" sz="1200" baseline="0" dirty="0" smtClean="0">
                          <a:latin typeface="微软雅黑" panose="020B0503020204020204" pitchFamily="34" charset="-122"/>
                          <a:ea typeface="微软雅黑" panose="020B0503020204020204" pitchFamily="34" charset="-122"/>
                        </a:rPr>
                        <a:t>换帧频率</a:t>
                      </a:r>
                    </a:p>
                  </a:txBody>
                  <a:tcPr anchor="ctr"/>
                </a:tc>
                <a:tc>
                  <a:txBody>
                    <a:bodyPr/>
                    <a:lstStyle/>
                    <a:p>
                      <a:pPr algn="ctr"/>
                      <a:r>
                        <a:rPr lang="en-US" altLang="zh-CN" sz="1200" baseline="0" dirty="0" smtClean="0">
                          <a:latin typeface="微软雅黑" panose="020B0503020204020204" pitchFamily="34" charset="-122"/>
                          <a:ea typeface="微软雅黑" panose="020B0503020204020204" pitchFamily="34" charset="-122"/>
                        </a:rPr>
                        <a:t>50/60 Hz</a:t>
                      </a:r>
                    </a:p>
                  </a:txBody>
                  <a:tcPr anchor="ctr"/>
                </a:tc>
                <a:tc>
                  <a:txBody>
                    <a:bodyPr/>
                    <a:lstStyle/>
                    <a:p>
                      <a:pPr algn="ctr"/>
                      <a:r>
                        <a:rPr lang="zh-CN" altLang="en-US" sz="1200" baseline="0" dirty="0" smtClean="0">
                          <a:latin typeface="微软雅黑" panose="020B0503020204020204" pitchFamily="34" charset="-122"/>
                          <a:ea typeface="微软雅黑" panose="020B0503020204020204" pitchFamily="34" charset="-122"/>
                        </a:rPr>
                        <a:t>屏体显示面积（</a:t>
                      </a:r>
                      <a:r>
                        <a:rPr lang="en-US" altLang="zh-CN" sz="1200" baseline="0" dirty="0" smtClean="0">
                          <a:latin typeface="微软雅黑" panose="020B0503020204020204" pitchFamily="34" charset="-122"/>
                          <a:ea typeface="微软雅黑" panose="020B0503020204020204" pitchFamily="34" charset="-122"/>
                        </a:rPr>
                        <a:t>W×H</a:t>
                      </a:r>
                      <a:r>
                        <a:rPr lang="zh-CN" altLang="en-US" sz="1200" baseline="0" dirty="0" smtClean="0">
                          <a:latin typeface="微软雅黑" panose="020B0503020204020204" pitchFamily="34" charset="-122"/>
                          <a:ea typeface="微软雅黑" panose="020B0503020204020204" pitchFamily="34" charset="-122"/>
                        </a:rPr>
                        <a:t>） </a:t>
                      </a:r>
                    </a:p>
                  </a:txBody>
                  <a:tcPr anchor="ctr"/>
                </a:tc>
                <a:tc>
                  <a:txBody>
                    <a:bodyPr/>
                    <a:lstStyle/>
                    <a:p>
                      <a:pPr algn="ctr"/>
                      <a:r>
                        <a:rPr lang="en-US" altLang="zh-CN" sz="1200" baseline="0" dirty="0" smtClean="0">
                          <a:latin typeface="微软雅黑" panose="020B0503020204020204" pitchFamily="34" charset="-122"/>
                          <a:ea typeface="微软雅黑" panose="020B0503020204020204" pitchFamily="34" charset="-122"/>
                        </a:rPr>
                        <a:t>0.576×1.728=0.995㎡</a:t>
                      </a:r>
                    </a:p>
                  </a:txBody>
                  <a:tcPr anchor="ctr"/>
                </a:tc>
              </a:tr>
              <a:tr h="146288">
                <a:tc>
                  <a:txBody>
                    <a:bodyPr/>
                    <a:lstStyle/>
                    <a:p>
                      <a:pPr algn="ctr"/>
                      <a:r>
                        <a:rPr lang="zh-CN" altLang="en-US" sz="1200" baseline="0" dirty="0" smtClean="0">
                          <a:latin typeface="微软雅黑" panose="020B0503020204020204" pitchFamily="34" charset="-122"/>
                          <a:ea typeface="微软雅黑" panose="020B0503020204020204" pitchFamily="34" charset="-122"/>
                        </a:rPr>
                        <a:t>可视角</a:t>
                      </a:r>
                      <a:r>
                        <a:rPr lang="en-US" altLang="zh-CN" sz="1200" baseline="0" dirty="0" smtClean="0">
                          <a:latin typeface="微软雅黑" panose="020B0503020204020204" pitchFamily="34" charset="-122"/>
                          <a:ea typeface="微软雅黑" panose="020B0503020204020204" pitchFamily="34" charset="-122"/>
                        </a:rPr>
                        <a:t>(H/V) </a:t>
                      </a:r>
                    </a:p>
                  </a:txBody>
                  <a:tcPr anchor="ctr"/>
                </a:tc>
                <a:tc>
                  <a:txBody>
                    <a:bodyPr/>
                    <a:lstStyle/>
                    <a:p>
                      <a:pPr algn="ctr"/>
                      <a:r>
                        <a:rPr lang="en-US" altLang="zh-CN" sz="1200" baseline="0" dirty="0" smtClean="0">
                          <a:latin typeface="微软雅黑" panose="020B0503020204020204" pitchFamily="34" charset="-122"/>
                          <a:ea typeface="微软雅黑" panose="020B0503020204020204" pitchFamily="34" charset="-122"/>
                        </a:rPr>
                        <a:t>120°/120°</a:t>
                      </a:r>
                    </a:p>
                  </a:txBody>
                  <a:tcPr anchor="ctr"/>
                </a:tc>
                <a:tc>
                  <a:txBody>
                    <a:bodyPr/>
                    <a:lstStyle/>
                    <a:p>
                      <a:pPr algn="ctr"/>
                      <a:r>
                        <a:rPr lang="zh-CN" altLang="en-US" sz="1200" baseline="0" dirty="0" smtClean="0">
                          <a:latin typeface="微软雅黑" panose="020B0503020204020204" pitchFamily="34" charset="-122"/>
                          <a:ea typeface="微软雅黑" panose="020B0503020204020204" pitchFamily="34" charset="-122"/>
                        </a:rPr>
                        <a:t>机箱大小（</a:t>
                      </a:r>
                      <a:r>
                        <a:rPr lang="en-US" altLang="zh-CN" sz="1200" baseline="0" dirty="0" smtClean="0">
                          <a:latin typeface="微软雅黑" panose="020B0503020204020204" pitchFamily="34" charset="-122"/>
                          <a:ea typeface="微软雅黑" panose="020B0503020204020204" pitchFamily="34" charset="-122"/>
                        </a:rPr>
                        <a:t>W×H</a:t>
                      </a:r>
                      <a:r>
                        <a:rPr lang="zh-CN" altLang="en-US" sz="1200" baseline="0" dirty="0" smtClean="0">
                          <a:latin typeface="微软雅黑" panose="020B0503020204020204" pitchFamily="34" charset="-122"/>
                          <a:ea typeface="微软雅黑" panose="020B0503020204020204" pitchFamily="34" charset="-122"/>
                        </a:rPr>
                        <a:t>） </a:t>
                      </a:r>
                    </a:p>
                  </a:txBody>
                  <a:tcPr anchor="ctr"/>
                </a:tc>
                <a:tc>
                  <a:txBody>
                    <a:bodyPr/>
                    <a:lstStyle/>
                    <a:p>
                      <a:pPr algn="ctr"/>
                      <a:r>
                        <a:rPr lang="en-US" altLang="zh-CN" sz="1200" baseline="0" dirty="0" smtClean="0">
                          <a:latin typeface="微软雅黑" panose="020B0503020204020204" pitchFamily="34" charset="-122"/>
                          <a:ea typeface="微软雅黑" panose="020B0503020204020204" pitchFamily="34" charset="-122"/>
                        </a:rPr>
                        <a:t>0.730×1.970=1.4381㎡</a:t>
                      </a:r>
                    </a:p>
                  </a:txBody>
                  <a:tcPr anchor="ctr"/>
                </a:tc>
              </a:tr>
              <a:tr h="146288">
                <a:tc>
                  <a:txBody>
                    <a:bodyPr/>
                    <a:lstStyle/>
                    <a:p>
                      <a:pPr algn="ctr"/>
                      <a:r>
                        <a:rPr lang="zh-CN" altLang="en-US" sz="1200" baseline="0" dirty="0" smtClean="0">
                          <a:latin typeface="微软雅黑" panose="020B0503020204020204" pitchFamily="34" charset="-122"/>
                          <a:ea typeface="微软雅黑" panose="020B0503020204020204" pitchFamily="34" charset="-122"/>
                        </a:rPr>
                        <a:t>扫描类型</a:t>
                      </a:r>
                    </a:p>
                  </a:txBody>
                  <a:tcPr anchor="ctr"/>
                </a:tc>
                <a:tc>
                  <a:txBody>
                    <a:bodyPr/>
                    <a:lstStyle/>
                    <a:p>
                      <a:pPr algn="ctr"/>
                      <a:r>
                        <a:rPr lang="en-US" altLang="zh-CN" sz="1200" baseline="0" dirty="0" smtClean="0">
                          <a:latin typeface="微软雅黑" panose="020B0503020204020204" pitchFamily="34" charset="-122"/>
                          <a:ea typeface="微软雅黑" panose="020B0503020204020204" pitchFamily="34" charset="-122"/>
                        </a:rPr>
                        <a:t>1/16</a:t>
                      </a:r>
                    </a:p>
                  </a:txBody>
                  <a:tcPr anchor="ctr"/>
                </a:tc>
                <a:tc gridSpan="2">
                  <a:txBody>
                    <a:bodyPr/>
                    <a:lstStyle/>
                    <a:p>
                      <a:pPr algn="ctr"/>
                      <a:r>
                        <a:rPr lang="zh-CN" altLang="en-US" sz="1200" b="1" kern="1200" baseline="0" dirty="0" smtClean="0">
                          <a:solidFill>
                            <a:schemeClr val="bg1"/>
                          </a:solidFill>
                          <a:latin typeface="微软雅黑" panose="020B0503020204020204" pitchFamily="34" charset="-122"/>
                          <a:ea typeface="微软雅黑" panose="020B0503020204020204" pitchFamily="34" charset="-122"/>
                        </a:rPr>
                        <a:t>环境参数</a:t>
                      </a:r>
                    </a:p>
                  </a:txBody>
                  <a:tcPr anchor="ctr">
                    <a:solidFill>
                      <a:srgbClr val="036EB8"/>
                    </a:solidFill>
                  </a:tcPr>
                </a:tc>
                <a:tc hMerge="1">
                  <a:txBody>
                    <a:bodyPr/>
                    <a:lstStyle/>
                    <a:p>
                      <a:endParaRPr lang="en-US"/>
                    </a:p>
                  </a:txBody>
                  <a:tcPr/>
                </a:tc>
              </a:tr>
              <a:tr h="146288">
                <a:tc>
                  <a:txBody>
                    <a:bodyPr/>
                    <a:lstStyle/>
                    <a:p>
                      <a:pPr algn="ctr"/>
                      <a:r>
                        <a:rPr lang="zh-CN" altLang="en-US" sz="1200" baseline="0" dirty="0" smtClean="0">
                          <a:latin typeface="微软雅黑" panose="020B0503020204020204" pitchFamily="34" charset="-122"/>
                          <a:ea typeface="微软雅黑" panose="020B0503020204020204" pitchFamily="34" charset="-122"/>
                        </a:rPr>
                        <a:t>供电电压（</a:t>
                      </a:r>
                      <a:r>
                        <a:rPr lang="en-US" altLang="zh-CN" sz="1200" baseline="0" dirty="0" smtClean="0">
                          <a:latin typeface="微软雅黑" panose="020B0503020204020204" pitchFamily="34" charset="-122"/>
                          <a:ea typeface="微软雅黑" panose="020B0503020204020204" pitchFamily="34" charset="-122"/>
                        </a:rPr>
                        <a:t>AC</a:t>
                      </a:r>
                      <a:r>
                        <a:rPr lang="zh-CN" altLang="en-US" sz="1200" baseline="0" dirty="0" smtClean="0">
                          <a:latin typeface="微软雅黑" panose="020B0503020204020204" pitchFamily="34" charset="-122"/>
                          <a:ea typeface="微软雅黑" panose="020B0503020204020204" pitchFamily="34" charset="-122"/>
                        </a:rPr>
                        <a:t>） </a:t>
                      </a:r>
                    </a:p>
                  </a:txBody>
                  <a:tcPr anchor="ctr"/>
                </a:tc>
                <a:tc>
                  <a:txBody>
                    <a:bodyPr/>
                    <a:lstStyle/>
                    <a:p>
                      <a:pPr algn="ctr"/>
                      <a:r>
                        <a:rPr lang="en-US" altLang="zh-CN" sz="1200" baseline="0" dirty="0" smtClean="0">
                          <a:latin typeface="微软雅黑" panose="020B0503020204020204" pitchFamily="34" charset="-122"/>
                          <a:ea typeface="微软雅黑" panose="020B0503020204020204" pitchFamily="34" charset="-122"/>
                        </a:rPr>
                        <a:t>85V - 265V</a:t>
                      </a:r>
                    </a:p>
                  </a:txBody>
                  <a:tcPr anchor="ctr"/>
                </a:tc>
                <a:tc>
                  <a:txBody>
                    <a:bodyPr/>
                    <a:lstStyle/>
                    <a:p>
                      <a:pPr algn="ctr"/>
                      <a:r>
                        <a:rPr lang="zh-CN" altLang="en-US" sz="1200" baseline="0" dirty="0" smtClean="0">
                          <a:latin typeface="微软雅黑" panose="020B0503020204020204" pitchFamily="34" charset="-122"/>
                          <a:ea typeface="微软雅黑" panose="020B0503020204020204" pitchFamily="34" charset="-122"/>
                        </a:rPr>
                        <a:t>工作温度</a:t>
                      </a:r>
                    </a:p>
                  </a:txBody>
                  <a:tcPr anchor="ctr"/>
                </a:tc>
                <a:tc>
                  <a:txBody>
                    <a:bodyPr/>
                    <a:lstStyle/>
                    <a:p>
                      <a:pPr algn="ctr"/>
                      <a:r>
                        <a:rPr lang="en-US" altLang="zh-CN" sz="1200" baseline="0" dirty="0" smtClean="0">
                          <a:latin typeface="微软雅黑" panose="020B0503020204020204" pitchFamily="34" charset="-122"/>
                          <a:ea typeface="微软雅黑" panose="020B0503020204020204" pitchFamily="34" charset="-122"/>
                        </a:rPr>
                        <a:t>-30℃ - +50℃</a:t>
                      </a:r>
                    </a:p>
                  </a:txBody>
                  <a:tcPr anchor="ctr"/>
                </a:tc>
              </a:tr>
              <a:tr h="146288">
                <a:tc>
                  <a:txBody>
                    <a:bodyPr/>
                    <a:lstStyle/>
                    <a:p>
                      <a:pPr algn="ctr"/>
                      <a:r>
                        <a:rPr lang="zh-CN" altLang="en-US" sz="1200" baseline="0" dirty="0" smtClean="0">
                          <a:latin typeface="微软雅黑" panose="020B0503020204020204" pitchFamily="34" charset="-122"/>
                          <a:ea typeface="微软雅黑" panose="020B0503020204020204" pitchFamily="34" charset="-122"/>
                        </a:rPr>
                        <a:t>刷新频率</a:t>
                      </a:r>
                      <a:r>
                        <a:rPr lang="en-US" altLang="zh-CN" sz="1200" baseline="0" dirty="0" smtClean="0">
                          <a:latin typeface="微软雅黑" panose="020B0503020204020204" pitchFamily="34" charset="-122"/>
                          <a:ea typeface="微软雅黑" panose="020B0503020204020204" pitchFamily="34" charset="-122"/>
                        </a:rPr>
                        <a:t>(HZ)</a:t>
                      </a:r>
                    </a:p>
                  </a:txBody>
                  <a:tcPr anchor="ctr"/>
                </a:tc>
                <a:tc>
                  <a:txBody>
                    <a:bodyPr/>
                    <a:lstStyle/>
                    <a:p>
                      <a:pPr algn="ctr"/>
                      <a:r>
                        <a:rPr lang="zh-CN" altLang="en-US" sz="1200" baseline="0" dirty="0" smtClean="0">
                          <a:latin typeface="微软雅黑" panose="020B0503020204020204" pitchFamily="34" charset="-122"/>
                          <a:ea typeface="微软雅黑" panose="020B0503020204020204" pitchFamily="34" charset="-122"/>
                        </a:rPr>
                        <a:t>＞</a:t>
                      </a:r>
                      <a:r>
                        <a:rPr lang="en-US" altLang="zh-CN" sz="1200" baseline="0" dirty="0" smtClean="0">
                          <a:latin typeface="微软雅黑" panose="020B0503020204020204" pitchFamily="34" charset="-122"/>
                          <a:ea typeface="微软雅黑" panose="020B0503020204020204" pitchFamily="34" charset="-122"/>
                        </a:rPr>
                        <a:t>1200HZ</a:t>
                      </a:r>
                    </a:p>
                  </a:txBody>
                  <a:tcPr anchor="ctr"/>
                </a:tc>
                <a:tc>
                  <a:txBody>
                    <a:bodyPr/>
                    <a:lstStyle/>
                    <a:p>
                      <a:pPr algn="ctr"/>
                      <a:r>
                        <a:rPr lang="zh-CN" altLang="en-US" sz="1200" baseline="0" dirty="0" smtClean="0">
                          <a:latin typeface="微软雅黑" panose="020B0503020204020204" pitchFamily="34" charset="-122"/>
                          <a:ea typeface="微软雅黑" panose="020B0503020204020204" pitchFamily="34" charset="-122"/>
                        </a:rPr>
                        <a:t>贮藏湿度</a:t>
                      </a:r>
                    </a:p>
                  </a:txBody>
                  <a:tcPr anchor="ctr"/>
                </a:tc>
                <a:tc>
                  <a:txBody>
                    <a:bodyPr/>
                    <a:lstStyle/>
                    <a:p>
                      <a:pPr algn="ctr"/>
                      <a:r>
                        <a:rPr lang="en-US" altLang="zh-CN" sz="1200" baseline="0" dirty="0" smtClean="0">
                          <a:latin typeface="微软雅黑" panose="020B0503020204020204" pitchFamily="34" charset="-122"/>
                          <a:ea typeface="微软雅黑" panose="020B0503020204020204" pitchFamily="34" charset="-122"/>
                        </a:rPr>
                        <a:t>10-80%RH</a:t>
                      </a:r>
                    </a:p>
                  </a:txBody>
                  <a:tcPr anchor="ctr"/>
                </a:tc>
              </a:tr>
              <a:tr h="146288">
                <a:tc>
                  <a:txBody>
                    <a:bodyPr/>
                    <a:lstStyle/>
                    <a:p>
                      <a:pPr algn="ctr"/>
                      <a:endParaRPr lang="en-US" altLang="zh-CN" sz="1200" baseline="0" dirty="0" smtClean="0">
                        <a:latin typeface="微软雅黑" panose="020B0503020204020204" pitchFamily="34" charset="-122"/>
                        <a:ea typeface="微软雅黑" panose="020B0503020204020204" pitchFamily="34" charset="-122"/>
                      </a:endParaRPr>
                    </a:p>
                  </a:txBody>
                  <a:tcPr anchor="ctr"/>
                </a:tc>
                <a:tc>
                  <a:txBody>
                    <a:bodyPr/>
                    <a:lstStyle/>
                    <a:p>
                      <a:pPr algn="ctr"/>
                      <a:endParaRPr lang="en-US" altLang="zh-CN" sz="1200" baseline="0" dirty="0" smtClean="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200" baseline="0" dirty="0" smtClean="0">
                          <a:latin typeface="微软雅黑" panose="020B0503020204020204" pitchFamily="34" charset="-122"/>
                          <a:ea typeface="微软雅黑" panose="020B0503020204020204" pitchFamily="34" charset="-122"/>
                        </a:rPr>
                        <a:t>工作湿度</a:t>
                      </a:r>
                    </a:p>
                  </a:txBody>
                  <a:tcPr anchor="ctr"/>
                </a:tc>
                <a:tc>
                  <a:txBody>
                    <a:bodyPr/>
                    <a:lstStyle/>
                    <a:p>
                      <a:pPr algn="ctr"/>
                      <a:r>
                        <a:rPr lang="en-US" altLang="zh-CN" sz="1200" baseline="0" dirty="0" smtClean="0">
                          <a:latin typeface="微软雅黑" panose="020B0503020204020204" pitchFamily="34" charset="-122"/>
                          <a:ea typeface="微软雅黑" panose="020B0503020204020204" pitchFamily="34" charset="-122"/>
                        </a:rPr>
                        <a:t>10-99%RH</a:t>
                      </a:r>
                    </a:p>
                  </a:txBody>
                  <a:tcPr anchor="ctr"/>
                </a:tc>
              </a:tr>
            </a:tbl>
          </a:graphicData>
        </a:graphic>
      </p:graphicFrame>
      <p:sp>
        <p:nvSpPr>
          <p:cNvPr id="14" name="矩形 13"/>
          <p:cNvSpPr/>
          <p:nvPr/>
        </p:nvSpPr>
        <p:spPr>
          <a:xfrm>
            <a:off x="8262215" y="1181100"/>
            <a:ext cx="528320" cy="758825"/>
          </a:xfrm>
          <a:prstGeom prst="rect">
            <a:avLst/>
          </a:prstGeom>
          <a:noFill/>
          <a:ln w="34925">
            <a:solidFill>
              <a:srgbClr val="CED1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组合 27"/>
          <p:cNvGrpSpPr/>
          <p:nvPr/>
        </p:nvGrpSpPr>
        <p:grpSpPr>
          <a:xfrm>
            <a:off x="8403207" y="1299684"/>
            <a:ext cx="5879463" cy="589441"/>
            <a:chOff x="876937" y="2070100"/>
            <a:chExt cx="5879463" cy="457200"/>
          </a:xfrm>
        </p:grpSpPr>
        <p:sp>
          <p:nvSpPr>
            <p:cNvPr id="16" name="任意多边形 15"/>
            <p:cNvSpPr/>
            <p:nvPr/>
          </p:nvSpPr>
          <p:spPr>
            <a:xfrm>
              <a:off x="966644" y="2070100"/>
              <a:ext cx="5789756" cy="457200"/>
            </a:xfrm>
            <a:custGeom>
              <a:avLst/>
              <a:gdLst>
                <a:gd name="connsiteX0" fmla="*/ 0 w 5789756"/>
                <a:gd name="connsiteY0" fmla="*/ 0 h 457200"/>
                <a:gd name="connsiteX1" fmla="*/ 5789756 w 5789756"/>
                <a:gd name="connsiteY1" fmla="*/ 0 h 457200"/>
                <a:gd name="connsiteX2" fmla="*/ 5789756 w 5789756"/>
                <a:gd name="connsiteY2" fmla="*/ 457200 h 457200"/>
                <a:gd name="connsiteX3" fmla="*/ 93428 w 578975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5789756" h="457200">
                  <a:moveTo>
                    <a:pt x="0" y="0"/>
                  </a:moveTo>
                  <a:lnTo>
                    <a:pt x="5789756" y="0"/>
                  </a:lnTo>
                  <a:lnTo>
                    <a:pt x="5789756" y="457200"/>
                  </a:lnTo>
                  <a:lnTo>
                    <a:pt x="93428" y="457200"/>
                  </a:lnTo>
                  <a:close/>
                </a:path>
              </a:pathLst>
            </a:cu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任意多边形 16"/>
            <p:cNvSpPr/>
            <p:nvPr/>
          </p:nvSpPr>
          <p:spPr>
            <a:xfrm>
              <a:off x="876937" y="2070100"/>
              <a:ext cx="145501" cy="457200"/>
            </a:xfrm>
            <a:custGeom>
              <a:avLst/>
              <a:gdLst>
                <a:gd name="connsiteX0" fmla="*/ 0 w 145501"/>
                <a:gd name="connsiteY0" fmla="*/ 0 h 457200"/>
                <a:gd name="connsiteX1" fmla="*/ 45763 w 145501"/>
                <a:gd name="connsiteY1" fmla="*/ 0 h 457200"/>
                <a:gd name="connsiteX2" fmla="*/ 145501 w 145501"/>
                <a:gd name="connsiteY2" fmla="*/ 457200 h 457200"/>
                <a:gd name="connsiteX3" fmla="*/ 0 w 145501"/>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145501" h="457200">
                  <a:moveTo>
                    <a:pt x="0" y="0"/>
                  </a:moveTo>
                  <a:lnTo>
                    <a:pt x="45763" y="0"/>
                  </a:lnTo>
                  <a:lnTo>
                    <a:pt x="145501" y="457200"/>
                  </a:lnTo>
                  <a:lnTo>
                    <a:pt x="0" y="457200"/>
                  </a:lnTo>
                  <a:close/>
                </a:path>
              </a:pathLst>
            </a:custGeom>
            <a:solidFill>
              <a:srgbClr val="F39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文本框 30"/>
          <p:cNvSpPr txBox="1"/>
          <p:nvPr/>
        </p:nvSpPr>
        <p:spPr>
          <a:xfrm>
            <a:off x="8753727" y="1397638"/>
            <a:ext cx="5147288" cy="400110"/>
          </a:xfrm>
          <a:prstGeom prst="rect">
            <a:avLst/>
          </a:prstGeom>
          <a:noFill/>
        </p:spPr>
        <p:txBody>
          <a:bodyPr wrap="square" rtlCol="0">
            <a:spAutoFit/>
          </a:bodyPr>
          <a:lstStyle/>
          <a:p>
            <a:pPr algn="ctr"/>
            <a:r>
              <a:rPr lang="zh-CN" altLang="en-US" sz="2000" b="1" kern="5000" dirty="0" smtClean="0">
                <a:solidFill>
                  <a:schemeClr val="bg1"/>
                </a:solidFill>
                <a:latin typeface="微软雅黑" panose="020B0503020204020204" pitchFamily="34" charset="-122"/>
                <a:ea typeface="微软雅黑" panose="020B0503020204020204" pitchFamily="34" charset="-122"/>
                <a:sym typeface="+mn-ea"/>
              </a:rPr>
              <a:t>紧急呼叫与广播</a:t>
            </a:r>
            <a:endParaRPr lang="en-US" altLang="zh-CN" sz="2000" b="1" kern="5000" dirty="0">
              <a:solidFill>
                <a:schemeClr val="bg1"/>
              </a:solidFill>
              <a:latin typeface="微软雅黑" panose="020B0503020204020204" pitchFamily="34" charset="-122"/>
              <a:ea typeface="微软雅黑" panose="020B0503020204020204" pitchFamily="34" charset="-122"/>
              <a:sym typeface="+mn-ea"/>
            </a:endParaRPr>
          </a:p>
        </p:txBody>
      </p:sp>
      <p:sp>
        <p:nvSpPr>
          <p:cNvPr id="19" name="TextBox 18"/>
          <p:cNvSpPr txBox="1"/>
          <p:nvPr/>
        </p:nvSpPr>
        <p:spPr>
          <a:xfrm>
            <a:off x="8216900" y="2108200"/>
            <a:ext cx="6159500" cy="2431435"/>
          </a:xfrm>
          <a:prstGeom prst="rect">
            <a:avLst/>
          </a:prstGeom>
          <a:noFill/>
        </p:spPr>
        <p:txBody>
          <a:bodyPr wrap="square" rtlCol="0">
            <a:spAutoFit/>
          </a:bodyPr>
          <a:lstStyle/>
          <a:p>
            <a:pPr>
              <a:lnSpc>
                <a:spcPct val="150000"/>
              </a:lnSpc>
              <a:spcAft>
                <a:spcPts val="600"/>
              </a:spcAft>
            </a:pPr>
            <a:r>
              <a:rPr lang="zh-CN" altLang="zh-CN" sz="1400" dirty="0" smtClean="0">
                <a:solidFill>
                  <a:srgbClr val="5F5F5F"/>
                </a:solidFill>
                <a:latin typeface="微软雅黑" panose="020B0503020204020204" pitchFamily="34" charset="-122"/>
                <a:ea typeface="微软雅黑" panose="020B0503020204020204" pitchFamily="34" charset="-122"/>
              </a:rPr>
              <a:t>紧急呼叫与广播系统主要由呼叫终端、</a:t>
            </a:r>
            <a:r>
              <a:rPr lang="en-US" altLang="zh-CN" sz="1400" dirty="0" smtClean="0">
                <a:solidFill>
                  <a:srgbClr val="5F5F5F"/>
                </a:solidFill>
                <a:latin typeface="微软雅黑" panose="020B0503020204020204" pitchFamily="34" charset="-122"/>
                <a:ea typeface="微软雅黑" panose="020B0503020204020204" pitchFamily="34" charset="-122"/>
              </a:rPr>
              <a:t>IP</a:t>
            </a:r>
            <a:r>
              <a:rPr lang="zh-CN" altLang="zh-CN" sz="1400" dirty="0" smtClean="0">
                <a:solidFill>
                  <a:srgbClr val="5F5F5F"/>
                </a:solidFill>
                <a:latin typeface="微软雅黑" panose="020B0503020204020204" pitchFamily="34" charset="-122"/>
                <a:ea typeface="微软雅黑" panose="020B0503020204020204" pitchFamily="34" charset="-122"/>
              </a:rPr>
              <a:t>户外广播音柱、对讲与广播服务器、桌面式对讲终端等组成。</a:t>
            </a:r>
          </a:p>
          <a:p>
            <a:pPr>
              <a:lnSpc>
                <a:spcPct val="150000"/>
              </a:lnSpc>
              <a:spcAft>
                <a:spcPts val="600"/>
              </a:spcAft>
            </a:pPr>
            <a:r>
              <a:rPr lang="zh-CN" altLang="zh-CN" sz="1400" dirty="0" smtClean="0">
                <a:solidFill>
                  <a:srgbClr val="5F5F5F"/>
                </a:solidFill>
                <a:latin typeface="微软雅黑" panose="020B0503020204020204" pitchFamily="34" charset="-122"/>
                <a:ea typeface="微软雅黑" panose="020B0503020204020204" pitchFamily="34" charset="-122"/>
              </a:rPr>
              <a:t>紧急呼叫系统能实现监控中心可视对讲，并对外广播和户外分机呼叫监控中心。对外广播能够实现紧急信息、通知、政务、新闻等信息的发布，无论园区，还是街道上，只要装有紧急呼叫系统，市民就能第一时间收到相关的信息，确保了时效性。此外，当市民有突发情况发生时，例如老人摔倒等，也可以通过户外分机紧急呼叫监控中心，获得第一时间的援助。</a:t>
            </a:r>
          </a:p>
        </p:txBody>
      </p:sp>
      <p:sp>
        <p:nvSpPr>
          <p:cNvPr id="20" name="矩形 19"/>
          <p:cNvSpPr/>
          <p:nvPr/>
        </p:nvSpPr>
        <p:spPr>
          <a:xfrm>
            <a:off x="8262215" y="4622800"/>
            <a:ext cx="528320" cy="758825"/>
          </a:xfrm>
          <a:prstGeom prst="rect">
            <a:avLst/>
          </a:prstGeom>
          <a:noFill/>
          <a:ln w="34925">
            <a:solidFill>
              <a:srgbClr val="CED1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组合 27"/>
          <p:cNvGrpSpPr/>
          <p:nvPr/>
        </p:nvGrpSpPr>
        <p:grpSpPr>
          <a:xfrm>
            <a:off x="8403207" y="4741384"/>
            <a:ext cx="5879463" cy="589441"/>
            <a:chOff x="876937" y="2070100"/>
            <a:chExt cx="5879463" cy="457200"/>
          </a:xfrm>
        </p:grpSpPr>
        <p:sp>
          <p:nvSpPr>
            <p:cNvPr id="22" name="任意多边形 21"/>
            <p:cNvSpPr/>
            <p:nvPr/>
          </p:nvSpPr>
          <p:spPr>
            <a:xfrm>
              <a:off x="966644" y="2070100"/>
              <a:ext cx="5789756" cy="457200"/>
            </a:xfrm>
            <a:custGeom>
              <a:avLst/>
              <a:gdLst>
                <a:gd name="connsiteX0" fmla="*/ 0 w 5789756"/>
                <a:gd name="connsiteY0" fmla="*/ 0 h 457200"/>
                <a:gd name="connsiteX1" fmla="*/ 5789756 w 5789756"/>
                <a:gd name="connsiteY1" fmla="*/ 0 h 457200"/>
                <a:gd name="connsiteX2" fmla="*/ 5789756 w 5789756"/>
                <a:gd name="connsiteY2" fmla="*/ 457200 h 457200"/>
                <a:gd name="connsiteX3" fmla="*/ 93428 w 578975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5789756" h="457200">
                  <a:moveTo>
                    <a:pt x="0" y="0"/>
                  </a:moveTo>
                  <a:lnTo>
                    <a:pt x="5789756" y="0"/>
                  </a:lnTo>
                  <a:lnTo>
                    <a:pt x="5789756" y="457200"/>
                  </a:lnTo>
                  <a:lnTo>
                    <a:pt x="93428" y="457200"/>
                  </a:lnTo>
                  <a:close/>
                </a:path>
              </a:pathLst>
            </a:cu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任意多边形 22"/>
            <p:cNvSpPr/>
            <p:nvPr/>
          </p:nvSpPr>
          <p:spPr>
            <a:xfrm>
              <a:off x="876937" y="2070100"/>
              <a:ext cx="145501" cy="457200"/>
            </a:xfrm>
            <a:custGeom>
              <a:avLst/>
              <a:gdLst>
                <a:gd name="connsiteX0" fmla="*/ 0 w 145501"/>
                <a:gd name="connsiteY0" fmla="*/ 0 h 457200"/>
                <a:gd name="connsiteX1" fmla="*/ 45763 w 145501"/>
                <a:gd name="connsiteY1" fmla="*/ 0 h 457200"/>
                <a:gd name="connsiteX2" fmla="*/ 145501 w 145501"/>
                <a:gd name="connsiteY2" fmla="*/ 457200 h 457200"/>
                <a:gd name="connsiteX3" fmla="*/ 0 w 145501"/>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145501" h="457200">
                  <a:moveTo>
                    <a:pt x="0" y="0"/>
                  </a:moveTo>
                  <a:lnTo>
                    <a:pt x="45763" y="0"/>
                  </a:lnTo>
                  <a:lnTo>
                    <a:pt x="145501" y="457200"/>
                  </a:lnTo>
                  <a:lnTo>
                    <a:pt x="0" y="457200"/>
                  </a:lnTo>
                  <a:close/>
                </a:path>
              </a:pathLst>
            </a:custGeom>
            <a:solidFill>
              <a:srgbClr val="F39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文本框 30"/>
          <p:cNvSpPr txBox="1"/>
          <p:nvPr/>
        </p:nvSpPr>
        <p:spPr>
          <a:xfrm>
            <a:off x="8855327" y="4839338"/>
            <a:ext cx="5147288" cy="400110"/>
          </a:xfrm>
          <a:prstGeom prst="rect">
            <a:avLst/>
          </a:prstGeom>
          <a:noFill/>
        </p:spPr>
        <p:txBody>
          <a:bodyPr wrap="square" rtlCol="0">
            <a:spAutoFit/>
          </a:bodyPr>
          <a:lstStyle/>
          <a:p>
            <a:r>
              <a:rPr lang="zh-CN" altLang="en-US" sz="2000" b="1" kern="5000" dirty="0" smtClean="0">
                <a:solidFill>
                  <a:schemeClr val="bg1"/>
                </a:solidFill>
                <a:latin typeface="微软雅黑" panose="020B0503020204020204" pitchFamily="34" charset="-122"/>
                <a:ea typeface="微软雅黑" panose="020B0503020204020204" pitchFamily="34" charset="-122"/>
                <a:sym typeface="+mn-ea"/>
              </a:rPr>
              <a:t>紧急呼叫</a:t>
            </a:r>
            <a:endParaRPr lang="en-US" altLang="zh-CN" sz="2000" b="1" kern="5000" dirty="0">
              <a:solidFill>
                <a:schemeClr val="bg1"/>
              </a:solidFill>
              <a:latin typeface="微软雅黑" panose="020B0503020204020204" pitchFamily="34" charset="-122"/>
              <a:ea typeface="微软雅黑" panose="020B0503020204020204" pitchFamily="34" charset="-122"/>
              <a:sym typeface="+mn-ea"/>
            </a:endParaRPr>
          </a:p>
        </p:txBody>
      </p:sp>
      <p:sp>
        <p:nvSpPr>
          <p:cNvPr id="25" name="等腰三角形 24"/>
          <p:cNvSpPr/>
          <p:nvPr/>
        </p:nvSpPr>
        <p:spPr>
          <a:xfrm rot="5400000">
            <a:off x="8627298" y="4961955"/>
            <a:ext cx="202375" cy="174461"/>
          </a:xfrm>
          <a:prstGeom prst="triangle">
            <a:avLst/>
          </a:prstGeom>
          <a:solidFill>
            <a:srgbClr val="F39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等腰三角形 25"/>
          <p:cNvSpPr/>
          <p:nvPr/>
        </p:nvSpPr>
        <p:spPr>
          <a:xfrm rot="5400000">
            <a:off x="8425363" y="5739224"/>
            <a:ext cx="309372" cy="266700"/>
          </a:xfrm>
          <a:prstGeom prst="triangle">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文本框 33"/>
          <p:cNvSpPr txBox="1"/>
          <p:nvPr/>
        </p:nvSpPr>
        <p:spPr>
          <a:xfrm>
            <a:off x="8759661" y="5700525"/>
            <a:ext cx="1562100" cy="338554"/>
          </a:xfrm>
          <a:prstGeom prst="rect">
            <a:avLst/>
          </a:prstGeom>
          <a:noFill/>
        </p:spPr>
        <p:txBody>
          <a:bodyPr wrap="square" rtlCol="0">
            <a:spAutoFit/>
          </a:bodyPr>
          <a:lstStyle/>
          <a:p>
            <a:r>
              <a:rPr lang="zh-CN" altLang="en-US" sz="1600" b="1" dirty="0" smtClean="0">
                <a:solidFill>
                  <a:srgbClr val="036EB8"/>
                </a:solidFill>
                <a:latin typeface="微软雅黑" panose="020B0503020204020204" pitchFamily="34" charset="-122"/>
                <a:ea typeface="微软雅黑" panose="020B0503020204020204" pitchFamily="34" charset="-122"/>
              </a:rPr>
              <a:t>概述</a:t>
            </a:r>
            <a:endParaRPr lang="en-US" sz="1600" b="1" dirty="0">
              <a:solidFill>
                <a:srgbClr val="036EB8"/>
              </a:solidFill>
              <a:latin typeface="微软雅黑" panose="020B0503020204020204" pitchFamily="34" charset="-122"/>
              <a:ea typeface="微软雅黑" panose="020B0503020204020204" pitchFamily="34" charset="-122"/>
            </a:endParaRPr>
          </a:p>
        </p:txBody>
      </p:sp>
      <p:pic>
        <p:nvPicPr>
          <p:cNvPr id="28" name="Picture 9"/>
          <p:cNvPicPr/>
          <p:nvPr/>
        </p:nvPicPr>
        <p:blipFill>
          <a:blip r:embed="rId2" cstate="print"/>
          <a:srcRect/>
          <a:stretch>
            <a:fillRect/>
          </a:stretch>
        </p:blipFill>
        <p:spPr>
          <a:xfrm>
            <a:off x="8711970" y="6115748"/>
            <a:ext cx="1461135" cy="2444115"/>
          </a:xfrm>
          <a:prstGeom prst="rect">
            <a:avLst/>
          </a:prstGeom>
          <a:noFill/>
        </p:spPr>
      </p:pic>
      <p:sp>
        <p:nvSpPr>
          <p:cNvPr id="29" name="TextBox 6"/>
          <p:cNvSpPr txBox="1"/>
          <p:nvPr/>
        </p:nvSpPr>
        <p:spPr>
          <a:xfrm>
            <a:off x="10359138" y="6602739"/>
            <a:ext cx="4296662" cy="1384995"/>
          </a:xfrm>
          <a:prstGeom prst="rect">
            <a:avLst/>
          </a:prstGeom>
          <a:noFill/>
        </p:spPr>
        <p:txBody>
          <a:bodyPr wrap="square" rtlCol="0">
            <a:spAutoFit/>
          </a:bodyPr>
          <a:lstStyle/>
          <a:p>
            <a:pPr algn="dist">
              <a:lnSpc>
                <a:spcPct val="150000"/>
              </a:lnSpc>
            </a:pPr>
            <a:r>
              <a:rPr lang="en-US" sz="1400" dirty="0" smtClean="0">
                <a:solidFill>
                  <a:srgbClr val="5F5F5F"/>
                </a:solidFill>
                <a:latin typeface="微软雅黑" panose="020B0503020204020204" pitchFamily="34" charset="-122"/>
                <a:ea typeface="微软雅黑" panose="020B0503020204020204" pitchFamily="34" charset="-122"/>
              </a:rPr>
              <a:t>IP</a:t>
            </a:r>
            <a:r>
              <a:rPr lang="zh-CN" altLang="en-US" sz="1400" dirty="0" smtClean="0">
                <a:solidFill>
                  <a:srgbClr val="5F5F5F"/>
                </a:solidFill>
                <a:latin typeface="微软雅黑" panose="020B0503020204020204" pitchFamily="34" charset="-122"/>
                <a:ea typeface="微软雅黑" panose="020B0503020204020204" pitchFamily="34" charset="-122"/>
              </a:rPr>
              <a:t>网</a:t>
            </a:r>
            <a:r>
              <a:rPr lang="zh-CN" altLang="en-US" sz="1400" dirty="0">
                <a:solidFill>
                  <a:srgbClr val="5F5F5F"/>
                </a:solidFill>
                <a:latin typeface="微软雅黑" panose="020B0503020204020204" pitchFamily="34" charset="-122"/>
                <a:ea typeface="微软雅黑" panose="020B0503020204020204" pitchFamily="34" charset="-122"/>
              </a:rPr>
              <a:t>络高清可</a:t>
            </a:r>
            <a:r>
              <a:rPr lang="zh-CN" altLang="en-US" sz="1400" dirty="0" smtClean="0">
                <a:solidFill>
                  <a:srgbClr val="5F5F5F"/>
                </a:solidFill>
                <a:latin typeface="微软雅黑" panose="020B0503020204020204" pitchFamily="34" charset="-122"/>
                <a:ea typeface="微软雅黑" panose="020B0503020204020204" pitchFamily="34" charset="-122"/>
              </a:rPr>
              <a:t>视紧急呼叫终</a:t>
            </a:r>
            <a:r>
              <a:rPr lang="zh-CN" altLang="en-US" sz="1400" dirty="0">
                <a:solidFill>
                  <a:srgbClr val="5F5F5F"/>
                </a:solidFill>
                <a:latin typeface="微软雅黑" panose="020B0503020204020204" pitchFamily="34" charset="-122"/>
                <a:ea typeface="微软雅黑" panose="020B0503020204020204" pitchFamily="34" charset="-122"/>
              </a:rPr>
              <a:t>端内</a:t>
            </a:r>
            <a:r>
              <a:rPr lang="zh-CN" altLang="en-US" sz="1400" dirty="0" smtClean="0">
                <a:solidFill>
                  <a:srgbClr val="5F5F5F"/>
                </a:solidFill>
                <a:latin typeface="微软雅黑" panose="020B0503020204020204" pitchFamily="34" charset="-122"/>
                <a:ea typeface="微软雅黑" panose="020B0503020204020204" pitchFamily="34" charset="-122"/>
              </a:rPr>
              <a:t>嵌</a:t>
            </a:r>
            <a:r>
              <a:rPr lang="en-US" sz="1400" dirty="0" smtClean="0">
                <a:solidFill>
                  <a:srgbClr val="5F5F5F"/>
                </a:solidFill>
                <a:latin typeface="微软雅黑" panose="020B0503020204020204" pitchFamily="34" charset="-122"/>
                <a:ea typeface="微软雅黑" panose="020B0503020204020204" pitchFamily="34" charset="-122"/>
              </a:rPr>
              <a:t>SPON</a:t>
            </a:r>
            <a:r>
              <a:rPr lang="zh-CN" altLang="en-US" sz="1400" dirty="0" smtClean="0">
                <a:solidFill>
                  <a:srgbClr val="5F5F5F"/>
                </a:solidFill>
                <a:latin typeface="微软雅黑" panose="020B0503020204020204" pitchFamily="34" charset="-122"/>
                <a:ea typeface="微软雅黑" panose="020B0503020204020204" pitchFamily="34" charset="-122"/>
              </a:rPr>
              <a:t>自</a:t>
            </a:r>
            <a:r>
              <a:rPr lang="zh-CN" altLang="en-US" sz="1400" dirty="0">
                <a:solidFill>
                  <a:srgbClr val="5F5F5F"/>
                </a:solidFill>
                <a:latin typeface="微软雅黑" panose="020B0503020204020204" pitchFamily="34" charset="-122"/>
                <a:ea typeface="微软雅黑" panose="020B0503020204020204" pitchFamily="34" charset="-122"/>
              </a:rPr>
              <a:t>主知识产权</a:t>
            </a:r>
            <a:r>
              <a:rPr lang="zh-CN" altLang="en-US" sz="1400" dirty="0" smtClean="0">
                <a:solidFill>
                  <a:srgbClr val="5F5F5F"/>
                </a:solidFill>
                <a:latin typeface="微软雅黑" panose="020B0503020204020204" pitchFamily="34" charset="-122"/>
                <a:ea typeface="微软雅黑" panose="020B0503020204020204" pitchFamily="34" charset="-122"/>
              </a:rPr>
              <a:t>的</a:t>
            </a:r>
            <a:r>
              <a:rPr lang="en-US" sz="1400" dirty="0" smtClean="0">
                <a:solidFill>
                  <a:srgbClr val="5F5F5F"/>
                </a:solidFill>
                <a:latin typeface="微软雅黑" panose="020B0503020204020204" pitchFamily="34" charset="-122"/>
                <a:ea typeface="微软雅黑" panose="020B0503020204020204" pitchFamily="34" charset="-122"/>
              </a:rPr>
              <a:t>IPAudio</a:t>
            </a:r>
            <a:r>
              <a:rPr lang="zh-CN" altLang="en-US" sz="1400" dirty="0" smtClean="0">
                <a:solidFill>
                  <a:srgbClr val="5F5F5F"/>
                </a:solidFill>
                <a:latin typeface="微软雅黑" panose="020B0503020204020204" pitchFamily="34" charset="-122"/>
                <a:ea typeface="微软雅黑" panose="020B0503020204020204" pitchFamily="34" charset="-122"/>
              </a:rPr>
              <a:t>数字</a:t>
            </a:r>
            <a:r>
              <a:rPr lang="zh-CN" altLang="en-US" sz="1400" dirty="0">
                <a:solidFill>
                  <a:srgbClr val="5F5F5F"/>
                </a:solidFill>
                <a:latin typeface="微软雅黑" panose="020B0503020204020204" pitchFamily="34" charset="-122"/>
                <a:ea typeface="微软雅黑" panose="020B0503020204020204" pitchFamily="34" charset="-122"/>
              </a:rPr>
              <a:t>网络音频技术，终端配备了高清摄像头、电源输入接口、报警输入输出、录音输出等端口，支持免提通话、接收广播、实况监听等功能。</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450" y="533399"/>
            <a:ext cx="731542" cy="144781"/>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9"/>
          <p:cNvSpPr txBox="1"/>
          <p:nvPr/>
        </p:nvSpPr>
        <p:spPr>
          <a:xfrm>
            <a:off x="657132" y="478896"/>
            <a:ext cx="358140" cy="253916"/>
          </a:xfrm>
          <a:prstGeom prst="rect">
            <a:avLst/>
          </a:prstGeom>
          <a:noFill/>
        </p:spPr>
        <p:txBody>
          <a:bodyPr wrap="square" rtlCol="0">
            <a:spAutoFit/>
          </a:bodyPr>
          <a:lstStyle/>
          <a:p>
            <a:r>
              <a:rPr lang="en-US" altLang="zh-CN" sz="1050" b="1" dirty="0" smtClean="0">
                <a:solidFill>
                  <a:srgbClr val="036EB8"/>
                </a:solidFill>
                <a:latin typeface="微软雅黑" panose="020B0503020204020204" pitchFamily="34" charset="-122"/>
                <a:ea typeface="微软雅黑" panose="020B0503020204020204" pitchFamily="34" charset="-122"/>
              </a:rPr>
              <a:t>15</a:t>
            </a:r>
            <a:endParaRPr lang="en-US" sz="1050" b="1" dirty="0">
              <a:solidFill>
                <a:srgbClr val="036EB8"/>
              </a:solidFill>
              <a:latin typeface="微软雅黑" panose="020B0503020204020204" pitchFamily="34" charset="-122"/>
              <a:ea typeface="微软雅黑" panose="020B0503020204020204" pitchFamily="34" charset="-122"/>
            </a:endParaRPr>
          </a:p>
        </p:txBody>
      </p:sp>
      <p:sp>
        <p:nvSpPr>
          <p:cNvPr id="4" name="文本框 10"/>
          <p:cNvSpPr txBox="1"/>
          <p:nvPr/>
        </p:nvSpPr>
        <p:spPr>
          <a:xfrm>
            <a:off x="866704" y="457125"/>
            <a:ext cx="1653540" cy="261610"/>
          </a:xfrm>
          <a:prstGeom prst="rect">
            <a:avLst/>
          </a:prstGeom>
          <a:noFill/>
        </p:spPr>
        <p:txBody>
          <a:bodyPr wrap="square" rtlCol="0">
            <a:spAutoFit/>
          </a:bodyPr>
          <a:lstStyle/>
          <a:p>
            <a:r>
              <a:rPr lang="zh-CN" altLang="en-US" sz="1100" b="1" dirty="0">
                <a:solidFill>
                  <a:schemeClr val="bg1">
                    <a:lumMod val="50000"/>
                  </a:schemeClr>
                </a:solidFill>
                <a:latin typeface="微软雅黑" panose="020B0503020204020204" pitchFamily="34" charset="-122"/>
                <a:ea typeface="微软雅黑" panose="020B0503020204020204" pitchFamily="34" charset="-122"/>
              </a:rPr>
              <a:t>华为智慧灯</a:t>
            </a:r>
            <a:r>
              <a:rPr lang="zh-CN" altLang="en-US" sz="1100" b="1" dirty="0" smtClean="0">
                <a:solidFill>
                  <a:schemeClr val="bg1">
                    <a:lumMod val="50000"/>
                  </a:schemeClr>
                </a:solidFill>
                <a:latin typeface="微软雅黑" panose="020B0503020204020204" pitchFamily="34" charset="-122"/>
                <a:ea typeface="微软雅黑" panose="020B0503020204020204" pitchFamily="34" charset="-122"/>
              </a:rPr>
              <a:t>杆解决方案</a:t>
            </a:r>
            <a:endParaRPr lang="en-US" sz="11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14400145" y="533399"/>
            <a:ext cx="731542" cy="144781"/>
          </a:xfrm>
          <a:prstGeom prst="rect">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12"/>
          <p:cNvSpPr txBox="1"/>
          <p:nvPr/>
        </p:nvSpPr>
        <p:spPr>
          <a:xfrm>
            <a:off x="12645005" y="476175"/>
            <a:ext cx="1653540" cy="261610"/>
          </a:xfrm>
          <a:prstGeom prst="rect">
            <a:avLst/>
          </a:prstGeom>
          <a:noFill/>
        </p:spPr>
        <p:txBody>
          <a:bodyPr wrap="square" rtlCol="0">
            <a:spAutoFit/>
          </a:bodyPr>
          <a:lstStyle/>
          <a:p>
            <a:r>
              <a:rPr lang="zh-CN" altLang="en-US" sz="1100" b="1" dirty="0">
                <a:solidFill>
                  <a:schemeClr val="bg1">
                    <a:lumMod val="50000"/>
                  </a:schemeClr>
                </a:solidFill>
                <a:latin typeface="微软雅黑" panose="020B0503020204020204" pitchFamily="34" charset="-122"/>
                <a:ea typeface="微软雅黑" panose="020B0503020204020204" pitchFamily="34" charset="-122"/>
              </a:rPr>
              <a:t>华为智慧灯</a:t>
            </a:r>
            <a:r>
              <a:rPr lang="zh-CN" altLang="en-US" sz="1100" b="1" dirty="0" smtClean="0">
                <a:solidFill>
                  <a:schemeClr val="bg1">
                    <a:lumMod val="50000"/>
                  </a:schemeClr>
                </a:solidFill>
                <a:latin typeface="微软雅黑" panose="020B0503020204020204" pitchFamily="34" charset="-122"/>
                <a:ea typeface="微软雅黑" panose="020B0503020204020204" pitchFamily="34" charset="-122"/>
              </a:rPr>
              <a:t>杆解决方案</a:t>
            </a:r>
            <a:endParaRPr lang="en-US" sz="11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 name="文本框 13"/>
          <p:cNvSpPr txBox="1"/>
          <p:nvPr/>
        </p:nvSpPr>
        <p:spPr>
          <a:xfrm>
            <a:off x="14088814" y="488421"/>
            <a:ext cx="358140" cy="253916"/>
          </a:xfrm>
          <a:prstGeom prst="rect">
            <a:avLst/>
          </a:prstGeom>
          <a:noFill/>
        </p:spPr>
        <p:txBody>
          <a:bodyPr wrap="square" rtlCol="0">
            <a:spAutoFit/>
          </a:bodyPr>
          <a:lstStyle/>
          <a:p>
            <a:r>
              <a:rPr lang="en-US" altLang="zh-CN" sz="1050" b="1" dirty="0" smtClean="0">
                <a:solidFill>
                  <a:srgbClr val="036EB8"/>
                </a:solidFill>
                <a:latin typeface="微软雅黑" panose="020B0503020204020204" pitchFamily="34" charset="-122"/>
                <a:ea typeface="微软雅黑" panose="020B0503020204020204" pitchFamily="34" charset="-122"/>
              </a:rPr>
              <a:t>16</a:t>
            </a:r>
            <a:endParaRPr lang="en-US" sz="1050" b="1" dirty="0">
              <a:solidFill>
                <a:srgbClr val="036EB8"/>
              </a:solidFill>
              <a:latin typeface="微软雅黑" panose="020B0503020204020204" pitchFamily="34" charset="-122"/>
              <a:ea typeface="微软雅黑" panose="020B0503020204020204" pitchFamily="34" charset="-122"/>
            </a:endParaRPr>
          </a:p>
        </p:txBody>
      </p:sp>
      <p:sp>
        <p:nvSpPr>
          <p:cNvPr id="8" name="等腰三角形 7"/>
          <p:cNvSpPr/>
          <p:nvPr/>
        </p:nvSpPr>
        <p:spPr>
          <a:xfrm rot="5400000">
            <a:off x="614863" y="979496"/>
            <a:ext cx="309372" cy="266700"/>
          </a:xfrm>
          <a:prstGeom prst="triangle">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本框 37"/>
          <p:cNvSpPr txBox="1"/>
          <p:nvPr/>
        </p:nvSpPr>
        <p:spPr>
          <a:xfrm>
            <a:off x="949161" y="940797"/>
            <a:ext cx="1562100" cy="338554"/>
          </a:xfrm>
          <a:prstGeom prst="rect">
            <a:avLst/>
          </a:prstGeom>
          <a:noFill/>
        </p:spPr>
        <p:txBody>
          <a:bodyPr wrap="square" rtlCol="0">
            <a:spAutoFit/>
          </a:bodyPr>
          <a:lstStyle/>
          <a:p>
            <a:r>
              <a:rPr lang="zh-CN" altLang="en-US" sz="1600" b="1" dirty="0" smtClean="0">
                <a:solidFill>
                  <a:srgbClr val="036EB8"/>
                </a:solidFill>
                <a:latin typeface="微软雅黑" panose="020B0503020204020204" pitchFamily="34" charset="-122"/>
                <a:ea typeface="微软雅黑" panose="020B0503020204020204" pitchFamily="34" charset="-122"/>
              </a:rPr>
              <a:t>产品特色</a:t>
            </a:r>
            <a:endParaRPr lang="en-US" sz="1600" b="1" dirty="0">
              <a:solidFill>
                <a:srgbClr val="036EB8"/>
              </a:solidFill>
              <a:latin typeface="微软雅黑" panose="020B0503020204020204" pitchFamily="34" charset="-122"/>
              <a:ea typeface="微软雅黑" panose="020B0503020204020204" pitchFamily="34" charset="-122"/>
            </a:endParaRPr>
          </a:p>
        </p:txBody>
      </p:sp>
      <p:sp>
        <p:nvSpPr>
          <p:cNvPr id="10" name="文本框 38"/>
          <p:cNvSpPr txBox="1"/>
          <p:nvPr/>
        </p:nvSpPr>
        <p:spPr>
          <a:xfrm>
            <a:off x="827108" y="1290517"/>
            <a:ext cx="6120680" cy="3630609"/>
          </a:xfrm>
          <a:prstGeom prst="rect">
            <a:avLst/>
          </a:prstGeom>
          <a:noFill/>
        </p:spPr>
        <p:txBody>
          <a:bodyPr wrap="square" rtlCol="0">
            <a:spAutoFit/>
          </a:bodyPr>
          <a:lstStyle>
            <a:defPPr>
              <a:defRPr lang="zh-CN"/>
            </a:defPPr>
            <a:lvl1pPr>
              <a:defRPr sz="1200"/>
            </a:lvl1pPr>
          </a:lstStyle>
          <a:p>
            <a:pPr marL="171450" indent="-171450">
              <a:lnSpc>
                <a:spcPct val="110000"/>
              </a:lnSpc>
              <a:buFont typeface="Arial" panose="020B0604020202020204" pitchFamily="34" charset="0"/>
              <a:buChar char="•"/>
            </a:pPr>
            <a:r>
              <a:rPr lang="zh-CN" altLang="en-US" sz="1400" dirty="0">
                <a:solidFill>
                  <a:srgbClr val="5F5F5F"/>
                </a:solidFill>
                <a:latin typeface="微软雅黑" panose="020B0503020204020204" pitchFamily="34" charset="-122"/>
                <a:ea typeface="微软雅黑" panose="020B0503020204020204" pitchFamily="34" charset="-122"/>
              </a:rPr>
              <a:t>高档铝合金面板，内嵌式安装，坚固耐用，美观大方</a:t>
            </a:r>
            <a:r>
              <a:rPr lang="zh-CN" altLang="en-US" sz="1400" dirty="0" smtClean="0">
                <a:solidFill>
                  <a:srgbClr val="5F5F5F"/>
                </a:solidFill>
                <a:latin typeface="微软雅黑" panose="020B0503020204020204" pitchFamily="34" charset="-122"/>
                <a:ea typeface="微软雅黑" panose="020B0503020204020204" pitchFamily="34" charset="-122"/>
              </a:rPr>
              <a:t>；</a:t>
            </a:r>
            <a:r>
              <a:rPr lang="en-US" sz="1400" dirty="0">
                <a:solidFill>
                  <a:srgbClr val="5F5F5F"/>
                </a:solidFill>
                <a:latin typeface="微软雅黑" panose="020B0503020204020204" pitchFamily="34" charset="-122"/>
                <a:ea typeface="微软雅黑" panose="020B0503020204020204" pitchFamily="34" charset="-122"/>
              </a:rPr>
              <a:t> </a:t>
            </a:r>
          </a:p>
          <a:p>
            <a:pPr marL="171450" indent="-171450">
              <a:lnSpc>
                <a:spcPct val="110000"/>
              </a:lnSpc>
              <a:buFont typeface="Arial" panose="020B0604020202020204" pitchFamily="34" charset="0"/>
              <a:buChar char="•"/>
            </a:pPr>
            <a:r>
              <a:rPr lang="zh-CN" altLang="en-US" sz="1400" dirty="0">
                <a:solidFill>
                  <a:srgbClr val="5F5F5F"/>
                </a:solidFill>
                <a:latin typeface="微软雅黑" panose="020B0503020204020204" pitchFamily="34" charset="-122"/>
                <a:ea typeface="微软雅黑" panose="020B0503020204020204" pitchFamily="34" charset="-122"/>
              </a:rPr>
              <a:t>单键呼叫，实现全双工对讲</a:t>
            </a:r>
            <a:r>
              <a:rPr lang="zh-CN" altLang="en-US" sz="1400" dirty="0" smtClean="0">
                <a:solidFill>
                  <a:srgbClr val="5F5F5F"/>
                </a:solidFill>
                <a:latin typeface="微软雅黑" panose="020B0503020204020204" pitchFamily="34" charset="-122"/>
                <a:ea typeface="微软雅黑" panose="020B0503020204020204" pitchFamily="34" charset="-122"/>
              </a:rPr>
              <a:t>；</a:t>
            </a:r>
            <a:r>
              <a:rPr lang="en-US" sz="1400" dirty="0">
                <a:solidFill>
                  <a:srgbClr val="5F5F5F"/>
                </a:solidFill>
                <a:latin typeface="微软雅黑" panose="020B0503020204020204" pitchFamily="34" charset="-122"/>
                <a:ea typeface="微软雅黑" panose="020B0503020204020204" pitchFamily="34" charset="-122"/>
              </a:rPr>
              <a:t> </a:t>
            </a:r>
          </a:p>
          <a:p>
            <a:pPr marL="171450" indent="-171450">
              <a:lnSpc>
                <a:spcPct val="110000"/>
              </a:lnSpc>
              <a:buFont typeface="Arial" panose="020B0604020202020204" pitchFamily="34" charset="0"/>
              <a:buChar char="•"/>
            </a:pPr>
            <a:r>
              <a:rPr lang="zh-CN" altLang="en-US" sz="1400" dirty="0">
                <a:solidFill>
                  <a:srgbClr val="5F5F5F"/>
                </a:solidFill>
                <a:latin typeface="微软雅黑" panose="020B0503020204020204" pitchFamily="34" charset="-122"/>
                <a:ea typeface="微软雅黑" panose="020B0503020204020204" pitchFamily="34" charset="-122"/>
              </a:rPr>
              <a:t>内置</a:t>
            </a:r>
            <a:r>
              <a:rPr lang="en-US" sz="1400" dirty="0">
                <a:solidFill>
                  <a:srgbClr val="5F5F5F"/>
                </a:solidFill>
                <a:latin typeface="微软雅黑" panose="020B0503020204020204" pitchFamily="34" charset="-122"/>
                <a:ea typeface="微软雅黑" panose="020B0503020204020204" pitchFamily="34" charset="-122"/>
              </a:rPr>
              <a:t> 1080P </a:t>
            </a:r>
            <a:r>
              <a:rPr lang="zh-CN" altLang="en-US" sz="1400" dirty="0">
                <a:solidFill>
                  <a:srgbClr val="5F5F5F"/>
                </a:solidFill>
                <a:latin typeface="微软雅黑" panose="020B0503020204020204" pitchFamily="34" charset="-122"/>
                <a:ea typeface="微软雅黑" panose="020B0503020204020204" pitchFamily="34" charset="-122"/>
              </a:rPr>
              <a:t>高清、超广角摄像头，对角视场</a:t>
            </a:r>
            <a:r>
              <a:rPr lang="zh-CN" altLang="en-US" sz="1400" dirty="0" smtClean="0">
                <a:solidFill>
                  <a:srgbClr val="5F5F5F"/>
                </a:solidFill>
                <a:latin typeface="微软雅黑" panose="020B0503020204020204" pitchFamily="34" charset="-122"/>
                <a:ea typeface="微软雅黑" panose="020B0503020204020204" pitchFamily="34" charset="-122"/>
              </a:rPr>
              <a:t>角</a:t>
            </a:r>
            <a:r>
              <a:rPr lang="en-US" sz="1400" dirty="0" smtClean="0">
                <a:solidFill>
                  <a:srgbClr val="5F5F5F"/>
                </a:solidFill>
                <a:latin typeface="微软雅黑" panose="020B0503020204020204" pitchFamily="34" charset="-122"/>
                <a:ea typeface="微软雅黑" panose="020B0503020204020204" pitchFamily="34" charset="-122"/>
              </a:rPr>
              <a:t>170</a:t>
            </a:r>
            <a:r>
              <a:rPr lang="en-US" sz="1400" dirty="0">
                <a:solidFill>
                  <a:srgbClr val="5F5F5F"/>
                </a:solidFill>
                <a:latin typeface="微软雅黑" panose="020B0503020204020204" pitchFamily="34" charset="-122"/>
                <a:ea typeface="微软雅黑" panose="020B0503020204020204" pitchFamily="34" charset="-122"/>
              </a:rPr>
              <a:t>°</a:t>
            </a:r>
            <a:r>
              <a:rPr lang="zh-CN" altLang="en-US" sz="1400" dirty="0">
                <a:solidFill>
                  <a:srgbClr val="5F5F5F"/>
                </a:solidFill>
                <a:latin typeface="微软雅黑" panose="020B0503020204020204" pitchFamily="34" charset="-122"/>
                <a:ea typeface="微软雅黑" panose="020B0503020204020204" pitchFamily="34" charset="-122"/>
              </a:rPr>
              <a:t>，全范围覆盖、无死角，采用</a:t>
            </a:r>
            <a:r>
              <a:rPr lang="en-US" sz="1400" dirty="0">
                <a:solidFill>
                  <a:srgbClr val="5F5F5F"/>
                </a:solidFill>
                <a:latin typeface="微软雅黑" panose="020B0503020204020204" pitchFamily="34" charset="-122"/>
                <a:ea typeface="微软雅黑" panose="020B0503020204020204" pitchFamily="34" charset="-122"/>
              </a:rPr>
              <a:t> H.264 </a:t>
            </a:r>
            <a:r>
              <a:rPr lang="zh-CN" altLang="en-US" sz="1400" dirty="0">
                <a:solidFill>
                  <a:srgbClr val="5F5F5F"/>
                </a:solidFill>
                <a:latin typeface="微软雅黑" panose="020B0503020204020204" pitchFamily="34" charset="-122"/>
                <a:ea typeface="微软雅黑" panose="020B0503020204020204" pitchFamily="34" charset="-122"/>
              </a:rPr>
              <a:t>编码，实现高清监控、可视对讲</a:t>
            </a:r>
            <a:r>
              <a:rPr lang="zh-CN" altLang="en-US" sz="1400" dirty="0" smtClean="0">
                <a:solidFill>
                  <a:srgbClr val="5F5F5F"/>
                </a:solidFill>
                <a:latin typeface="微软雅黑" panose="020B0503020204020204" pitchFamily="34" charset="-122"/>
                <a:ea typeface="微软雅黑" panose="020B0503020204020204" pitchFamily="34" charset="-122"/>
              </a:rPr>
              <a:t>。</a:t>
            </a:r>
            <a:r>
              <a:rPr lang="en-US" sz="1400" dirty="0">
                <a:solidFill>
                  <a:srgbClr val="5F5F5F"/>
                </a:solidFill>
                <a:latin typeface="微软雅黑" panose="020B0503020204020204" pitchFamily="34" charset="-122"/>
                <a:ea typeface="微软雅黑" panose="020B0503020204020204" pitchFamily="34" charset="-122"/>
              </a:rPr>
              <a:t> </a:t>
            </a:r>
          </a:p>
          <a:p>
            <a:pPr marL="171450" indent="-171450">
              <a:lnSpc>
                <a:spcPct val="110000"/>
              </a:lnSpc>
              <a:buFont typeface="Arial" panose="020B0604020202020204" pitchFamily="34" charset="0"/>
              <a:buChar char="•"/>
            </a:pPr>
            <a:r>
              <a:rPr lang="zh-CN" altLang="en-US" sz="1400" dirty="0">
                <a:solidFill>
                  <a:srgbClr val="5F5F5F"/>
                </a:solidFill>
                <a:latin typeface="微软雅黑" panose="020B0503020204020204" pitchFamily="34" charset="-122"/>
                <a:ea typeface="微软雅黑" panose="020B0503020204020204" pitchFamily="34" charset="-122"/>
              </a:rPr>
              <a:t>终端摄像头自带宽动态，具备强光抑制、弱光补偿功能，适合弱光、逆光环境下均能正常</a:t>
            </a:r>
            <a:r>
              <a:rPr lang="zh-CN" altLang="en-US" sz="1400" dirty="0" smtClean="0">
                <a:solidFill>
                  <a:srgbClr val="5F5F5F"/>
                </a:solidFill>
                <a:latin typeface="微软雅黑" panose="020B0503020204020204" pitchFamily="34" charset="-122"/>
                <a:ea typeface="微软雅黑" panose="020B0503020204020204" pitchFamily="34" charset="-122"/>
              </a:rPr>
              <a:t>工作；</a:t>
            </a:r>
            <a:r>
              <a:rPr lang="en-US" sz="1400" dirty="0">
                <a:solidFill>
                  <a:srgbClr val="5F5F5F"/>
                </a:solidFill>
                <a:latin typeface="微软雅黑" panose="020B0503020204020204" pitchFamily="34" charset="-122"/>
                <a:ea typeface="微软雅黑" panose="020B0503020204020204" pitchFamily="34" charset="-122"/>
              </a:rPr>
              <a:t> </a:t>
            </a:r>
          </a:p>
          <a:p>
            <a:pPr marL="171450" indent="-171450">
              <a:lnSpc>
                <a:spcPct val="110000"/>
              </a:lnSpc>
              <a:buFont typeface="Arial" panose="020B0604020202020204" pitchFamily="34" charset="0"/>
              <a:buChar char="•"/>
            </a:pPr>
            <a:r>
              <a:rPr lang="zh-CN" altLang="en-US" sz="1400" dirty="0">
                <a:solidFill>
                  <a:srgbClr val="5F5F5F"/>
                </a:solidFill>
                <a:latin typeface="微软雅黑" panose="020B0503020204020204" pitchFamily="34" charset="-122"/>
                <a:ea typeface="微软雅黑" panose="020B0503020204020204" pitchFamily="34" charset="-122"/>
              </a:rPr>
              <a:t>终端符合国际标准</a:t>
            </a:r>
            <a:r>
              <a:rPr lang="en-US" sz="1400" dirty="0">
                <a:solidFill>
                  <a:srgbClr val="5F5F5F"/>
                </a:solidFill>
                <a:latin typeface="微软雅黑" panose="020B0503020204020204" pitchFamily="34" charset="-122"/>
                <a:ea typeface="微软雅黑" panose="020B0503020204020204" pitchFamily="34" charset="-122"/>
              </a:rPr>
              <a:t> ONVIF </a:t>
            </a:r>
            <a:r>
              <a:rPr lang="zh-CN" altLang="en-US" sz="1400" dirty="0">
                <a:solidFill>
                  <a:srgbClr val="5F5F5F"/>
                </a:solidFill>
                <a:latin typeface="微软雅黑" panose="020B0503020204020204" pitchFamily="34" charset="-122"/>
                <a:ea typeface="微软雅黑" panose="020B0503020204020204" pitchFamily="34" charset="-122"/>
              </a:rPr>
              <a:t>接口协议，可直接接入主流</a:t>
            </a:r>
            <a:r>
              <a:rPr lang="en-US" sz="1400" dirty="0">
                <a:solidFill>
                  <a:srgbClr val="5F5F5F"/>
                </a:solidFill>
                <a:latin typeface="微软雅黑" panose="020B0503020204020204" pitchFamily="34" charset="-122"/>
                <a:ea typeface="微软雅黑" panose="020B0503020204020204" pitchFamily="34" charset="-122"/>
              </a:rPr>
              <a:t> NVR </a:t>
            </a:r>
            <a:r>
              <a:rPr lang="zh-CN" altLang="en-US" sz="1400" dirty="0">
                <a:solidFill>
                  <a:srgbClr val="5F5F5F"/>
                </a:solidFill>
                <a:latin typeface="微软雅黑" panose="020B0503020204020204" pitchFamily="34" charset="-122"/>
                <a:ea typeface="微软雅黑" panose="020B0503020204020204" pitchFamily="34" charset="-122"/>
              </a:rPr>
              <a:t>等存储设备，实现音视频同步录制，以备溯源</a:t>
            </a:r>
            <a:r>
              <a:rPr lang="zh-CN" altLang="en-US" sz="1400" dirty="0" smtClean="0">
                <a:solidFill>
                  <a:srgbClr val="5F5F5F"/>
                </a:solidFill>
                <a:latin typeface="微软雅黑" panose="020B0503020204020204" pitchFamily="34" charset="-122"/>
                <a:ea typeface="微软雅黑" panose="020B0503020204020204" pitchFamily="34" charset="-122"/>
              </a:rPr>
              <a:t>。</a:t>
            </a:r>
            <a:r>
              <a:rPr lang="en-US" sz="1400" dirty="0">
                <a:solidFill>
                  <a:srgbClr val="5F5F5F"/>
                </a:solidFill>
                <a:latin typeface="微软雅黑" panose="020B0503020204020204" pitchFamily="34" charset="-122"/>
                <a:ea typeface="微软雅黑" panose="020B0503020204020204" pitchFamily="34" charset="-122"/>
              </a:rPr>
              <a:t> </a:t>
            </a:r>
          </a:p>
          <a:p>
            <a:pPr marL="171450" indent="-171450">
              <a:lnSpc>
                <a:spcPct val="110000"/>
              </a:lnSpc>
              <a:buFont typeface="Arial" panose="020B0604020202020204" pitchFamily="34" charset="0"/>
              <a:buChar char="•"/>
            </a:pPr>
            <a:r>
              <a:rPr lang="zh-CN" altLang="en-US" sz="1400" dirty="0">
                <a:solidFill>
                  <a:srgbClr val="5F5F5F"/>
                </a:solidFill>
                <a:latin typeface="微软雅黑" panose="020B0503020204020204" pitchFamily="34" charset="-122"/>
                <a:ea typeface="微软雅黑" panose="020B0503020204020204" pitchFamily="34" charset="-122"/>
              </a:rPr>
              <a:t>视频回溯，支持大容量</a:t>
            </a:r>
            <a:r>
              <a:rPr lang="en-US" sz="1400" dirty="0">
                <a:solidFill>
                  <a:srgbClr val="5F5F5F"/>
                </a:solidFill>
                <a:latin typeface="微软雅黑" panose="020B0503020204020204" pitchFamily="34" charset="-122"/>
                <a:ea typeface="微软雅黑" panose="020B0503020204020204" pitchFamily="34" charset="-122"/>
              </a:rPr>
              <a:t> FLASH </a:t>
            </a:r>
            <a:r>
              <a:rPr lang="zh-CN" altLang="en-US" sz="1400" dirty="0">
                <a:solidFill>
                  <a:srgbClr val="5F5F5F"/>
                </a:solidFill>
                <a:latin typeface="微软雅黑" panose="020B0503020204020204" pitchFamily="34" charset="-122"/>
                <a:ea typeface="微软雅黑" panose="020B0503020204020204" pitchFamily="34" charset="-122"/>
              </a:rPr>
              <a:t>存储，实时存储当前视频，与中心话筒对讲时，话筒可显示终端实时视频和回溯视频两路视频</a:t>
            </a:r>
            <a:r>
              <a:rPr lang="zh-CN" altLang="en-US" sz="1400" dirty="0" smtClean="0">
                <a:solidFill>
                  <a:srgbClr val="5F5F5F"/>
                </a:solidFill>
                <a:latin typeface="微软雅黑" panose="020B0503020204020204" pitchFamily="34" charset="-122"/>
                <a:ea typeface="微软雅黑" panose="020B0503020204020204" pitchFamily="34" charset="-122"/>
              </a:rPr>
              <a:t>。</a:t>
            </a:r>
            <a:r>
              <a:rPr lang="en-US" sz="1400" dirty="0">
                <a:solidFill>
                  <a:srgbClr val="5F5F5F"/>
                </a:solidFill>
                <a:latin typeface="微软雅黑" panose="020B0503020204020204" pitchFamily="34" charset="-122"/>
                <a:ea typeface="微软雅黑" panose="020B0503020204020204" pitchFamily="34" charset="-122"/>
              </a:rPr>
              <a:t> </a:t>
            </a:r>
          </a:p>
          <a:p>
            <a:pPr marL="171450" indent="-171450">
              <a:lnSpc>
                <a:spcPct val="110000"/>
              </a:lnSpc>
              <a:buFont typeface="Arial" panose="020B0604020202020204" pitchFamily="34" charset="0"/>
              <a:buChar char="•"/>
            </a:pPr>
            <a:r>
              <a:rPr lang="zh-CN" altLang="en-US" sz="1400" dirty="0">
                <a:solidFill>
                  <a:srgbClr val="5F5F5F"/>
                </a:solidFill>
                <a:latin typeface="微软雅黑" panose="020B0503020204020204" pitchFamily="34" charset="-122"/>
                <a:ea typeface="微软雅黑" panose="020B0503020204020204" pitchFamily="34" charset="-122"/>
              </a:rPr>
              <a:t>内置扬声器和话筒咪头，免提通话和接收广播</a:t>
            </a:r>
            <a:r>
              <a:rPr lang="zh-CN" altLang="en-US" sz="1400" dirty="0" smtClean="0">
                <a:solidFill>
                  <a:srgbClr val="5F5F5F"/>
                </a:solidFill>
                <a:latin typeface="微软雅黑" panose="020B0503020204020204" pitchFamily="34" charset="-122"/>
                <a:ea typeface="微软雅黑" panose="020B0503020204020204" pitchFamily="34" charset="-122"/>
              </a:rPr>
              <a:t>；</a:t>
            </a:r>
            <a:r>
              <a:rPr lang="en-US" sz="1400" dirty="0">
                <a:solidFill>
                  <a:srgbClr val="5F5F5F"/>
                </a:solidFill>
                <a:latin typeface="微软雅黑" panose="020B0503020204020204" pitchFamily="34" charset="-122"/>
                <a:ea typeface="微软雅黑" panose="020B0503020204020204" pitchFamily="34" charset="-122"/>
              </a:rPr>
              <a:t> </a:t>
            </a:r>
          </a:p>
          <a:p>
            <a:pPr marL="171450" indent="-171450">
              <a:lnSpc>
                <a:spcPct val="110000"/>
              </a:lnSpc>
              <a:buFont typeface="Arial" panose="020B0604020202020204" pitchFamily="34" charset="0"/>
              <a:buChar char="•"/>
            </a:pPr>
            <a:r>
              <a:rPr lang="zh-CN" altLang="en-US" sz="1400" dirty="0">
                <a:solidFill>
                  <a:srgbClr val="5F5F5F"/>
                </a:solidFill>
                <a:latin typeface="微软雅黑" panose="020B0503020204020204" pitchFamily="34" charset="-122"/>
                <a:ea typeface="微软雅黑" panose="020B0503020204020204" pitchFamily="34" charset="-122"/>
              </a:rPr>
              <a:t>支持无服务器情况下的脱机对讲</a:t>
            </a:r>
            <a:r>
              <a:rPr lang="en-US" sz="1400" dirty="0">
                <a:solidFill>
                  <a:srgbClr val="5F5F5F"/>
                </a:solidFill>
                <a:latin typeface="微软雅黑" panose="020B0503020204020204" pitchFamily="34" charset="-122"/>
                <a:ea typeface="微软雅黑" panose="020B0503020204020204" pitchFamily="34" charset="-122"/>
              </a:rPr>
              <a:t>(</a:t>
            </a:r>
            <a:r>
              <a:rPr lang="zh-CN" altLang="en-US" sz="1400" dirty="0">
                <a:solidFill>
                  <a:srgbClr val="5F5F5F"/>
                </a:solidFill>
                <a:latin typeface="微软雅黑" panose="020B0503020204020204" pitchFamily="34" charset="-122"/>
                <a:ea typeface="微软雅黑" panose="020B0503020204020204" pitchFamily="34" charset="-122"/>
              </a:rPr>
              <a:t>发起和接收</a:t>
            </a:r>
            <a:r>
              <a:rPr lang="en-US" sz="1400" dirty="0">
                <a:solidFill>
                  <a:srgbClr val="5F5F5F"/>
                </a:solidFill>
                <a:latin typeface="微软雅黑" panose="020B0503020204020204" pitchFamily="34" charset="-122"/>
                <a:ea typeface="微软雅黑" panose="020B0503020204020204" pitchFamily="34" charset="-122"/>
              </a:rPr>
              <a:t>)</a:t>
            </a:r>
            <a:r>
              <a:rPr lang="zh-CN" altLang="en-US" sz="1400" dirty="0" smtClean="0">
                <a:solidFill>
                  <a:srgbClr val="5F5F5F"/>
                </a:solidFill>
                <a:latin typeface="微软雅黑" panose="020B0503020204020204" pitchFamily="34" charset="-122"/>
                <a:ea typeface="微软雅黑" panose="020B0503020204020204" pitchFamily="34" charset="-122"/>
              </a:rPr>
              <a:t>；</a:t>
            </a:r>
            <a:r>
              <a:rPr lang="en-US" sz="1400" dirty="0">
                <a:solidFill>
                  <a:srgbClr val="5F5F5F"/>
                </a:solidFill>
                <a:latin typeface="微软雅黑" panose="020B0503020204020204" pitchFamily="34" charset="-122"/>
                <a:ea typeface="微软雅黑" panose="020B0503020204020204" pitchFamily="34" charset="-122"/>
              </a:rPr>
              <a:t> </a:t>
            </a:r>
          </a:p>
          <a:p>
            <a:pPr marL="171450" indent="-171450">
              <a:lnSpc>
                <a:spcPct val="110000"/>
              </a:lnSpc>
              <a:buFont typeface="Arial" panose="020B0604020202020204" pitchFamily="34" charset="0"/>
              <a:buChar char="•"/>
            </a:pPr>
            <a:r>
              <a:rPr lang="zh-CN" altLang="en-US" sz="1400" dirty="0">
                <a:solidFill>
                  <a:srgbClr val="5F5F5F"/>
                </a:solidFill>
                <a:latin typeface="微软雅黑" panose="020B0503020204020204" pitchFamily="34" charset="-122"/>
                <a:ea typeface="微软雅黑" panose="020B0503020204020204" pitchFamily="34" charset="-122"/>
              </a:rPr>
              <a:t>终端带</a:t>
            </a:r>
            <a:r>
              <a:rPr lang="en-US" sz="1400" dirty="0">
                <a:solidFill>
                  <a:srgbClr val="5F5F5F"/>
                </a:solidFill>
                <a:latin typeface="微软雅黑" panose="020B0503020204020204" pitchFamily="34" charset="-122"/>
                <a:ea typeface="微软雅黑" panose="020B0503020204020204" pitchFamily="34" charset="-122"/>
              </a:rPr>
              <a:t> 1 </a:t>
            </a:r>
            <a:r>
              <a:rPr lang="zh-CN" altLang="en-US" sz="1400" dirty="0">
                <a:solidFill>
                  <a:srgbClr val="5F5F5F"/>
                </a:solidFill>
                <a:latin typeface="微软雅黑" panose="020B0503020204020204" pitchFamily="34" charset="-122"/>
                <a:ea typeface="微软雅黑" panose="020B0503020204020204" pitchFamily="34" charset="-122"/>
              </a:rPr>
              <a:t>路短路输出</a:t>
            </a:r>
            <a:r>
              <a:rPr lang="en-US" sz="1400" dirty="0">
                <a:solidFill>
                  <a:srgbClr val="5F5F5F"/>
                </a:solidFill>
                <a:latin typeface="微软雅黑" panose="020B0503020204020204" pitchFamily="34" charset="-122"/>
                <a:ea typeface="微软雅黑" panose="020B0503020204020204" pitchFamily="34" charset="-122"/>
              </a:rPr>
              <a:t>, </a:t>
            </a:r>
            <a:r>
              <a:rPr lang="zh-CN" altLang="en-US" sz="1400" dirty="0">
                <a:solidFill>
                  <a:srgbClr val="5F5F5F"/>
                </a:solidFill>
                <a:latin typeface="微软雅黑" panose="020B0503020204020204" pitchFamily="34" charset="-122"/>
                <a:ea typeface="微软雅黑" panose="020B0503020204020204" pitchFamily="34" charset="-122"/>
              </a:rPr>
              <a:t>可控制警灯</a:t>
            </a:r>
            <a:r>
              <a:rPr lang="zh-CN" altLang="en-US" sz="1400" dirty="0" smtClean="0">
                <a:solidFill>
                  <a:srgbClr val="5F5F5F"/>
                </a:solidFill>
                <a:latin typeface="微软雅黑" panose="020B0503020204020204" pitchFamily="34" charset="-122"/>
                <a:ea typeface="微软雅黑" panose="020B0503020204020204" pitchFamily="34" charset="-122"/>
              </a:rPr>
              <a:t>；</a:t>
            </a:r>
            <a:r>
              <a:rPr lang="en-US" sz="1400" dirty="0">
                <a:solidFill>
                  <a:srgbClr val="5F5F5F"/>
                </a:solidFill>
                <a:latin typeface="微软雅黑" panose="020B0503020204020204" pitchFamily="34" charset="-122"/>
                <a:ea typeface="微软雅黑" panose="020B0503020204020204" pitchFamily="34" charset="-122"/>
              </a:rPr>
              <a:t> </a:t>
            </a:r>
          </a:p>
          <a:p>
            <a:pPr marL="171450" indent="-171450">
              <a:lnSpc>
                <a:spcPct val="110000"/>
              </a:lnSpc>
              <a:buFont typeface="Arial" panose="020B0604020202020204" pitchFamily="34" charset="0"/>
              <a:buChar char="•"/>
            </a:pPr>
            <a:r>
              <a:rPr lang="zh-CN" altLang="en-US" sz="1400" dirty="0">
                <a:solidFill>
                  <a:srgbClr val="5F5F5F"/>
                </a:solidFill>
                <a:latin typeface="微软雅黑" panose="020B0503020204020204" pitchFamily="34" charset="-122"/>
                <a:ea typeface="微软雅黑" panose="020B0503020204020204" pitchFamily="34" charset="-122"/>
              </a:rPr>
              <a:t>带</a:t>
            </a:r>
            <a:r>
              <a:rPr lang="en-US" sz="1400" dirty="0">
                <a:solidFill>
                  <a:srgbClr val="5F5F5F"/>
                </a:solidFill>
                <a:latin typeface="微软雅黑" panose="020B0503020204020204" pitchFamily="34" charset="-122"/>
                <a:ea typeface="微软雅黑" panose="020B0503020204020204" pitchFamily="34" charset="-122"/>
              </a:rPr>
              <a:t> 1 </a:t>
            </a:r>
            <a:r>
              <a:rPr lang="zh-CN" altLang="en-US" sz="1400" dirty="0" smtClean="0">
                <a:solidFill>
                  <a:srgbClr val="5F5F5F"/>
                </a:solidFill>
                <a:latin typeface="微软雅黑" panose="020B0503020204020204" pitchFamily="34" charset="-122"/>
                <a:ea typeface="微软雅黑" panose="020B0503020204020204" pitchFamily="34" charset="-122"/>
              </a:rPr>
              <a:t>路</a:t>
            </a:r>
            <a:r>
              <a:rPr lang="zh-CN" altLang="en-US" sz="1400" dirty="0">
                <a:solidFill>
                  <a:srgbClr val="5F5F5F"/>
                </a:solidFill>
                <a:latin typeface="微软雅黑" panose="020B0503020204020204" pitchFamily="34" charset="-122"/>
                <a:ea typeface="微软雅黑" panose="020B0503020204020204" pitchFamily="34" charset="-122"/>
              </a:rPr>
              <a:t>短路输入，可外接按钮</a:t>
            </a:r>
            <a:r>
              <a:rPr lang="zh-CN" altLang="en-US" sz="1400" dirty="0" smtClean="0">
                <a:solidFill>
                  <a:srgbClr val="5F5F5F"/>
                </a:solidFill>
                <a:latin typeface="微软雅黑" panose="020B0503020204020204" pitchFamily="34" charset="-122"/>
                <a:ea typeface="微软雅黑" panose="020B0503020204020204" pitchFamily="34" charset="-122"/>
              </a:rPr>
              <a:t>；</a:t>
            </a:r>
            <a:r>
              <a:rPr lang="en-US" sz="1400" dirty="0">
                <a:solidFill>
                  <a:srgbClr val="5F5F5F"/>
                </a:solidFill>
                <a:latin typeface="微软雅黑" panose="020B0503020204020204" pitchFamily="34" charset="-122"/>
                <a:ea typeface="微软雅黑" panose="020B0503020204020204" pitchFamily="34" charset="-122"/>
              </a:rPr>
              <a:t> </a:t>
            </a:r>
          </a:p>
          <a:p>
            <a:pPr marL="171450" indent="-171450">
              <a:lnSpc>
                <a:spcPct val="110000"/>
              </a:lnSpc>
              <a:buFont typeface="Arial" panose="020B0604020202020204" pitchFamily="34" charset="0"/>
              <a:buChar char="•"/>
            </a:pPr>
            <a:r>
              <a:rPr lang="zh-CN" altLang="en-US" sz="1400" dirty="0">
                <a:solidFill>
                  <a:srgbClr val="5F5F5F"/>
                </a:solidFill>
                <a:latin typeface="微软雅黑" panose="020B0503020204020204" pitchFamily="34" charset="-122"/>
                <a:ea typeface="微软雅黑" panose="020B0503020204020204" pitchFamily="34" charset="-122"/>
              </a:rPr>
              <a:t>有以太网口的地方即可接入，跨网段和跨路</a:t>
            </a:r>
            <a:r>
              <a:rPr lang="zh-CN" altLang="en-US" sz="1400" dirty="0" smtClean="0">
                <a:solidFill>
                  <a:srgbClr val="5F5F5F"/>
                </a:solidFill>
                <a:latin typeface="微软雅黑" panose="020B0503020204020204" pitchFamily="34" charset="-122"/>
                <a:ea typeface="微软雅黑" panose="020B0503020204020204" pitchFamily="34" charset="-122"/>
              </a:rPr>
              <a:t>由。</a:t>
            </a:r>
            <a:endParaRPr lang="zh-CN" altLang="en-US" sz="1400" dirty="0">
              <a:solidFill>
                <a:srgbClr val="5F5F5F"/>
              </a:solidFill>
              <a:latin typeface="微软雅黑" panose="020B0503020204020204" pitchFamily="34" charset="-122"/>
              <a:ea typeface="微软雅黑" panose="020B0503020204020204" pitchFamily="34" charset="-122"/>
            </a:endParaRPr>
          </a:p>
        </p:txBody>
      </p:sp>
      <p:sp>
        <p:nvSpPr>
          <p:cNvPr id="11" name="等腰三角形 10"/>
          <p:cNvSpPr/>
          <p:nvPr/>
        </p:nvSpPr>
        <p:spPr>
          <a:xfrm rot="5400000">
            <a:off x="557056" y="5053012"/>
            <a:ext cx="309372" cy="266700"/>
          </a:xfrm>
          <a:prstGeom prst="triangle">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文本框 21"/>
          <p:cNvSpPr txBox="1"/>
          <p:nvPr/>
        </p:nvSpPr>
        <p:spPr>
          <a:xfrm>
            <a:off x="891354" y="5014313"/>
            <a:ext cx="1562100" cy="338554"/>
          </a:xfrm>
          <a:prstGeom prst="rect">
            <a:avLst/>
          </a:prstGeom>
          <a:noFill/>
        </p:spPr>
        <p:txBody>
          <a:bodyPr wrap="square" rtlCol="0">
            <a:spAutoFit/>
          </a:bodyPr>
          <a:lstStyle/>
          <a:p>
            <a:r>
              <a:rPr lang="zh-CN" altLang="en-US" sz="1600" b="1" dirty="0" smtClean="0">
                <a:solidFill>
                  <a:srgbClr val="036EB8"/>
                </a:solidFill>
                <a:latin typeface="微软雅黑" panose="020B0503020204020204" pitchFamily="34" charset="-122"/>
                <a:ea typeface="微软雅黑" panose="020B0503020204020204" pitchFamily="34" charset="-122"/>
              </a:rPr>
              <a:t>性能参数</a:t>
            </a:r>
            <a:endParaRPr lang="en-US" sz="1600" b="1" dirty="0">
              <a:solidFill>
                <a:srgbClr val="036EB8"/>
              </a:solidFill>
              <a:latin typeface="微软雅黑" panose="020B0503020204020204" pitchFamily="34" charset="-122"/>
              <a:ea typeface="微软雅黑" panose="020B0503020204020204" pitchFamily="34" charset="-122"/>
            </a:endParaRPr>
          </a:p>
        </p:txBody>
      </p:sp>
      <p:graphicFrame>
        <p:nvGraphicFramePr>
          <p:cNvPr id="13" name="表格 12"/>
          <p:cNvGraphicFramePr>
            <a:graphicFrameLocks noGrp="1"/>
          </p:cNvGraphicFramePr>
          <p:nvPr>
            <p:extLst>
              <p:ext uri="{D42A27DB-BD31-4B8C-83A1-F6EECF244321}">
                <p14:modId xmlns="" xmlns:p14="http://schemas.microsoft.com/office/powerpoint/2010/main" val="14498401"/>
              </p:ext>
            </p:extLst>
          </p:nvPr>
        </p:nvGraphicFramePr>
        <p:xfrm>
          <a:off x="610892" y="5577533"/>
          <a:ext cx="5879463" cy="3577957"/>
        </p:xfrm>
        <a:graphic>
          <a:graphicData uri="http://schemas.openxmlformats.org/drawingml/2006/table">
            <a:tbl>
              <a:tblPr firstRow="1" bandRow="1">
                <a:tableStyleId>{073A0DAA-6AF3-43AB-8588-CEC1D06C72B9}</a:tableStyleId>
              </a:tblPr>
              <a:tblGrid>
                <a:gridCol w="1789408"/>
                <a:gridCol w="4090055"/>
              </a:tblGrid>
              <a:tr h="385555">
                <a:tc>
                  <a:txBody>
                    <a:bodyPr/>
                    <a:lstStyle/>
                    <a:p>
                      <a:pPr algn="ctr">
                        <a:lnSpc>
                          <a:spcPct val="150000"/>
                        </a:lnSpc>
                      </a:pPr>
                      <a:r>
                        <a:rPr lang="zh-CN" altLang="en-US" sz="1400" dirty="0" smtClean="0">
                          <a:latin typeface="微软雅黑" panose="020B0503020204020204" pitchFamily="34" charset="-122"/>
                          <a:ea typeface="微软雅黑" panose="020B0503020204020204" pitchFamily="34" charset="-122"/>
                        </a:rPr>
                        <a:t>参数</a:t>
                      </a:r>
                    </a:p>
                  </a:txBody>
                  <a:tcPr anchor="ctr">
                    <a:solidFill>
                      <a:srgbClr val="036EB8"/>
                    </a:solidFill>
                  </a:tcPr>
                </a:tc>
                <a:tc>
                  <a:txBody>
                    <a:bodyPr/>
                    <a:lstStyle/>
                    <a:p>
                      <a:pPr marL="0" marR="0" indent="0" algn="ctr" defTabSz="913765" rtl="0" eaLnBrk="1" fontAlgn="auto" latinLnBrk="0" hangingPunct="1">
                        <a:lnSpc>
                          <a:spcPct val="150000"/>
                        </a:lnSpc>
                        <a:spcBef>
                          <a:spcPts val="0"/>
                        </a:spcBef>
                        <a:spcAft>
                          <a:spcPts val="0"/>
                        </a:spcAft>
                        <a:buClrTx/>
                        <a:buSzTx/>
                        <a:buFontTx/>
                        <a:buNone/>
                        <a:defRPr/>
                      </a:pPr>
                      <a:r>
                        <a:rPr lang="en-US" altLang="zh-CN" sz="1400" dirty="0" smtClean="0">
                          <a:latin typeface="微软雅黑" panose="020B0503020204020204" pitchFamily="34" charset="-122"/>
                          <a:ea typeface="微软雅黑" panose="020B0503020204020204" pitchFamily="34" charset="-122"/>
                        </a:rPr>
                        <a:t>NCS-3097AV</a:t>
                      </a:r>
                      <a:endParaRPr lang="en-US" altLang="zh-CN" sz="1400" kern="1200" dirty="0" smtClean="0">
                        <a:latin typeface="微软雅黑" panose="020B0503020204020204" pitchFamily="34" charset="-122"/>
                        <a:ea typeface="微软雅黑" panose="020B0503020204020204" pitchFamily="34" charset="-122"/>
                      </a:endParaRPr>
                    </a:p>
                  </a:txBody>
                  <a:tcPr anchor="ctr">
                    <a:solidFill>
                      <a:srgbClr val="036EB8"/>
                    </a:solidFill>
                  </a:tcPr>
                </a:tc>
              </a:tr>
              <a:tr h="310187">
                <a:tc>
                  <a:txBody>
                    <a:bodyPr/>
                    <a:lstStyle/>
                    <a:p>
                      <a:pPr algn="ctr" fontAlgn="ctr"/>
                      <a:r>
                        <a:rPr lang="zh-CN" sz="1400" u="none" strike="noStrike">
                          <a:effectLst/>
                          <a:latin typeface="微软雅黑" panose="020B0503020204020204" pitchFamily="34" charset="-122"/>
                          <a:ea typeface="微软雅黑" panose="020B0503020204020204" pitchFamily="34" charset="-122"/>
                        </a:rPr>
                        <a:t>电源输入</a:t>
                      </a:r>
                    </a:p>
                  </a:txBody>
                  <a:tcPr marL="9525" marR="9525" marT="9525" marB="0" anchor="ctr"/>
                </a:tc>
                <a:tc>
                  <a:txBody>
                    <a:bodyPr/>
                    <a:lstStyle/>
                    <a:p>
                      <a:pPr algn="ctr" fontAlgn="ctr"/>
                      <a:r>
                        <a:rPr lang="en-US" sz="1400" u="none" strike="noStrike" dirty="0">
                          <a:effectLst/>
                          <a:latin typeface="微软雅黑" panose="020B0503020204020204" pitchFamily="34" charset="-122"/>
                          <a:ea typeface="微软雅黑" panose="020B0503020204020204" pitchFamily="34" charset="-122"/>
                        </a:rPr>
                        <a:t>12V/2A</a:t>
                      </a:r>
                    </a:p>
                  </a:txBody>
                  <a:tcPr marL="9525" marR="9525" marT="9525" marB="0" anchor="ctr"/>
                </a:tc>
              </a:tr>
              <a:tr h="314444">
                <a:tc>
                  <a:txBody>
                    <a:bodyPr/>
                    <a:lstStyle/>
                    <a:p>
                      <a:pPr algn="ctr" fontAlgn="ctr"/>
                      <a:r>
                        <a:rPr lang="zh-CN" sz="1400" u="none" strike="noStrike">
                          <a:effectLst/>
                          <a:latin typeface="微软雅黑" panose="020B0503020204020204" pitchFamily="34" charset="-122"/>
                          <a:ea typeface="微软雅黑" panose="020B0503020204020204" pitchFamily="34" charset="-122"/>
                        </a:rPr>
                        <a:t>功能部件接口</a:t>
                      </a:r>
                    </a:p>
                  </a:txBody>
                  <a:tcPr marL="9525" marR="9525" marT="9525" marB="0" anchor="ctr"/>
                </a:tc>
                <a:tc>
                  <a:txBody>
                    <a:bodyPr/>
                    <a:lstStyle/>
                    <a:p>
                      <a:pPr algn="ctr" fontAlgn="ctr"/>
                      <a:r>
                        <a:rPr lang="zh-CN" sz="1400" u="none" strike="noStrike" dirty="0">
                          <a:effectLst/>
                          <a:latin typeface="微软雅黑" panose="020B0503020204020204" pitchFamily="34" charset="-122"/>
                          <a:ea typeface="微软雅黑" panose="020B0503020204020204" pitchFamily="34" charset="-122"/>
                        </a:rPr>
                        <a:t>报警输入口、报警输出口</a:t>
                      </a:r>
                      <a:r>
                        <a:rPr lang="zh-CN" sz="1400" u="none" strike="noStrike" dirty="0" smtClean="0">
                          <a:effectLst/>
                          <a:latin typeface="微软雅黑" panose="020B0503020204020204" pitchFamily="34" charset="-122"/>
                          <a:ea typeface="微软雅黑" panose="020B0503020204020204" pitchFamily="34" charset="-122"/>
                        </a:rPr>
                        <a:t>、网络</a:t>
                      </a:r>
                      <a:r>
                        <a:rPr lang="zh-CN" sz="1400" u="none" strike="noStrike" dirty="0">
                          <a:effectLst/>
                          <a:latin typeface="微软雅黑" panose="020B0503020204020204" pitchFamily="34" charset="-122"/>
                          <a:ea typeface="微软雅黑" panose="020B0503020204020204" pitchFamily="34" charset="-122"/>
                        </a:rPr>
                        <a:t>接口、电源接口、录音输出口</a:t>
                      </a:r>
                    </a:p>
                  </a:txBody>
                  <a:tcPr marL="9525" marR="9525" marT="9525" marB="0" anchor="ctr"/>
                </a:tc>
              </a:tr>
              <a:tr h="313055">
                <a:tc>
                  <a:txBody>
                    <a:bodyPr/>
                    <a:lstStyle/>
                    <a:p>
                      <a:pPr algn="ctr" fontAlgn="ctr"/>
                      <a:r>
                        <a:rPr lang="zh-CN" sz="1400" u="none" strike="noStrike">
                          <a:effectLst/>
                          <a:latin typeface="微软雅黑" panose="020B0503020204020204" pitchFamily="34" charset="-122"/>
                          <a:ea typeface="微软雅黑" panose="020B0503020204020204" pitchFamily="34" charset="-122"/>
                        </a:rPr>
                        <a:t>支持的网络通讯协议</a:t>
                      </a:r>
                    </a:p>
                  </a:txBody>
                  <a:tcPr marL="9525" marR="9525" marT="9525" marB="0" anchor="ctr"/>
                </a:tc>
                <a:tc>
                  <a:txBody>
                    <a:bodyPr/>
                    <a:lstStyle/>
                    <a:p>
                      <a:pPr algn="ctr" fontAlgn="ctr"/>
                      <a:r>
                        <a:rPr lang="en-US" sz="1400" u="none" strike="noStrike" dirty="0">
                          <a:effectLst/>
                          <a:latin typeface="微软雅黑" panose="020B0503020204020204" pitchFamily="34" charset="-122"/>
                          <a:ea typeface="微软雅黑" panose="020B0503020204020204" pitchFamily="34" charset="-122"/>
                        </a:rPr>
                        <a:t>TCP/IP、UDP、ARP、ICMP、IGMP、HTTP</a:t>
                      </a:r>
                    </a:p>
                  </a:txBody>
                  <a:tcPr marL="9525" marR="9525" marT="9525" marB="0" anchor="ctr"/>
                </a:tc>
              </a:tr>
              <a:tr h="180283">
                <a:tc>
                  <a:txBody>
                    <a:bodyPr/>
                    <a:lstStyle/>
                    <a:p>
                      <a:pPr algn="ctr" fontAlgn="ctr"/>
                      <a:r>
                        <a:rPr lang="zh-CN" sz="1400" u="none" strike="noStrike">
                          <a:effectLst/>
                          <a:latin typeface="微软雅黑" panose="020B0503020204020204" pitchFamily="34" charset="-122"/>
                          <a:ea typeface="微软雅黑" panose="020B0503020204020204" pitchFamily="34" charset="-122"/>
                        </a:rPr>
                        <a:t>广角可视度</a:t>
                      </a:r>
                    </a:p>
                  </a:txBody>
                  <a:tcPr marL="9525" marR="9525" marT="9525" marB="0" anchor="ctr"/>
                </a:tc>
                <a:tc>
                  <a:txBody>
                    <a:bodyPr/>
                    <a:lstStyle/>
                    <a:p>
                      <a:pPr algn="ctr" fontAlgn="ctr"/>
                      <a:r>
                        <a:rPr lang="en-US" sz="1400" u="none" strike="noStrike" dirty="0" smtClean="0">
                          <a:effectLst/>
                          <a:latin typeface="微软雅黑" panose="020B0503020204020204" pitchFamily="34" charset="-122"/>
                          <a:ea typeface="微软雅黑" panose="020B0503020204020204" pitchFamily="34" charset="-122"/>
                        </a:rPr>
                        <a:t>140~1</a:t>
                      </a:r>
                      <a:r>
                        <a:rPr lang="en-US" altLang="zh-CN" sz="1400" u="none" strike="noStrike" dirty="0" smtClean="0">
                          <a:effectLst/>
                          <a:latin typeface="微软雅黑" panose="020B0503020204020204" pitchFamily="34" charset="-122"/>
                          <a:ea typeface="微软雅黑" panose="020B0503020204020204" pitchFamily="34" charset="-122"/>
                        </a:rPr>
                        <a:t>7</a:t>
                      </a:r>
                      <a:r>
                        <a:rPr lang="en-US" sz="1400" u="none" strike="noStrike" dirty="0" smtClean="0">
                          <a:effectLst/>
                          <a:latin typeface="微软雅黑" panose="020B0503020204020204" pitchFamily="34" charset="-122"/>
                          <a:ea typeface="微软雅黑" panose="020B0503020204020204" pitchFamily="34" charset="-122"/>
                        </a:rPr>
                        <a:t>0</a:t>
                      </a:r>
                      <a:r>
                        <a:rPr lang="en-US" sz="1400" u="none" strike="noStrike" dirty="0">
                          <a:effectLst/>
                          <a:latin typeface="微软雅黑" panose="020B0503020204020204" pitchFamily="34" charset="-122"/>
                          <a:ea typeface="微软雅黑" panose="020B0503020204020204" pitchFamily="34" charset="-122"/>
                        </a:rPr>
                        <a:t>度</a:t>
                      </a:r>
                    </a:p>
                  </a:txBody>
                  <a:tcPr marL="9525" marR="9525" marT="9525" marB="0" anchor="ctr"/>
                </a:tc>
              </a:tr>
              <a:tr h="297815">
                <a:tc>
                  <a:txBody>
                    <a:bodyPr/>
                    <a:lstStyle/>
                    <a:p>
                      <a:pPr algn="ctr" fontAlgn="ctr"/>
                      <a:r>
                        <a:rPr lang="zh-CN" sz="1400" u="none" strike="noStrike">
                          <a:effectLst/>
                          <a:latin typeface="微软雅黑" panose="020B0503020204020204" pitchFamily="34" charset="-122"/>
                          <a:ea typeface="微软雅黑" panose="020B0503020204020204" pitchFamily="34" charset="-122"/>
                        </a:rPr>
                        <a:t>视频分辨率</a:t>
                      </a:r>
                    </a:p>
                  </a:txBody>
                  <a:tcPr marL="9525" marR="9525" marT="9525" marB="0" anchor="ctr"/>
                </a:tc>
                <a:tc>
                  <a:txBody>
                    <a:bodyPr/>
                    <a:lstStyle/>
                    <a:p>
                      <a:pPr algn="ctr" fontAlgn="ctr"/>
                      <a:r>
                        <a:rPr lang="en-US" sz="1400" u="none" strike="noStrike" dirty="0">
                          <a:effectLst/>
                          <a:latin typeface="微软雅黑" panose="020B0503020204020204" pitchFamily="34" charset="-122"/>
                          <a:ea typeface="微软雅黑" panose="020B0503020204020204" pitchFamily="34" charset="-122"/>
                        </a:rPr>
                        <a:t>QVGA/VGA/720P/1080P</a:t>
                      </a:r>
                    </a:p>
                  </a:txBody>
                  <a:tcPr marL="9525" marR="9525" marT="9525" marB="0" anchor="ctr"/>
                </a:tc>
              </a:tr>
              <a:tr h="266700">
                <a:tc>
                  <a:txBody>
                    <a:bodyPr/>
                    <a:lstStyle/>
                    <a:p>
                      <a:pPr algn="ctr" fontAlgn="ctr"/>
                      <a:r>
                        <a:rPr lang="zh-CN" sz="1400" u="none" strike="noStrike" dirty="0">
                          <a:effectLst/>
                          <a:latin typeface="微软雅黑" panose="020B0503020204020204" pitchFamily="34" charset="-122"/>
                          <a:ea typeface="微软雅黑" panose="020B0503020204020204" pitchFamily="34" charset="-122"/>
                        </a:rPr>
                        <a:t>信噪比</a:t>
                      </a:r>
                    </a:p>
                  </a:txBody>
                  <a:tcPr marL="9525" marR="9525" marT="9525" marB="0" anchor="ctr"/>
                </a:tc>
                <a:tc>
                  <a:txBody>
                    <a:bodyPr/>
                    <a:lstStyle/>
                    <a:p>
                      <a:pPr algn="ctr" fontAlgn="ctr"/>
                      <a:r>
                        <a:rPr lang="zh-CN" sz="1400" u="none" strike="noStrike" dirty="0">
                          <a:effectLst/>
                          <a:latin typeface="微软雅黑" panose="020B0503020204020204" pitchFamily="34" charset="-122"/>
                          <a:ea typeface="微软雅黑" panose="020B0503020204020204" pitchFamily="34" charset="-122"/>
                        </a:rPr>
                        <a:t>≥</a:t>
                      </a:r>
                      <a:r>
                        <a:rPr lang="zh-CN" sz="1400" u="none" strike="noStrike" dirty="0" smtClean="0">
                          <a:effectLst/>
                          <a:latin typeface="微软雅黑" panose="020B0503020204020204" pitchFamily="34" charset="-122"/>
                          <a:ea typeface="微软雅黑" panose="020B0503020204020204" pitchFamily="34" charset="-122"/>
                        </a:rPr>
                        <a:t>60</a:t>
                      </a:r>
                      <a:r>
                        <a:rPr lang="en-US" altLang="zh-CN" sz="1400" u="none" strike="noStrike" dirty="0" smtClean="0">
                          <a:effectLst/>
                          <a:latin typeface="微软雅黑" panose="020B0503020204020204" pitchFamily="34" charset="-122"/>
                          <a:ea typeface="微软雅黑" panose="020B0503020204020204" pitchFamily="34" charset="-122"/>
                        </a:rPr>
                        <a:t>dB</a:t>
                      </a:r>
                      <a:endParaRPr lang="zh-CN" sz="1400" u="none" strike="noStrike" dirty="0">
                        <a:effectLst/>
                        <a:latin typeface="微软雅黑" panose="020B0503020204020204" pitchFamily="34" charset="-122"/>
                        <a:ea typeface="微软雅黑" panose="020B0503020204020204" pitchFamily="34" charset="-122"/>
                      </a:endParaRPr>
                    </a:p>
                  </a:txBody>
                  <a:tcPr marL="9525" marR="9525" marT="9525" marB="0" anchor="ctr"/>
                </a:tc>
              </a:tr>
              <a:tr h="292100">
                <a:tc>
                  <a:txBody>
                    <a:bodyPr/>
                    <a:lstStyle/>
                    <a:p>
                      <a:pPr algn="ctr" fontAlgn="ctr"/>
                      <a:r>
                        <a:rPr lang="zh-CN" sz="1400" u="none" strike="noStrike">
                          <a:effectLst/>
                          <a:latin typeface="微软雅黑" panose="020B0503020204020204" pitchFamily="34" charset="-122"/>
                          <a:ea typeface="微软雅黑" panose="020B0503020204020204" pitchFamily="34" charset="-122"/>
                        </a:rPr>
                        <a:t>频响</a:t>
                      </a:r>
                    </a:p>
                  </a:txBody>
                  <a:tcPr marL="9525" marR="9525" marT="9525" marB="0" anchor="ctr"/>
                </a:tc>
                <a:tc>
                  <a:txBody>
                    <a:bodyPr/>
                    <a:lstStyle/>
                    <a:p>
                      <a:pPr algn="ctr" fontAlgn="ctr"/>
                      <a:r>
                        <a:rPr lang="en-US" sz="1400" u="none" strike="noStrike" dirty="0">
                          <a:effectLst/>
                          <a:latin typeface="微软雅黑" panose="020B0503020204020204" pitchFamily="34" charset="-122"/>
                          <a:ea typeface="微软雅黑" panose="020B0503020204020204" pitchFamily="34" charset="-122"/>
                        </a:rPr>
                        <a:t>20Hz~18KHz</a:t>
                      </a:r>
                    </a:p>
                  </a:txBody>
                  <a:tcPr marL="9525" marR="9525" marT="9525" marB="0" anchor="ctr"/>
                </a:tc>
              </a:tr>
              <a:tr h="330200">
                <a:tc>
                  <a:txBody>
                    <a:bodyPr/>
                    <a:lstStyle/>
                    <a:p>
                      <a:pPr algn="ctr" fontAlgn="ctr"/>
                      <a:r>
                        <a:rPr lang="zh-CN" sz="1400" u="none" strike="noStrike">
                          <a:effectLst/>
                          <a:latin typeface="微软雅黑" panose="020B0503020204020204" pitchFamily="34" charset="-122"/>
                          <a:ea typeface="微软雅黑" panose="020B0503020204020204" pitchFamily="34" charset="-122"/>
                        </a:rPr>
                        <a:t>音频延迟</a:t>
                      </a:r>
                    </a:p>
                  </a:txBody>
                  <a:tcPr marL="9525" marR="9525" marT="9525" marB="0" anchor="ctr"/>
                </a:tc>
                <a:tc>
                  <a:txBody>
                    <a:bodyPr/>
                    <a:lstStyle/>
                    <a:p>
                      <a:pPr algn="ctr" fontAlgn="ctr"/>
                      <a:r>
                        <a:rPr lang="zh-CN" sz="1400" u="none" strike="noStrike" dirty="0">
                          <a:effectLst/>
                          <a:latin typeface="微软雅黑" panose="020B0503020204020204" pitchFamily="34" charset="-122"/>
                          <a:ea typeface="微软雅黑" panose="020B0503020204020204" pitchFamily="34" charset="-122"/>
                        </a:rPr>
                        <a:t>≤ 200ms</a:t>
                      </a:r>
                    </a:p>
                  </a:txBody>
                  <a:tcPr marL="9525" marR="9525" marT="9525" marB="0" anchor="ctr"/>
                </a:tc>
              </a:tr>
              <a:tr h="292100">
                <a:tc>
                  <a:txBody>
                    <a:bodyPr/>
                    <a:lstStyle/>
                    <a:p>
                      <a:pPr algn="ctr" fontAlgn="ctr"/>
                      <a:r>
                        <a:rPr lang="zh-CN" sz="1400" u="none" strike="noStrike" dirty="0">
                          <a:effectLst/>
                          <a:latin typeface="微软雅黑" panose="020B0503020204020204" pitchFamily="34" charset="-122"/>
                          <a:ea typeface="微软雅黑" panose="020B0503020204020204" pitchFamily="34" charset="-122"/>
                        </a:rPr>
                        <a:t>工作温度</a:t>
                      </a:r>
                    </a:p>
                  </a:txBody>
                  <a:tcPr marL="9525" marR="9525" marT="9525" marB="0" anchor="ctr"/>
                </a:tc>
                <a:tc>
                  <a:txBody>
                    <a:bodyPr/>
                    <a:lstStyle/>
                    <a:p>
                      <a:pPr algn="ctr" fontAlgn="ctr"/>
                      <a:r>
                        <a:rPr lang="en-US" sz="1400" u="none" strike="noStrike" dirty="0">
                          <a:effectLst/>
                          <a:latin typeface="微软雅黑" panose="020B0503020204020204" pitchFamily="34" charset="-122"/>
                          <a:ea typeface="微软雅黑" panose="020B0503020204020204" pitchFamily="34" charset="-122"/>
                        </a:rPr>
                        <a:t>-20℃～60℃</a:t>
                      </a:r>
                    </a:p>
                  </a:txBody>
                  <a:tcPr marL="9525" marR="9525" marT="9525" marB="0" anchor="ctr"/>
                </a:tc>
              </a:tr>
              <a:tr h="405190">
                <a:tc>
                  <a:txBody>
                    <a:bodyPr/>
                    <a:lstStyle/>
                    <a:p>
                      <a:pPr algn="ctr" fontAlgn="ctr"/>
                      <a:r>
                        <a:rPr lang="zh-CN" sz="1400" u="none" strike="noStrike">
                          <a:effectLst/>
                          <a:latin typeface="微软雅黑" panose="020B0503020204020204" pitchFamily="34" charset="-122"/>
                          <a:ea typeface="微软雅黑" panose="020B0503020204020204" pitchFamily="34" charset="-122"/>
                        </a:rPr>
                        <a:t>工作湿度</a:t>
                      </a:r>
                    </a:p>
                  </a:txBody>
                  <a:tcPr marL="9525" marR="9525" marT="9525" marB="0" anchor="ctr"/>
                </a:tc>
                <a:tc>
                  <a:txBody>
                    <a:bodyPr/>
                    <a:lstStyle/>
                    <a:p>
                      <a:pPr algn="ctr" fontAlgn="ctr"/>
                      <a:r>
                        <a:rPr lang="zh-CN" sz="1400" u="none" strike="noStrike" dirty="0">
                          <a:effectLst/>
                          <a:latin typeface="微软雅黑" panose="020B0503020204020204" pitchFamily="34" charset="-122"/>
                          <a:ea typeface="微软雅黑" panose="020B0503020204020204" pitchFamily="34" charset="-122"/>
                        </a:rPr>
                        <a:t>≤90%RH(无结露)</a:t>
                      </a:r>
                    </a:p>
                  </a:txBody>
                  <a:tcPr marL="9525" marR="9525" marT="9525" marB="0" anchor="ctr"/>
                </a:tc>
              </a:tr>
            </a:tbl>
          </a:graphicData>
        </a:graphic>
      </p:graphicFrame>
      <p:sp>
        <p:nvSpPr>
          <p:cNvPr id="16" name="矩形 15"/>
          <p:cNvSpPr/>
          <p:nvPr/>
        </p:nvSpPr>
        <p:spPr>
          <a:xfrm>
            <a:off x="8262215" y="1181100"/>
            <a:ext cx="528320" cy="758825"/>
          </a:xfrm>
          <a:prstGeom prst="rect">
            <a:avLst/>
          </a:prstGeom>
          <a:noFill/>
          <a:ln w="34925">
            <a:solidFill>
              <a:srgbClr val="CED1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组合 16"/>
          <p:cNvGrpSpPr/>
          <p:nvPr/>
        </p:nvGrpSpPr>
        <p:grpSpPr>
          <a:xfrm>
            <a:off x="8403207" y="1299684"/>
            <a:ext cx="5879463" cy="589441"/>
            <a:chOff x="876937" y="2070100"/>
            <a:chExt cx="5879463" cy="457200"/>
          </a:xfrm>
        </p:grpSpPr>
        <p:sp>
          <p:nvSpPr>
            <p:cNvPr id="18" name="任意多边形 17"/>
            <p:cNvSpPr/>
            <p:nvPr/>
          </p:nvSpPr>
          <p:spPr>
            <a:xfrm>
              <a:off x="966644" y="2070100"/>
              <a:ext cx="5789756" cy="457200"/>
            </a:xfrm>
            <a:custGeom>
              <a:avLst/>
              <a:gdLst>
                <a:gd name="connsiteX0" fmla="*/ 0 w 5789756"/>
                <a:gd name="connsiteY0" fmla="*/ 0 h 457200"/>
                <a:gd name="connsiteX1" fmla="*/ 5789756 w 5789756"/>
                <a:gd name="connsiteY1" fmla="*/ 0 h 457200"/>
                <a:gd name="connsiteX2" fmla="*/ 5789756 w 5789756"/>
                <a:gd name="connsiteY2" fmla="*/ 457200 h 457200"/>
                <a:gd name="connsiteX3" fmla="*/ 93428 w 578975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5789756" h="457200">
                  <a:moveTo>
                    <a:pt x="0" y="0"/>
                  </a:moveTo>
                  <a:lnTo>
                    <a:pt x="5789756" y="0"/>
                  </a:lnTo>
                  <a:lnTo>
                    <a:pt x="5789756" y="457200"/>
                  </a:lnTo>
                  <a:lnTo>
                    <a:pt x="93428" y="457200"/>
                  </a:lnTo>
                  <a:close/>
                </a:path>
              </a:pathLst>
            </a:cu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任意多边形 18"/>
            <p:cNvSpPr/>
            <p:nvPr/>
          </p:nvSpPr>
          <p:spPr>
            <a:xfrm>
              <a:off x="876937" y="2070100"/>
              <a:ext cx="145501" cy="457200"/>
            </a:xfrm>
            <a:custGeom>
              <a:avLst/>
              <a:gdLst>
                <a:gd name="connsiteX0" fmla="*/ 0 w 145501"/>
                <a:gd name="connsiteY0" fmla="*/ 0 h 457200"/>
                <a:gd name="connsiteX1" fmla="*/ 45763 w 145501"/>
                <a:gd name="connsiteY1" fmla="*/ 0 h 457200"/>
                <a:gd name="connsiteX2" fmla="*/ 145501 w 145501"/>
                <a:gd name="connsiteY2" fmla="*/ 457200 h 457200"/>
                <a:gd name="connsiteX3" fmla="*/ 0 w 145501"/>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145501" h="457200">
                  <a:moveTo>
                    <a:pt x="0" y="0"/>
                  </a:moveTo>
                  <a:lnTo>
                    <a:pt x="45763" y="0"/>
                  </a:lnTo>
                  <a:lnTo>
                    <a:pt x="145501" y="457200"/>
                  </a:lnTo>
                  <a:lnTo>
                    <a:pt x="0" y="457200"/>
                  </a:lnTo>
                  <a:close/>
                </a:path>
              </a:pathLst>
            </a:custGeom>
            <a:solidFill>
              <a:srgbClr val="F39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文本框 30"/>
          <p:cNvSpPr txBox="1"/>
          <p:nvPr/>
        </p:nvSpPr>
        <p:spPr>
          <a:xfrm>
            <a:off x="8931527" y="1394349"/>
            <a:ext cx="5351143" cy="400110"/>
          </a:xfrm>
          <a:prstGeom prst="rect">
            <a:avLst/>
          </a:prstGeom>
          <a:noFill/>
        </p:spPr>
        <p:txBody>
          <a:bodyPr wrap="square" rtlCol="0">
            <a:spAutoFit/>
          </a:bodyPr>
          <a:lstStyle/>
          <a:p>
            <a:r>
              <a:rPr lang="zh-CN" altLang="en-US" sz="2000" b="1" kern="5000" dirty="0" smtClean="0">
                <a:solidFill>
                  <a:schemeClr val="bg1"/>
                </a:solidFill>
                <a:latin typeface="微软雅黑" panose="020B0503020204020204" pitchFamily="34" charset="-122"/>
                <a:ea typeface="微软雅黑" panose="020B0503020204020204" pitchFamily="34" charset="-122"/>
                <a:sym typeface="+mn-ea"/>
              </a:rPr>
              <a:t>公共广播</a:t>
            </a:r>
            <a:endParaRPr lang="en-US" altLang="zh-CN" sz="2000" b="1" kern="5000" dirty="0">
              <a:solidFill>
                <a:schemeClr val="bg1"/>
              </a:solidFill>
              <a:latin typeface="微软雅黑" panose="020B0503020204020204" pitchFamily="34" charset="-122"/>
              <a:ea typeface="微软雅黑" panose="020B0503020204020204" pitchFamily="34" charset="-122"/>
              <a:sym typeface="+mn-ea"/>
            </a:endParaRPr>
          </a:p>
        </p:txBody>
      </p:sp>
      <p:sp>
        <p:nvSpPr>
          <p:cNvPr id="21" name="等腰三角形 20"/>
          <p:cNvSpPr/>
          <p:nvPr/>
        </p:nvSpPr>
        <p:spPr>
          <a:xfrm rot="5400000">
            <a:off x="8609113" y="1507173"/>
            <a:ext cx="202375" cy="174461"/>
          </a:xfrm>
          <a:prstGeom prst="triangle">
            <a:avLst/>
          </a:prstGeom>
          <a:solidFill>
            <a:srgbClr val="F39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等腰三角形 21"/>
          <p:cNvSpPr/>
          <p:nvPr/>
        </p:nvSpPr>
        <p:spPr>
          <a:xfrm rot="5400000">
            <a:off x="8336463" y="2183224"/>
            <a:ext cx="309372" cy="266700"/>
          </a:xfrm>
          <a:prstGeom prst="triangle">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文本框 33"/>
          <p:cNvSpPr txBox="1"/>
          <p:nvPr/>
        </p:nvSpPr>
        <p:spPr>
          <a:xfrm>
            <a:off x="8670761" y="2144525"/>
            <a:ext cx="1562100" cy="338554"/>
          </a:xfrm>
          <a:prstGeom prst="rect">
            <a:avLst/>
          </a:prstGeom>
          <a:noFill/>
        </p:spPr>
        <p:txBody>
          <a:bodyPr wrap="square" rtlCol="0">
            <a:spAutoFit/>
          </a:bodyPr>
          <a:lstStyle/>
          <a:p>
            <a:r>
              <a:rPr lang="zh-CN" altLang="en-US" sz="1600" b="1" dirty="0" smtClean="0">
                <a:solidFill>
                  <a:srgbClr val="036EB8"/>
                </a:solidFill>
                <a:latin typeface="微软雅黑" panose="020B0503020204020204" pitchFamily="34" charset="-122"/>
                <a:ea typeface="微软雅黑" panose="020B0503020204020204" pitchFamily="34" charset="-122"/>
              </a:rPr>
              <a:t>概述</a:t>
            </a:r>
            <a:endParaRPr lang="en-US" sz="1600" b="1" dirty="0">
              <a:solidFill>
                <a:srgbClr val="036EB8"/>
              </a:solidFill>
              <a:latin typeface="微软雅黑" panose="020B0503020204020204" pitchFamily="34" charset="-122"/>
              <a:ea typeface="微软雅黑" panose="020B0503020204020204" pitchFamily="34" charset="-122"/>
            </a:endParaRPr>
          </a:p>
        </p:txBody>
      </p:sp>
      <p:sp>
        <p:nvSpPr>
          <p:cNvPr id="24" name="TextBox 6"/>
          <p:cNvSpPr txBox="1"/>
          <p:nvPr/>
        </p:nvSpPr>
        <p:spPr>
          <a:xfrm>
            <a:off x="8324978" y="2770566"/>
            <a:ext cx="4296662" cy="1993238"/>
          </a:xfrm>
          <a:prstGeom prst="rect">
            <a:avLst/>
          </a:prstGeom>
          <a:noFill/>
        </p:spPr>
        <p:txBody>
          <a:bodyPr wrap="square" rtlCol="0">
            <a:spAutoFit/>
          </a:bodyPr>
          <a:lstStyle/>
          <a:p>
            <a:pPr>
              <a:lnSpc>
                <a:spcPct val="150000"/>
              </a:lnSpc>
            </a:pPr>
            <a:r>
              <a:rPr lang="zh-CN" altLang="en-US" sz="1400" dirty="0" smtClean="0">
                <a:solidFill>
                  <a:srgbClr val="5F5F5F"/>
                </a:solidFill>
                <a:latin typeface="微软雅黑" panose="020B0503020204020204" pitchFamily="34" charset="-122"/>
                <a:ea typeface="微软雅黑" panose="020B0503020204020204" pitchFamily="34" charset="-122"/>
              </a:rPr>
              <a:t>公共广播具</a:t>
            </a:r>
            <a:r>
              <a:rPr lang="zh-CN" altLang="en-US" sz="1400" dirty="0">
                <a:solidFill>
                  <a:srgbClr val="5F5F5F"/>
                </a:solidFill>
                <a:latin typeface="微软雅黑" panose="020B0503020204020204" pitchFamily="34" charset="-122"/>
                <a:ea typeface="微软雅黑" panose="020B0503020204020204" pitchFamily="34" charset="-122"/>
              </a:rPr>
              <a:t>有效率高、体积小、重量轻、声音好、简单、经典、使用等优点。集成</a:t>
            </a:r>
            <a:r>
              <a:rPr lang="zh-CN" altLang="en-US" sz="1400" dirty="0" smtClean="0">
                <a:solidFill>
                  <a:srgbClr val="5F5F5F"/>
                </a:solidFill>
                <a:latin typeface="微软雅黑" panose="020B0503020204020204" pitchFamily="34" charset="-122"/>
                <a:ea typeface="微软雅黑" panose="020B0503020204020204" pitchFamily="34" charset="-122"/>
              </a:rPr>
              <a:t>在智慧灯杆上</a:t>
            </a:r>
            <a:r>
              <a:rPr lang="zh-CN" altLang="en-US" sz="1400" dirty="0">
                <a:solidFill>
                  <a:srgbClr val="5F5F5F"/>
                </a:solidFill>
                <a:latin typeface="微软雅黑" panose="020B0503020204020204" pitchFamily="34" charset="-122"/>
                <a:ea typeface="微软雅黑" panose="020B0503020204020204" pitchFamily="34" charset="-122"/>
              </a:rPr>
              <a:t>，可以起到良好的信息发布效果。对外广播能够实现紧急信息、通知、政务、新闻等信息的发布。无论园区，还是街道上，只要装有紧急呼叫系统，市民就能第一时间收到相关的信息，确保了时效性。</a:t>
            </a:r>
          </a:p>
        </p:txBody>
      </p:sp>
      <p:sp>
        <p:nvSpPr>
          <p:cNvPr id="25" name="等腰三角形 24"/>
          <p:cNvSpPr/>
          <p:nvPr/>
        </p:nvSpPr>
        <p:spPr>
          <a:xfrm rot="5400000">
            <a:off x="8336463" y="5183196"/>
            <a:ext cx="309372" cy="266700"/>
          </a:xfrm>
          <a:prstGeom prst="triangle">
            <a:avLst/>
          </a:prstGeom>
          <a:solidFill>
            <a:srgbClr val="03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文本框 36"/>
          <p:cNvSpPr txBox="1"/>
          <p:nvPr/>
        </p:nvSpPr>
        <p:spPr>
          <a:xfrm>
            <a:off x="8670761" y="5144497"/>
            <a:ext cx="1562100" cy="338554"/>
          </a:xfrm>
          <a:prstGeom prst="rect">
            <a:avLst/>
          </a:prstGeom>
          <a:noFill/>
        </p:spPr>
        <p:txBody>
          <a:bodyPr wrap="square" rtlCol="0">
            <a:spAutoFit/>
          </a:bodyPr>
          <a:lstStyle/>
          <a:p>
            <a:r>
              <a:rPr lang="zh-CN" altLang="en-US" sz="1600" b="1" dirty="0" smtClean="0">
                <a:solidFill>
                  <a:srgbClr val="036EB8"/>
                </a:solidFill>
                <a:latin typeface="微软雅黑" panose="020B0503020204020204" pitchFamily="34" charset="-122"/>
                <a:ea typeface="微软雅黑" panose="020B0503020204020204" pitchFamily="34" charset="-122"/>
              </a:rPr>
              <a:t>产品特色</a:t>
            </a:r>
            <a:endParaRPr lang="en-US" sz="1600" b="1" dirty="0">
              <a:solidFill>
                <a:srgbClr val="036EB8"/>
              </a:solidFill>
              <a:latin typeface="微软雅黑" panose="020B0503020204020204" pitchFamily="34" charset="-122"/>
              <a:ea typeface="微软雅黑" panose="020B0503020204020204" pitchFamily="34" charset="-122"/>
            </a:endParaRPr>
          </a:p>
        </p:txBody>
      </p:sp>
      <p:pic>
        <p:nvPicPr>
          <p:cNvPr id="27" name="Picture 9"/>
          <p:cNvPicPr/>
          <p:nvPr/>
        </p:nvPicPr>
        <p:blipFill>
          <a:blip r:embed="rId2" cstate="print"/>
          <a:srcRect/>
          <a:stretch>
            <a:fillRect/>
          </a:stretch>
        </p:blipFill>
        <p:spPr>
          <a:xfrm>
            <a:off x="13212191" y="2250376"/>
            <a:ext cx="519167" cy="2715388"/>
          </a:xfrm>
          <a:prstGeom prst="rect">
            <a:avLst/>
          </a:prstGeom>
          <a:noFill/>
        </p:spPr>
      </p:pic>
      <p:sp>
        <p:nvSpPr>
          <p:cNvPr id="28" name="文本框 38"/>
          <p:cNvSpPr txBox="1"/>
          <p:nvPr/>
        </p:nvSpPr>
        <p:spPr>
          <a:xfrm>
            <a:off x="8315325" y="6176392"/>
            <a:ext cx="5649989" cy="1661993"/>
          </a:xfrm>
          <a:prstGeom prst="rect">
            <a:avLst/>
          </a:prstGeom>
          <a:noFill/>
        </p:spPr>
        <p:txBody>
          <a:bodyPr wrap="square" rtlCol="0">
            <a:spAutoFit/>
          </a:bodyPr>
          <a:lstStyle/>
          <a:p>
            <a:pPr marL="171450" indent="-171450">
              <a:spcAft>
                <a:spcPts val="600"/>
              </a:spcAft>
              <a:buFont typeface="Arial" panose="020B0604020202020204" pitchFamily="34" charset="0"/>
              <a:buChar char="•"/>
            </a:pPr>
            <a:r>
              <a:rPr lang="zh-CN" altLang="en-US" sz="1400" dirty="0">
                <a:solidFill>
                  <a:srgbClr val="5F5F5F"/>
                </a:solidFill>
                <a:latin typeface="微软雅黑" panose="020B0503020204020204" pitchFamily="34" charset="-122"/>
                <a:ea typeface="微软雅黑" panose="020B0503020204020204" pitchFamily="34" charset="-122"/>
              </a:rPr>
              <a:t>一体化壁挂式设计，做工精湛，整合网络音频解码，功放及室外防水音柱</a:t>
            </a:r>
            <a:r>
              <a:rPr lang="zh-CN" altLang="en-US" sz="1400" dirty="0" smtClean="0">
                <a:solidFill>
                  <a:srgbClr val="5F5F5F"/>
                </a:solidFill>
                <a:latin typeface="微软雅黑" panose="020B0503020204020204" pitchFamily="34" charset="-122"/>
                <a:ea typeface="微软雅黑" panose="020B0503020204020204" pitchFamily="34" charset="-122"/>
              </a:rPr>
              <a:t>。</a:t>
            </a:r>
            <a:endParaRPr lang="zh-CN" altLang="en-US" sz="1400" dirty="0">
              <a:solidFill>
                <a:srgbClr val="5F5F5F"/>
              </a:solidFill>
              <a:latin typeface="微软雅黑" panose="020B0503020204020204" pitchFamily="34" charset="-122"/>
              <a:ea typeface="微软雅黑" panose="020B0503020204020204" pitchFamily="34" charset="-122"/>
            </a:endParaRPr>
          </a:p>
          <a:p>
            <a:pPr marL="171450" indent="-171450">
              <a:spcAft>
                <a:spcPts val="600"/>
              </a:spcAft>
              <a:buFont typeface="Arial" panose="020B0604020202020204" pitchFamily="34" charset="0"/>
              <a:buChar char="•"/>
            </a:pPr>
            <a:r>
              <a:rPr lang="zh-CN" altLang="en-US" sz="1400" dirty="0">
                <a:solidFill>
                  <a:srgbClr val="5F5F5F"/>
                </a:solidFill>
                <a:latin typeface="微软雅黑" panose="020B0503020204020204" pitchFamily="34" charset="-122"/>
                <a:ea typeface="微软雅黑" panose="020B0503020204020204" pitchFamily="34" charset="-122"/>
              </a:rPr>
              <a:t>采用高速工业级双核</a:t>
            </a:r>
            <a:r>
              <a:rPr lang="en-US" altLang="zh-CN" sz="1400" dirty="0">
                <a:solidFill>
                  <a:srgbClr val="5F5F5F"/>
                </a:solidFill>
                <a:latin typeface="微软雅黑" panose="020B0503020204020204" pitchFamily="34" charset="-122"/>
                <a:ea typeface="微软雅黑" panose="020B0503020204020204" pitchFamily="34" charset="-122"/>
              </a:rPr>
              <a:t>(ARM+DSP)</a:t>
            </a:r>
            <a:r>
              <a:rPr lang="zh-CN" altLang="en-US" sz="1400" dirty="0">
                <a:solidFill>
                  <a:srgbClr val="5F5F5F"/>
                </a:solidFill>
                <a:latin typeface="微软雅黑" panose="020B0503020204020204" pitchFamily="34" charset="-122"/>
                <a:ea typeface="微软雅黑" panose="020B0503020204020204" pitchFamily="34" charset="-122"/>
              </a:rPr>
              <a:t>芯片，启动时间≤</a:t>
            </a:r>
            <a:r>
              <a:rPr lang="en-US" altLang="zh-CN" sz="1400" dirty="0">
                <a:solidFill>
                  <a:srgbClr val="5F5F5F"/>
                </a:solidFill>
                <a:latin typeface="微软雅黑" panose="020B0503020204020204" pitchFamily="34" charset="-122"/>
                <a:ea typeface="微软雅黑" panose="020B0503020204020204" pitchFamily="34" charset="-122"/>
              </a:rPr>
              <a:t>1 </a:t>
            </a:r>
            <a:r>
              <a:rPr lang="zh-CN" altLang="en-US" sz="1400" dirty="0">
                <a:solidFill>
                  <a:srgbClr val="5F5F5F"/>
                </a:solidFill>
                <a:latin typeface="微软雅黑" panose="020B0503020204020204" pitchFamily="34" charset="-122"/>
                <a:ea typeface="微软雅黑" panose="020B0503020204020204" pitchFamily="34" charset="-122"/>
              </a:rPr>
              <a:t>秒</a:t>
            </a:r>
            <a:r>
              <a:rPr lang="zh-CN" altLang="en-US" sz="1400" dirty="0" smtClean="0">
                <a:solidFill>
                  <a:srgbClr val="5F5F5F"/>
                </a:solidFill>
                <a:latin typeface="微软雅黑" panose="020B0503020204020204" pitchFamily="34" charset="-122"/>
                <a:ea typeface="微软雅黑" panose="020B0503020204020204" pitchFamily="34" charset="-122"/>
              </a:rPr>
              <a:t>。</a:t>
            </a:r>
            <a:endParaRPr lang="zh-CN" altLang="en-US" sz="1400" dirty="0">
              <a:solidFill>
                <a:srgbClr val="5F5F5F"/>
              </a:solidFill>
              <a:latin typeface="微软雅黑" panose="020B0503020204020204" pitchFamily="34" charset="-122"/>
              <a:ea typeface="微软雅黑" panose="020B0503020204020204" pitchFamily="34" charset="-122"/>
            </a:endParaRPr>
          </a:p>
          <a:p>
            <a:pPr marL="171450" indent="-171450">
              <a:spcAft>
                <a:spcPts val="600"/>
              </a:spcAft>
              <a:buFont typeface="Arial" panose="020B0604020202020204" pitchFamily="34" charset="0"/>
              <a:buChar char="•"/>
            </a:pPr>
            <a:r>
              <a:rPr lang="zh-CN" altLang="en-US" sz="1400" dirty="0">
                <a:solidFill>
                  <a:srgbClr val="5F5F5F"/>
                </a:solidFill>
                <a:latin typeface="微软雅黑" panose="020B0503020204020204" pitchFamily="34" charset="-122"/>
                <a:ea typeface="微软雅黑" panose="020B0503020204020204" pitchFamily="34" charset="-122"/>
              </a:rPr>
              <a:t>内置功率放大器，可选 </a:t>
            </a:r>
            <a:r>
              <a:rPr lang="en-US" altLang="zh-CN" sz="1400" dirty="0">
                <a:solidFill>
                  <a:srgbClr val="5F5F5F"/>
                </a:solidFill>
                <a:latin typeface="微软雅黑" panose="020B0503020204020204" pitchFamily="34" charset="-122"/>
                <a:ea typeface="微软雅黑" panose="020B0503020204020204" pitchFamily="34" charset="-122"/>
              </a:rPr>
              <a:t>30W/40W </a:t>
            </a:r>
            <a:r>
              <a:rPr lang="zh-CN" altLang="en-US" sz="1400" dirty="0">
                <a:solidFill>
                  <a:srgbClr val="5F5F5F"/>
                </a:solidFill>
                <a:latin typeface="微软雅黑" panose="020B0503020204020204" pitchFamily="34" charset="-122"/>
                <a:ea typeface="微软雅黑" panose="020B0503020204020204" pitchFamily="34" charset="-122"/>
              </a:rPr>
              <a:t>扬声器，高档铝制外壳</a:t>
            </a:r>
            <a:r>
              <a:rPr lang="zh-CN" altLang="en-US" sz="1400" dirty="0" smtClean="0">
                <a:solidFill>
                  <a:srgbClr val="5F5F5F"/>
                </a:solidFill>
                <a:latin typeface="微软雅黑" panose="020B0503020204020204" pitchFamily="34" charset="-122"/>
                <a:ea typeface="微软雅黑" panose="020B0503020204020204" pitchFamily="34" charset="-122"/>
              </a:rPr>
              <a:t>。</a:t>
            </a:r>
            <a:endParaRPr lang="zh-CN" altLang="en-US" sz="1400" dirty="0">
              <a:solidFill>
                <a:srgbClr val="5F5F5F"/>
              </a:solidFill>
              <a:latin typeface="微软雅黑" panose="020B0503020204020204" pitchFamily="34" charset="-122"/>
              <a:ea typeface="微软雅黑" panose="020B0503020204020204" pitchFamily="34" charset="-122"/>
            </a:endParaRPr>
          </a:p>
          <a:p>
            <a:pPr marL="171450" indent="-171450">
              <a:spcAft>
                <a:spcPts val="600"/>
              </a:spcAft>
              <a:buFont typeface="Arial" panose="020B0604020202020204" pitchFamily="34" charset="0"/>
              <a:buChar char="•"/>
            </a:pPr>
            <a:r>
              <a:rPr lang="zh-CN" altLang="en-US" sz="1400" dirty="0">
                <a:solidFill>
                  <a:srgbClr val="5F5F5F"/>
                </a:solidFill>
                <a:latin typeface="微软雅黑" panose="020B0503020204020204" pitchFamily="34" charset="-122"/>
                <a:ea typeface="微软雅黑" panose="020B0503020204020204" pitchFamily="34" charset="-122"/>
              </a:rPr>
              <a:t>远程数字音量调节。</a:t>
            </a:r>
          </a:p>
          <a:p>
            <a:endParaRPr lang="en-US" sz="1200" dirty="0">
              <a:solidFill>
                <a:srgbClr val="5F5F5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NGMgSY5MFUKa6bdOJi7uc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NGMgSY5MFUKa6bdOJi7uc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NGMgSY5MFUKa6bdOJi7uc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NGMgSY5MFUKa6bdOJi7uc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NGMgSY5MFUKa6bdOJi7ucg"/>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4311</TotalTime>
  <Words>15283</Words>
  <Application>Microsoft Office PowerPoint</Application>
  <PresentationFormat>自定义</PresentationFormat>
  <Paragraphs>1377</Paragraphs>
  <Slides>25</Slides>
  <Notes>0</Notes>
  <HiddenSlides>0</HiddenSlides>
  <MMClips>0</MMClips>
  <ScaleCrop>false</ScaleCrop>
  <HeadingPairs>
    <vt:vector size="4" baseType="variant">
      <vt:variant>
        <vt:lpstr>主题</vt:lpstr>
      </vt:variant>
      <vt:variant>
        <vt:i4>1</vt:i4>
      </vt:variant>
      <vt:variant>
        <vt:lpstr>幻灯片标题</vt:lpstr>
      </vt:variant>
      <vt:variant>
        <vt:i4>25</vt:i4>
      </vt:variant>
    </vt:vector>
  </HeadingPairs>
  <TitlesOfParts>
    <vt:vector size="26"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vector>
  </TitlesOfParts>
  <Company>Huawei Technologies Co.,Ltd.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Yangxiaobo (Paul, Information)</dc:creator>
  <cp:lastModifiedBy>Windows 用户</cp:lastModifiedBy>
  <cp:revision>569</cp:revision>
  <dcterms:created xsi:type="dcterms:W3CDTF">2019-01-02T07:11:16Z</dcterms:created>
  <dcterms:modified xsi:type="dcterms:W3CDTF">2019-03-01T12:15:40Z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(3)OXBapkeddBpncE/5NuwRGdIYILPaYW+oOr9kQED60nGmxm1rXecXzxxKTSanwRqZW/bYCNfe
0D7hCC0lOrniyQiI2X0RxsJX1FHPCa+bxW0b3kcprxAlFricZOit0GWvMCrDUtCojQDSPyAB
iR8j2GiYXDTtl1a24vLSIj9EPS8M3k18nmLAFOpgMGtPWakjHOcWW6jmuyQBJCPu6TibxxSw
zVpC1RzT5+utXTFr8i</vt:lpwstr>
  </property>
  <property fmtid="{D5CDD505-2E9C-101B-9397-08002B2CF9AE}" pid="3" name="_2015_ms_pID_7253431">
    <vt:lpwstr>VURlSrm6bnim6OOd//WO/5xhn3L+ScGASHmU+qmXaAHlIzaLAyGMOc
7+JNbN2fsX3P2STvWScpyQCcFgyQqcN0sYMhVtOytQY9BVIZQW/VtdDgmFY59JGCgjNW6Vep
cEVYCtiLpsjP5ztjfMP8fA5Vlbq/kbS5O2Gz/RyOIzNS2r0HJFlOkeiHboAeG9xUgI9/0r/Q
l1oYMGuY6OMSYSqKOTig4nZy6Z820bnIf4ek</vt:lpwstr>
  </property>
  <property fmtid="{D5CDD505-2E9C-101B-9397-08002B2CF9AE}" pid="4" name="_2015_ms_pID_7253432">
    <vt:lpwstr>yg==</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1551402149</vt:lpwstr>
  </property>
</Properties>
</file>